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14" y="-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1FBBA-BE23-47B6-83D1-6752DF2450F0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C8EF4-F25C-4DDF-8E8E-82543A9A42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1EEAD-DD27-45F0-BAC8-DDFF9A7E7411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9982-F7EA-4DFA-9532-1F279176BC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DAEDB-58C1-4B59-9DB4-3A714A47A761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96FBD-EDB0-4C4C-B57A-5514A2536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599738" y="28273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CB93F-FC62-44DE-9999-8648846F558F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AF537-5D34-4A49-8E13-A124469C5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A4D3E-0A53-4A32-9206-3F3B2BE01FB8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F2B5-AC68-47DC-994B-939D336BA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0599738" y="25987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40006-C5AC-431C-8DCB-9020E72934AA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9A4E6-D6D7-4A57-8DA4-610005CD4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144CC-8807-4725-8CC6-924E69690465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A166-27B7-4478-A5F5-24AE838BC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C71E7-8BAC-4B26-A815-7EBFF825CAE5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41331-5B42-4B7A-9E85-CF25A235A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84C06-DAE1-4BDE-A124-295289586438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E457D-0700-4F20-9A6B-E467308F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B8216-DE25-4828-83DA-368199D50BE9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F92CB-F2C0-4D6D-8514-EEB5EC5C0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05967-3D61-4D2D-9290-2B44E3F6E04F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F2229-29FD-42EE-8125-1B32ACF507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0FFF7-4BD0-4AD5-906C-5CE983C6A0D6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716E1-C1ED-4307-A0D3-AD099D365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A29BC-ABEA-4DAE-90FD-B73BDB1D8DBD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D8F76-DE42-4893-AACE-0655956E0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B15B3-8111-4BF3-82EC-763D1219EF5F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EE707-31C2-4546-A6CD-1CED0812D4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02B1A-4D77-482F-95D9-42BB4F01ED42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D3B0-B6E9-41D4-85D2-7B6FAF5798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EF2D5-204E-46AA-A89D-3CC6E3A94498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C29B4-3032-42F0-BE75-A10B956D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94E26-C0E8-4F88-9C2D-43A3DB7854EE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9E050-D179-4EE8-B8DA-6AFA4018A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B377DCAB-55D8-420B-853D-1B8172BB4F6D}" type="datetimeFigureOut">
              <a:rPr lang="en-US"/>
              <a:pPr>
                <a:defRPr/>
              </a:pPr>
              <a:t>10/30/2019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64A6AB6-8389-46F1-BE32-32B11471E8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65" r:id="rId7"/>
    <p:sldLayoutId id="2147483672" r:id="rId8"/>
    <p:sldLayoutId id="2147483664" r:id="rId9"/>
    <p:sldLayoutId id="2147483663" r:id="rId10"/>
    <p:sldLayoutId id="2147483673" r:id="rId11"/>
    <p:sldLayoutId id="2147483674" r:id="rId12"/>
    <p:sldLayoutId id="2147483662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2044700" y="1687513"/>
            <a:ext cx="8088313" cy="3536950"/>
          </a:xfrm>
        </p:spPr>
        <p:txBody>
          <a:bodyPr/>
          <a:lstStyle/>
          <a:p>
            <a:r>
              <a:rPr lang="ru-RU" sz="4400" b="1" i="1" smtClean="0">
                <a:ln>
                  <a:noFill/>
                </a:ln>
                <a:cs typeface="Arial" charset="0"/>
              </a:rPr>
              <a:t>Работа с текстовой иллюстрацией на уроках литературного чтения в условиях введения </a:t>
            </a:r>
            <a:br>
              <a:rPr lang="ru-RU" sz="4400" b="1" i="1" smtClean="0">
                <a:ln>
                  <a:noFill/>
                </a:ln>
                <a:cs typeface="Arial" charset="0"/>
              </a:rPr>
            </a:br>
            <a:r>
              <a:rPr lang="ru-RU" sz="4400" b="1" i="1" smtClean="0">
                <a:ln>
                  <a:noFill/>
                </a:ln>
                <a:cs typeface="Arial" charset="0"/>
              </a:rPr>
              <a:t>ФГОС НОО</a:t>
            </a:r>
            <a:endParaRPr lang="ru-RU" sz="4400" b="1" i="1" smtClean="0">
              <a:ln>
                <a:noFill/>
              </a:ln>
            </a:endParaRPr>
          </a:p>
        </p:txBody>
      </p:sp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613" y="6210300"/>
            <a:ext cx="6815137" cy="647700"/>
          </a:xfrm>
        </p:spPr>
        <p:txBody>
          <a:bodyPr/>
          <a:lstStyle/>
          <a:p>
            <a:pPr algn="l"/>
            <a:r>
              <a:rPr lang="ru-RU" sz="2800" b="1" smtClean="0"/>
              <a:t>Выполнила: Копылова И.Н.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411288" y="641350"/>
            <a:ext cx="9601200" cy="1303338"/>
          </a:xfrm>
        </p:spPr>
        <p:txBody>
          <a:bodyPr/>
          <a:lstStyle/>
          <a:p>
            <a:r>
              <a:rPr lang="ru-RU" sz="3600" i="1" smtClean="0">
                <a:ln>
                  <a:noFill/>
                </a:ln>
                <a:latin typeface="Arial" charset="0"/>
                <a:cs typeface="Arial" charset="0"/>
              </a:rPr>
              <a:t>Работая над текстом произведения, можно использовать следующие задания:</a:t>
            </a:r>
            <a:br>
              <a:rPr lang="ru-RU" sz="3600" i="1" smtClean="0">
                <a:ln>
                  <a:noFill/>
                </a:ln>
                <a:latin typeface="Arial" charset="0"/>
                <a:cs typeface="Arial" charset="0"/>
              </a:rPr>
            </a:br>
            <a:endParaRPr lang="ru-RU" sz="3600" i="1" smtClean="0">
              <a:ln>
                <a:noFill/>
              </a:ln>
              <a:latin typeface="Arial" charset="0"/>
              <a:cs typeface="Arial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925" y="1862138"/>
            <a:ext cx="5927725" cy="43053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составление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рассказа по иллюстрации;</a:t>
            </a:r>
          </a:p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цитаты к иллюстрации;</a:t>
            </a:r>
          </a:p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составление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диалога по иллюстрации;</a:t>
            </a:r>
          </a:p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пересказ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текста по серии иллюстраций;</a:t>
            </a:r>
          </a:p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пересказ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эпизода по иллюстрации;</a:t>
            </a:r>
          </a:p>
          <a:p>
            <a:pPr fontAlgn="auto">
              <a:buFont typeface="Arial"/>
              <a:buChar char="•"/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выразительное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чтение фрагмента произведения, соответствующего иллюстрации;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75" y="1747838"/>
            <a:ext cx="5260975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00" y="1016000"/>
            <a:ext cx="9601200" cy="396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иллюстрацией к тексту.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6438" y="1620838"/>
            <a:ext cx="4905375" cy="4654550"/>
          </a:xfrm>
        </p:spPr>
        <p:txBody>
          <a:bodyPr rtlCol="0">
            <a:normAutofit/>
          </a:bodyPr>
          <a:lstStyle/>
          <a:p>
            <a:pPr marL="0" indent="0" algn="ctr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всего, если учитель будет идти от текста к иллюстрации и предложит ученикам, максимально опираясь на текст, устанавливать степень соответствия и несоответствия данной картинки содержанию того эпизода или места в тексте, к которому она относится.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969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988" y="1504950"/>
            <a:ext cx="5478462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397000"/>
            <a:ext cx="567848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428750" y="441325"/>
            <a:ext cx="9601200" cy="871538"/>
          </a:xfrm>
        </p:spPr>
        <p:txBody>
          <a:bodyPr/>
          <a:lstStyle/>
          <a:p>
            <a:r>
              <a:rPr lang="ru-RU" sz="3200" b="1" smtClean="0">
                <a:ln>
                  <a:noFill/>
                </a:ln>
                <a:latin typeface="Arial" charset="0"/>
                <a:cs typeface="Arial" charset="0"/>
              </a:rPr>
              <a:t>Рецензирование детьми созданных рисунков.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4863" y="1463675"/>
            <a:ext cx="5762625" cy="47371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 после разбора текста углубляется в создание своей иллюстрации;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школьники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обмениваются рисунками;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получивший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рисунок рассматривает его и, перечитывая текст, пытается найти этот эпизод, к которому он относится. Установив, к какому месту создана иллюстрация, ученик подписывает ее словами текста;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сопоставляя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иллюстрации с содержанием данного эпизода, ученик пишет рецензию, где указывает, соответствует или нет данный рисунок тексту, отмечает качество выполненной работы. Все свои замечания он подкрепляет ссылками на текст. Рецензия подписывается учеником.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922338" y="317500"/>
            <a:ext cx="10531475" cy="1303338"/>
          </a:xfrm>
        </p:spPr>
        <p:txBody>
          <a:bodyPr/>
          <a:lstStyle/>
          <a:p>
            <a:r>
              <a:rPr lang="ru-RU" sz="3600" b="1" smtClean="0">
                <a:ln>
                  <a:noFill/>
                </a:ln>
                <a:latin typeface="Arial" charset="0"/>
                <a:cs typeface="Arial" charset="0"/>
              </a:rPr>
              <a:t>Составление диафильмов по произведению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825" y="1466850"/>
            <a:ext cx="5213350" cy="4643438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выполнения: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материалу прочитанного произведения попробуйте составить свой диафильм, продумайте содержание отдельных кадров;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строки из текста вы соотнесете с ними;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кадров.</a:t>
            </a:r>
          </a:p>
          <a:p>
            <a:pPr marL="0" indent="0" fontAlgn="auto">
              <a:buFont typeface="Arial"/>
              <a:buNone/>
              <a:defRPr/>
            </a:pPr>
            <a:endParaRPr lang="ru-RU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Бумагу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заготавливают заранее. Рисование диафильмов на 7 минут. Готовые диафильмы вывешиваются на стенд творческих работ в классе.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5450" y="1466850"/>
            <a:ext cx="42656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64977">
            <a:off x="7415213" y="3325813"/>
            <a:ext cx="3873500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92138"/>
            <a:ext cx="9601200" cy="6381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Лепка и аппликация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0" y="1463675"/>
            <a:ext cx="4589463" cy="4397375"/>
          </a:xfrm>
        </p:spPr>
        <p:txBody>
          <a:bodyPr rtlCol="0">
            <a:normAutofit fontScale="92500"/>
          </a:bodyPr>
          <a:lstStyle/>
          <a:p>
            <a:pPr marL="0" indent="0" algn="ctr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Этот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детского творчества используется чаще в 1-х и 2-х классах, когда дети не воспринимают еще критически результатов своих изображений и видят в них больше, чем дано. Дети могут слепить грибок, птичку, лодочку, зайчика, собачку, то есть отдельный предмет общей картины, а затем объединить в общую творческую работу.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277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23810">
            <a:off x="5997575" y="1689100"/>
            <a:ext cx="35845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49275"/>
            <a:ext cx="9601200" cy="6969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 моделирования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475" y="1468438"/>
            <a:ext cx="5621338" cy="4475162"/>
          </a:xfrm>
        </p:spPr>
        <p:txBody>
          <a:bodyPr rtlCol="0">
            <a:normAutofit fontScale="70000" lnSpcReduction="20000"/>
          </a:bodyPr>
          <a:lstStyle/>
          <a:p>
            <a:pPr marL="0" indent="0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введение системы “заменителей” (условных обозначений) жанров, тем, героев, а также составление схематических планов и модели обложки книги.</a:t>
            </a:r>
          </a:p>
          <a:p>
            <a:pPr marL="0" indent="0" fontAlgn="auto">
              <a:buFont typeface="Arial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Таким образом, моделирование позволяет: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включить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каждого ученика в процесс познания литературы как искусства слова;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ученику работать в соответствии со своими возможностями;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игровую ситуацию при овладении читательскими умениями;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поддержать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 к художественной литературе;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обогащать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духовный мир ребенка;</a:t>
            </a:r>
          </a:p>
          <a:p>
            <a:pPr fontAlgn="auto">
              <a:buFont typeface="Arial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осознанно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воспринимать художественные произведения.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858" y="1619396"/>
            <a:ext cx="5096059" cy="41149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813" y="674688"/>
            <a:ext cx="9601200" cy="7127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Книжки-самоделки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413" y="1651000"/>
            <a:ext cx="5529262" cy="4367213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самых интересных заданий для ребят– это работа с книжками – самоделками, каждая из которых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изготовляется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детьми с творческой выдумкой и воображением.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buFont typeface="Arial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этих книжках– самоделках дети записывают произведения только собственного сочинения. Это первые шаги в их творчестве, пусть не всегда удачные, но большинство ребят тянутся к такой работе, пытаются проявить себя.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88743">
            <a:off x="6697663" y="1797050"/>
            <a:ext cx="35401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19409">
            <a:off x="7972425" y="4083050"/>
            <a:ext cx="344805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830263" y="1289050"/>
            <a:ext cx="5064125" cy="471328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i="1" smtClean="0">
                <a:latin typeface="Arial" charset="0"/>
                <a:cs typeface="Arial" charset="0"/>
              </a:rPr>
              <a:t>Работа с иллюстрацией на уроке литературного чтения развивает познавательные интересы и потребности учащихся, формирует положительные мотивы чтения, воспитывает уважение к книге и включает чтение в приоритетные культурные потребности учащихся.</a:t>
            </a:r>
          </a:p>
        </p:txBody>
      </p:sp>
      <p:pic>
        <p:nvPicPr>
          <p:cNvPr id="3584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1446213"/>
            <a:ext cx="5278438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1377950" y="2395538"/>
            <a:ext cx="9601200" cy="1303337"/>
          </a:xfrm>
        </p:spPr>
        <p:txBody>
          <a:bodyPr/>
          <a:lstStyle/>
          <a:p>
            <a:r>
              <a:rPr lang="ru-RU" sz="7200" b="1" smtClean="0">
                <a:ln>
                  <a:noFill/>
                </a:ln>
                <a:latin typeface="Monotype Corsiva" pitchFamily="66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4"/>
          <p:cNvSpPr>
            <a:spLocks noGrp="1"/>
          </p:cNvSpPr>
          <p:nvPr>
            <p:ph sz="half" idx="1"/>
          </p:nvPr>
        </p:nvSpPr>
        <p:spPr>
          <a:xfrm>
            <a:off x="5186363" y="955675"/>
            <a:ext cx="5908675" cy="506253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smtClean="0">
                <a:latin typeface="Arial" charset="0"/>
                <a:cs typeface="Arial" charset="0"/>
              </a:rPr>
              <a:t>С принятием Федерального государственного образовательного стандарта второго поколения целью современного образования в России становится развитие ученика как субъекта познавательной деятельности. </a:t>
            </a:r>
          </a:p>
        </p:txBody>
      </p:sp>
      <p:pic>
        <p:nvPicPr>
          <p:cNvPr id="20482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31925" y="822325"/>
            <a:ext cx="3373438" cy="4967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5761038" y="996950"/>
            <a:ext cx="5694362" cy="484663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smtClean="0">
                <a:latin typeface="Arial" charset="0"/>
                <a:cs typeface="Arial" charset="0"/>
              </a:rPr>
              <a:t>Одной из особенностей стандарта новой образовательной парадигмы является развитие таких личностных качеств учащихся как способность к самооценке, саморазвитию и самореализации. </a:t>
            </a:r>
          </a:p>
        </p:txBody>
      </p:sp>
      <p:pic>
        <p:nvPicPr>
          <p:cNvPr id="2150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996950"/>
            <a:ext cx="48736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9138" y="1282700"/>
            <a:ext cx="804386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1320800" y="671513"/>
            <a:ext cx="9601200" cy="331946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2800" smtClean="0">
                <a:latin typeface="Arial" charset="0"/>
                <a:cs typeface="Arial" charset="0"/>
              </a:rPr>
              <a:t>Формирование у учащихся умения самостоятельно добывать новые знания, выдвигать гипотезы, делать выводы и умозаключения, опираясь на добытую необходимую информацию.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63500"/>
            <a:ext cx="11256963" cy="63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1162050" y="238125"/>
            <a:ext cx="9601200" cy="3317875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2800" smtClean="0">
                <a:latin typeface="Arial" charset="0"/>
                <a:cs typeface="Arial" charset="0"/>
              </a:rPr>
              <a:t>Чтобы научить детей работать с произведением, необходимо сформировать специальные читательские умения, которые будут необходимы для полноценного чтения, понимания и получения эстетического удовольствия от чтения.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793750" y="1546225"/>
            <a:ext cx="5078413" cy="4467225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b="1" smtClean="0">
                <a:latin typeface="Arial" charset="0"/>
                <a:cs typeface="Arial" charset="0"/>
              </a:rPr>
              <a:t>Это </a:t>
            </a:r>
            <a:r>
              <a:rPr lang="ru-RU" sz="3200" smtClean="0">
                <a:latin typeface="Arial" charset="0"/>
                <a:cs typeface="Arial" charset="0"/>
              </a:rPr>
              <a:t>графическое изображение, фоторепродукция картины, учебный рисунок, на котором изображены один или несколько эпизодов произведения.</a:t>
            </a:r>
          </a:p>
        </p:txBody>
      </p:sp>
      <p:pic>
        <p:nvPicPr>
          <p:cNvPr id="2457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5213" y="1546225"/>
            <a:ext cx="4999037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270000" y="392113"/>
            <a:ext cx="9601200" cy="1303337"/>
          </a:xfrm>
        </p:spPr>
        <p:txBody>
          <a:bodyPr/>
          <a:lstStyle/>
          <a:p>
            <a:r>
              <a:rPr lang="ru-RU" sz="3600" b="1" i="1" smtClean="0">
                <a:ln>
                  <a:noFill/>
                </a:ln>
                <a:latin typeface="Arial" charset="0"/>
                <a:cs typeface="Arial" charset="0"/>
              </a:rPr>
              <a:t>ТЕКСТОВАЯ ИЛЛЮСТРАЦИЯ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1"/>
          </p:nvPr>
        </p:nvSpPr>
        <p:spPr>
          <a:xfrm>
            <a:off x="6200775" y="1138238"/>
            <a:ext cx="5262563" cy="491331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2800" smtClean="0">
                <a:latin typeface="Arial" charset="0"/>
                <a:cs typeface="Arial" charset="0"/>
              </a:rPr>
              <a:t>Рассматривание иллюстраций позволяет развивать эмоциональную сферу учащихся, лучше представить сюжетную линию художественного произведения, замысел  автора,  дает художественно - эстетическую ориентацию на восприятие того или иного персонажа.</a:t>
            </a:r>
          </a:p>
        </p:txBody>
      </p:sp>
      <p:pic>
        <p:nvPicPr>
          <p:cNvPr id="2560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1054100"/>
            <a:ext cx="5380037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38" y="496888"/>
            <a:ext cx="112141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 rot="819231">
            <a:off x="2143125" y="1443038"/>
            <a:ext cx="5062538" cy="3743325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smtClean="0">
                <a:latin typeface="Monotype Corsiva" pitchFamily="66" charset="0"/>
                <a:cs typeface="Arial" charset="0"/>
              </a:rPr>
              <a:t>"... волнения, радость приносит не сам материал, а выполненная учеником работа, преодоление трудностей, маленькая победа мысли, маленькая победа над собой.»</a:t>
            </a:r>
          </a:p>
          <a:p>
            <a:pPr marL="0" indent="0" algn="r">
              <a:buFont typeface="Arial" charset="0"/>
              <a:buNone/>
            </a:pPr>
            <a:r>
              <a:rPr lang="ru-RU" b="1" smtClean="0">
                <a:latin typeface="Monotype Corsiva" pitchFamily="66" charset="0"/>
                <a:cs typeface="Arial" charset="0"/>
              </a:rPr>
              <a:t>В. Сухомлинский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2875" y="598488"/>
            <a:ext cx="9799638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Приемы работы с текстовой иллюстрацией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613" y="1322388"/>
            <a:ext cx="10491787" cy="4821237"/>
          </a:xfrm>
        </p:spPr>
        <p:txBody>
          <a:bodyPr rtlCol="0">
            <a:normAutofit fontScale="70000" lnSpcReduction="20000"/>
          </a:bodyPr>
          <a:lstStyle/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узнать, о чем рассказ или книга, еще не читая их ? </a:t>
            </a: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Попробуйте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сделать. Рассмотрите иллюстрацию и заголовок.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это произведение? Кого видим? Как изобразил художник? Где происходит событие? Это -  наше время? Какие подробности, изображенные на картине показывают время?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Какой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момент изобразил художник? Почему герой оказался там? Что вам помогло догадаться? 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Всмотритесь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лица героев. Какие чувства они выражают? Почему?  Какие мысли и чувства возникли у вас? Используйте словарь настроений. </a:t>
            </a:r>
            <a:endParaRPr lang="ru-RU" sz="26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Оцените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нарисованных предметов, выразительность позы, жестов, выражение лица героев, расположение фигур.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Задайте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по иллюстрации.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Озаглавьте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иллюстрацию.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Художник показывает нам очень волнующее событие. Что же произошло дальше? Составьте рассказ с самого начала.  Начнем со слова " Однажды ...  (7 - 10 предложений).</a:t>
            </a:r>
          </a:p>
          <a:p>
            <a:pPr fontAlgn="auto">
              <a:buFont typeface="Arial"/>
              <a:buChar char="•"/>
              <a:defRPr/>
            </a:pP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Давайте </a:t>
            </a: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прочитаем рассказ и проверим, о таком ли случае говорит автор (Далее обсуждение событийной стороны рассказа).</a:t>
            </a:r>
          </a:p>
          <a:p>
            <a:pPr fontAlgn="auto">
              <a:buFont typeface="Arial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153</TotalTime>
  <Words>691</Words>
  <Application>Microsoft Office PowerPoint</Application>
  <PresentationFormat>Произвольный</PresentationFormat>
  <Paragraphs>58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14</vt:i4>
      </vt:variant>
      <vt:variant>
        <vt:lpstr>Заголовки слайдов</vt:lpstr>
      </vt:variant>
      <vt:variant>
        <vt:i4>18</vt:i4>
      </vt:variant>
    </vt:vector>
  </HeadingPairs>
  <TitlesOfParts>
    <vt:vector size="36" baseType="lpstr">
      <vt:lpstr>Garamond</vt:lpstr>
      <vt:lpstr>Arial</vt:lpstr>
      <vt:lpstr>Calibri</vt:lpstr>
      <vt:lpstr>Monotype Corsiva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Работа с текстовой иллюстрацией на уроках литературного чтения в условиях введения  ФГОС НОО</vt:lpstr>
      <vt:lpstr>Слайд 2</vt:lpstr>
      <vt:lpstr>Слайд 3</vt:lpstr>
      <vt:lpstr>Слайд 4</vt:lpstr>
      <vt:lpstr>Слайд 5</vt:lpstr>
      <vt:lpstr>ТЕКСТОВАЯ ИЛЛЮСТРАЦИЯ</vt:lpstr>
      <vt:lpstr>Слайд 7</vt:lpstr>
      <vt:lpstr>Слайд 8</vt:lpstr>
      <vt:lpstr>Приемы работы с текстовой иллюстрацией </vt:lpstr>
      <vt:lpstr>Работая над текстом произведения, можно использовать следующие задания: </vt:lpstr>
      <vt:lpstr>Работа с иллюстрацией к тексту. </vt:lpstr>
      <vt:lpstr>Рецензирование детьми созданных рисунков.</vt:lpstr>
      <vt:lpstr>Составление диафильмов по произведению</vt:lpstr>
      <vt:lpstr>Лепка и аппликация.</vt:lpstr>
      <vt:lpstr>Метод моделирования.</vt:lpstr>
      <vt:lpstr>Книжки-самоделки.</vt:lpstr>
      <vt:lpstr>Слайд 17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текстовой иллюстрацией на уроках литературного чтения в условиях введения  ФГОС НОО</dc:title>
  <dc:creator>Anastasia Kopylova</dc:creator>
  <cp:lastModifiedBy>BEST</cp:lastModifiedBy>
  <cp:revision>12</cp:revision>
  <dcterms:created xsi:type="dcterms:W3CDTF">2019-10-30T07:51:41Z</dcterms:created>
  <dcterms:modified xsi:type="dcterms:W3CDTF">2019-10-30T16:31:16Z</dcterms:modified>
</cp:coreProperties>
</file>