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5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043" autoAdjust="0"/>
    <p:restoredTop sz="94706" autoAdjust="0"/>
  </p:normalViewPr>
  <p:slideViewPr>
    <p:cSldViewPr>
      <p:cViewPr>
        <p:scale>
          <a:sx n="86" d="100"/>
          <a:sy n="86" d="100"/>
        </p:scale>
        <p:origin x="-420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012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0F6AAFE-62B5-4E65-9F62-440349BB92BC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B3C20D7-F8F1-4196-9585-26F31AFC85C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81621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52A71-D3E7-4C5E-B1D3-A32040FDC87E}" type="datetime1">
              <a:rPr lang="ru-RU" smtClean="0"/>
              <a:pPr/>
              <a:t>11.01.2017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DAEC444-603B-4F09-9A06-5917518DD901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8742551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DAEC444-603B-4F09-9A06-5917518DD901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39154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10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396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11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22884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12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07819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8811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64482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01481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056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53015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63222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3535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pPr rtl="0"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8014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"/>
          <p:cNvSpPr/>
          <p:nvPr/>
        </p:nvSpPr>
        <p:spPr bwMode="invGray">
          <a:xfrm>
            <a:off x="0" y="3936697"/>
            <a:ext cx="12192000" cy="2103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1" y="4114800"/>
            <a:ext cx="10515598" cy="1158446"/>
          </a:xfrm>
        </p:spPr>
        <p:txBody>
          <a:bodyPr rtlCol="0" anchor="b">
            <a:normAutofit/>
          </a:bodyPr>
          <a:lstStyle>
            <a:lvl1pPr algn="l" rtl="0">
              <a:defRPr sz="52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1" y="5338170"/>
            <a:ext cx="10515598" cy="474836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307296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9FD342A-9A56-4DC5-9ED2-6DB5C69CCF49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7557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41693" y="365125"/>
            <a:ext cx="1600200" cy="5811838"/>
          </a:xfrm>
        </p:spPr>
        <p:txBody>
          <a:bodyPr vert="eaVert" rtlCol="0"/>
          <a:lstStyle>
            <a:lvl1pPr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534400" cy="5811838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EF7CBA-1B27-45F2-A123-D50C3CC21D43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702544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FE59AEF-C7FD-464E-8CC6-F1EF8E587979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15576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0" y="3276600"/>
            <a:ext cx="12192000" cy="2763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248" y="3429000"/>
            <a:ext cx="9601200" cy="1838519"/>
          </a:xfrm>
        </p:spPr>
        <p:txBody>
          <a:bodyPr rtlCol="0" anchor="b">
            <a:normAutofit/>
          </a:bodyPr>
          <a:lstStyle>
            <a:lvl1pPr rtl="0">
              <a:defRPr sz="5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841248" y="5340096"/>
            <a:ext cx="9601200" cy="475488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9173551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5224"/>
          </a:xfrm>
        </p:spPr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29200" cy="435133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825625"/>
            <a:ext cx="5029200" cy="435133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8E12DD-A528-4330-84E8-E7B2BD5DD1C3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631723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828800"/>
            <a:ext cx="5029200" cy="6858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100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14600"/>
            <a:ext cx="5029200" cy="36750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6188" y="1828800"/>
            <a:ext cx="5029200" cy="6858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100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6188" y="2514600"/>
            <a:ext cx="5029200" cy="36750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1A65D7-A8A6-4725-B378-0CE09B5E24C3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79940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CE994D8-BEA0-4871-8E97-379B66612A44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63451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F6E2DC-BB7C-48A5-BF49-B9E86BE87A41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673011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800" y="1524000"/>
            <a:ext cx="3429000" cy="1905000"/>
          </a:xfrm>
        </p:spPr>
        <p:txBody>
          <a:bodyPr rtlCol="0" anchor="b">
            <a:normAutofit/>
          </a:bodyPr>
          <a:lstStyle>
            <a:lvl1pPr rtl="0">
              <a:defRPr sz="3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85800"/>
            <a:ext cx="6400800" cy="52578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4800" y="3581400"/>
            <a:ext cx="3429000" cy="1828800"/>
          </a:xfrm>
        </p:spPr>
        <p:txBody>
          <a:bodyPr rtlCol="0"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A4DE458-201E-4D14-98B6-EA3533EF44E8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89611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800" y="1527048"/>
            <a:ext cx="3429000" cy="1901952"/>
          </a:xfrm>
        </p:spPr>
        <p:txBody>
          <a:bodyPr rtlCol="0" anchor="b">
            <a:normAutofit/>
          </a:bodyPr>
          <a:lstStyle>
            <a:lvl1pPr rtl="0">
              <a:defRPr sz="3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838198" y="685800"/>
            <a:ext cx="6400800" cy="5257800"/>
          </a:xfrm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4800" y="3581400"/>
            <a:ext cx="3428999" cy="1828800"/>
          </a:xfrm>
        </p:spPr>
        <p:txBody>
          <a:bodyPr rtlCol="0"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26AE8F-FC82-4835-B9AE-8B0F365E4471}" type="datetime1">
              <a:rPr lang="ru-RU" smtClean="0"/>
              <a:pPr rtl="0"/>
              <a:t>11.01.2017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252791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 bwMode="invGray">
          <a:xfrm>
            <a:off x="0" y="6492239"/>
            <a:ext cx="12188825" cy="365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52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  <a:endParaRPr lang="ru-RU" noProof="0" dirty="0" smtClean="0"/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381000" y="6549715"/>
            <a:ext cx="8442158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2"/>
          </p:nvPr>
        </p:nvSpPr>
        <p:spPr>
          <a:xfrm>
            <a:off x="9685939" y="6549715"/>
            <a:ext cx="1667860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fld id="{6E2F0041-0EA7-4F9F-85FF-BBEEC34ED113}" type="datetime1">
              <a:rPr lang="ru-RU" smtClean="0"/>
              <a:pPr/>
              <a:t>11.01.2017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53799" y="6549715"/>
            <a:ext cx="446361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fld id="{B13333A4-2EF1-4B79-B68C-AB20E66B48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155871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22.png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rtwwworld.org.ua/Teorija_i_praktika/Kompozicija/Priemy_kompozicii/Ritm_i_metr/" TargetMode="External"/><Relationship Id="rId7" Type="http://schemas.openxmlformats.org/officeDocument/2006/relationships/hyperlink" Target="http://www.studfiles.ru/html/2706/446/html_t97jlef4HC.bcwW/htmlconvd-DpwSxI_html_m3a5a93c5.jp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itceysel.ru/amda/&#1051;&#1077;&#1082;&#1094;&#1080;&#1103;%20&#1058;&#1077;&#1086;&#1088;&#1080;&#1103;%20&#1087;&#1088;&#1086;&#1084;&#1099;&#1096;&#1083;&#1077;&#1085;&#1085;&#1086;&#1075;&#1086;%20&#1076;&#1080;&#1079;&#1072;&#1081;&#1085;&#1072;a/part-4.html" TargetMode="External"/><Relationship Id="rId5" Type="http://schemas.openxmlformats.org/officeDocument/2006/relationships/hyperlink" Target="http://studopedia.ru/5_12218_dinamicheskoe-ravnovesie.html" TargetMode="External"/><Relationship Id="rId4" Type="http://schemas.openxmlformats.org/officeDocument/2006/relationships/hyperlink" Target="http://www.yellow-elephant.ru/design/article/composition/2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microsoft.com/office/2007/relationships/hdphoto" Target="../media/hdphoto3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8.wdp"/><Relationship Id="rId3" Type="http://schemas.openxmlformats.org/officeDocument/2006/relationships/image" Target="../media/image15.jpeg"/><Relationship Id="rId7" Type="http://schemas.microsoft.com/office/2007/relationships/hdphoto" Target="../media/hdphoto5.wdp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400" y="4373337"/>
            <a:ext cx="10729191" cy="1158446"/>
          </a:xfrm>
        </p:spPr>
        <p:txBody>
          <a:bodyPr rtlCol="0">
            <a:noAutofit/>
          </a:bodyPr>
          <a:lstStyle/>
          <a:p>
            <a:pPr rtl="0"/>
            <a:r>
              <a:rPr lang="ru-RU" sz="4000" dirty="0" smtClean="0">
                <a:latin typeface="Century Gothic" panose="020B0502020202020204" pitchFamily="34" charset="0"/>
              </a:rPr>
              <a:t>«Переход от плоскостного изображения </a:t>
            </a:r>
            <a:br>
              <a:rPr lang="ru-RU" sz="4000" dirty="0" smtClean="0">
                <a:latin typeface="Century Gothic" panose="020B0502020202020204" pitchFamily="34" charset="0"/>
              </a:rPr>
            </a:br>
            <a:r>
              <a:rPr lang="ru-RU" sz="4000" dirty="0" smtClean="0">
                <a:latin typeface="Century Gothic" panose="020B0502020202020204" pitchFamily="34" charset="0"/>
              </a:rPr>
              <a:t>к пространству и объему»</a:t>
            </a:r>
            <a:endParaRPr lang="ru-RU" sz="4000" dirty="0">
              <a:latin typeface="Century Gothic" panose="020B0502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9456" y="468528"/>
            <a:ext cx="10515598" cy="864096"/>
          </a:xfrm>
        </p:spPr>
        <p:txBody>
          <a:bodyPr rtlCol="0">
            <a:normAutofit/>
          </a:bodyPr>
          <a:lstStyle/>
          <a:p>
            <a:pPr algn="r" rtl="0"/>
            <a:r>
              <a:rPr lang="ru-RU" sz="1400" cap="all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Муниципальное Казенное Образовательное Учреждение Дополнительного </a:t>
            </a:r>
          </a:p>
          <a:p>
            <a:pPr rtl="0"/>
            <a:endParaRPr lang="ru-RU" sz="800" cap="all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algn="r" rtl="0"/>
            <a:r>
              <a:rPr lang="ru-RU" sz="1400" cap="all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образования «</a:t>
            </a:r>
            <a:r>
              <a:rPr lang="ru-RU" sz="1400" cap="all" dirty="0" err="1" smtClean="0">
                <a:solidFill>
                  <a:schemeClr val="bg2"/>
                </a:solidFill>
                <a:latin typeface="Century Gothic" panose="020B0502020202020204" pitchFamily="34" charset="0"/>
              </a:rPr>
              <a:t>Краснополянская</a:t>
            </a:r>
            <a:r>
              <a:rPr lang="ru-RU" sz="1400" cap="all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 детская школа искусств»</a:t>
            </a:r>
            <a:endParaRPr lang="ru-RU" sz="1400" cap="all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90972" y="2581370"/>
            <a:ext cx="10515598" cy="11584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Презентация:</a:t>
            </a:r>
            <a:endParaRPr lang="ru-RU" sz="3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7394574" y="6165304"/>
            <a:ext cx="432048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cap="all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Выполнил: </a:t>
            </a:r>
          </a:p>
          <a:p>
            <a:pPr algn="r"/>
            <a:r>
              <a:rPr lang="ru-RU" sz="1400" cap="all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педагог </a:t>
            </a:r>
            <a:r>
              <a:rPr lang="ru-RU" sz="1400" cap="all" dirty="0" err="1" smtClean="0">
                <a:solidFill>
                  <a:schemeClr val="bg2"/>
                </a:solidFill>
                <a:latin typeface="Century Gothic" panose="020B0502020202020204" pitchFamily="34" charset="0"/>
              </a:rPr>
              <a:t>Газизуллина</a:t>
            </a:r>
            <a:r>
              <a:rPr lang="ru-RU" sz="1400" cap="all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 в. Р.</a:t>
            </a:r>
            <a:endParaRPr lang="ru-RU" sz="1400" cap="all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27291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5400" y="-14902"/>
            <a:ext cx="10515600" cy="71254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Объемная композиция</a:t>
            </a:r>
            <a:endParaRPr lang="ru-RU" sz="24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0791" y="1414141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91744" y="6145460"/>
            <a:ext cx="10515600" cy="71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cap="all" dirty="0">
                <a:solidFill>
                  <a:schemeClr val="tx2"/>
                </a:solidFill>
                <a:latin typeface="Century Gothic" panose="020B0502020202020204" pitchFamily="34" charset="0"/>
              </a:rPr>
              <a:t>Применение законов композиции</a:t>
            </a:r>
            <a:endParaRPr lang="ru-RU" sz="2000" b="1" cap="all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42000"/>
                    </a14:imgEffect>
                    <a14:imgEffect>
                      <a14:saturation sat="47000"/>
                    </a14:imgEffect>
                    <a14:imgEffect>
                      <a14:brightnessContrast bright="36000"/>
                    </a14:imgEffect>
                  </a14:imgLayer>
                </a14:imgProps>
              </a:ext>
            </a:extLst>
          </a:blip>
          <a:srcRect l="29139" t="15646" r="31228" b="11254"/>
          <a:stretch/>
        </p:blipFill>
        <p:spPr bwMode="auto">
          <a:xfrm>
            <a:off x="407368" y="1373510"/>
            <a:ext cx="3240360" cy="44813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18000"/>
                    </a14:imgEffect>
                    <a14:imgEffect>
                      <a14:saturation sat="0"/>
                    </a14:imgEffect>
                    <a14:imgEffect>
                      <a14:brightnessContrast bright="26000" contrast="-17000"/>
                    </a14:imgEffect>
                  </a14:imgLayer>
                </a14:imgProps>
              </a:ext>
            </a:extLst>
          </a:blip>
          <a:srcRect l="26929" t="13324" r="26670" b="12854"/>
          <a:stretch/>
        </p:blipFill>
        <p:spPr bwMode="auto">
          <a:xfrm>
            <a:off x="3806957" y="1124744"/>
            <a:ext cx="4161251" cy="49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968208" y="1357725"/>
            <a:ext cx="36724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Объемная композиция – она предназначена для обозрения со всех сторон и воспринимается, если двигаться вокруг неё. </a:t>
            </a:r>
          </a:p>
        </p:txBody>
      </p:sp>
      <p:pic>
        <p:nvPicPr>
          <p:cNvPr id="3078" name="Picture 6" descr="Картинки по запросу объёмная композиция из геометрических тел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439" y="3353133"/>
            <a:ext cx="3384375" cy="25382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86348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5400" y="-14902"/>
            <a:ext cx="10515600" cy="71254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Объемная композиция</a:t>
            </a:r>
            <a:endParaRPr lang="ru-RU" sz="24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0791" y="1414141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667346" y="6145460"/>
            <a:ext cx="10515600" cy="71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cap="all" dirty="0">
                <a:solidFill>
                  <a:schemeClr val="tx2"/>
                </a:solidFill>
                <a:latin typeface="Century Gothic" panose="020B0502020202020204" pitchFamily="34" charset="0"/>
              </a:rPr>
              <a:t>Применение законов композиции</a:t>
            </a:r>
            <a:endParaRPr lang="ru-RU" sz="2000" b="1" cap="all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457" y="908720"/>
            <a:ext cx="5059283" cy="4732173"/>
          </a:xfrm>
          <a:prstGeom prst="rect">
            <a:avLst/>
          </a:prstGeom>
        </p:spPr>
      </p:pic>
      <p:pic>
        <p:nvPicPr>
          <p:cNvPr id="8194" name="Picture 2" descr="Картинки по запросу объёмная композиция из геометрических те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111" y="879414"/>
            <a:ext cx="5004070" cy="50493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485921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0791" y="219410"/>
            <a:ext cx="10515600" cy="71254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Список литературы:</a:t>
            </a:r>
            <a:endParaRPr lang="ru-RU" sz="24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0791" y="1414141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9376" y="1665983"/>
            <a:ext cx="10515600" cy="34761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cap="all" dirty="0">
                <a:solidFill>
                  <a:schemeClr val="bg2"/>
                </a:solidFill>
                <a:latin typeface="Century Gothic" panose="020B0502020202020204" pitchFamily="34" charset="0"/>
                <a:hlinkClick r:id="rId3"/>
              </a:rPr>
              <a:t>http://artwwworld.org.ua/Teorija_i_praktika/Kompozicija/Priemy_kompozicii/Ritm_i_metr</a:t>
            </a:r>
            <a:r>
              <a:rPr lang="en-US" sz="2000" b="1" cap="all" dirty="0" smtClean="0">
                <a:solidFill>
                  <a:schemeClr val="bg2"/>
                </a:solidFill>
                <a:latin typeface="Century Gothic" panose="020B0502020202020204" pitchFamily="34" charset="0"/>
                <a:hlinkClick r:id="rId3"/>
              </a:rPr>
              <a:t>/</a:t>
            </a:r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r>
              <a:rPr lang="en-US" sz="2000" b="1" cap="all" dirty="0">
                <a:solidFill>
                  <a:schemeClr val="bg2"/>
                </a:solidFill>
                <a:latin typeface="Century Gothic" panose="020B0502020202020204" pitchFamily="34" charset="0"/>
                <a:hlinkClick r:id="rId4"/>
              </a:rPr>
              <a:t>http://www.yellow-elephant.ru/design/article/composition/2</a:t>
            </a:r>
            <a:r>
              <a:rPr lang="en-US" sz="2000" b="1" cap="all" dirty="0" smtClean="0">
                <a:solidFill>
                  <a:schemeClr val="bg2"/>
                </a:solidFill>
                <a:latin typeface="Century Gothic" panose="020B0502020202020204" pitchFamily="34" charset="0"/>
                <a:hlinkClick r:id="rId4"/>
              </a:rPr>
              <a:t>/</a:t>
            </a:r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r>
              <a:rPr lang="en-US" sz="2000" b="1" cap="all" dirty="0">
                <a:solidFill>
                  <a:schemeClr val="bg2"/>
                </a:solidFill>
                <a:latin typeface="Century Gothic" panose="020B0502020202020204" pitchFamily="34" charset="0"/>
                <a:hlinkClick r:id="rId5"/>
              </a:rPr>
              <a:t>http://</a:t>
            </a:r>
            <a:r>
              <a:rPr lang="en-US" sz="2000" b="1" cap="all" dirty="0" smtClean="0">
                <a:solidFill>
                  <a:schemeClr val="bg2"/>
                </a:solidFill>
                <a:latin typeface="Century Gothic" panose="020B0502020202020204" pitchFamily="34" charset="0"/>
                <a:hlinkClick r:id="rId5"/>
              </a:rPr>
              <a:t>studopedia.ru/5_12218_dinamicheskoe-ravnovesie.html</a:t>
            </a:r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r>
              <a:rPr lang="en-US" sz="2000" b="1" cap="all" dirty="0">
                <a:solidFill>
                  <a:schemeClr val="bg2"/>
                </a:solidFill>
                <a:latin typeface="Century Gothic" panose="020B0502020202020204" pitchFamily="34" charset="0"/>
                <a:hlinkClick r:id="rId6"/>
              </a:rPr>
              <a:t>http://www.litceysel.ru/amda/</a:t>
            </a:r>
            <a:r>
              <a:rPr lang="ru-RU" sz="2000" b="1" cap="all" dirty="0">
                <a:solidFill>
                  <a:schemeClr val="bg2"/>
                </a:solidFill>
                <a:latin typeface="Century Gothic" panose="020B0502020202020204" pitchFamily="34" charset="0"/>
                <a:hlinkClick r:id="rId6"/>
              </a:rPr>
              <a:t>Лекция%20Теория%20промышленного%20дизайна</a:t>
            </a:r>
            <a:r>
              <a:rPr lang="en-US" sz="2000" b="1" cap="all" dirty="0" smtClean="0">
                <a:solidFill>
                  <a:schemeClr val="bg2"/>
                </a:solidFill>
                <a:latin typeface="Century Gothic" panose="020B0502020202020204" pitchFamily="34" charset="0"/>
                <a:hlinkClick r:id="rId6"/>
              </a:rPr>
              <a:t>a/part-4.html</a:t>
            </a:r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r>
              <a:rPr lang="en-US" sz="2000" b="1" cap="all" dirty="0">
                <a:solidFill>
                  <a:schemeClr val="bg2"/>
                </a:solidFill>
                <a:latin typeface="Century Gothic" panose="020B0502020202020204" pitchFamily="34" charset="0"/>
                <a:hlinkClick r:id="rId7"/>
              </a:rPr>
              <a:t>http://</a:t>
            </a:r>
            <a:r>
              <a:rPr lang="en-US" sz="2000" b="1" cap="all" dirty="0" smtClean="0">
                <a:solidFill>
                  <a:schemeClr val="bg2"/>
                </a:solidFill>
                <a:latin typeface="Century Gothic" panose="020B0502020202020204" pitchFamily="34" charset="0"/>
                <a:hlinkClick r:id="rId7"/>
              </a:rPr>
              <a:t>www.studfiles.ru/html/2706/446/html_t97jlef4HC.bcwW/htmlconvd-DpwSxI_html_m3a5a93c5.jpg</a:t>
            </a:r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endParaRPr lang="ru-RU" sz="2000" b="1" cap="all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r>
              <a:rPr lang="en-US" sz="2000" b="1" cap="all" dirty="0">
                <a:solidFill>
                  <a:schemeClr val="bg2"/>
                </a:solidFill>
                <a:latin typeface="Century Gothic" panose="020B0502020202020204" pitchFamily="34" charset="0"/>
                <a:hlinkClick r:id="rId5"/>
              </a:rPr>
              <a:t>http://</a:t>
            </a:r>
            <a:r>
              <a:rPr lang="en-US" sz="2000" b="1" cap="all" dirty="0" smtClean="0">
                <a:solidFill>
                  <a:schemeClr val="bg2"/>
                </a:solidFill>
                <a:latin typeface="Century Gothic" panose="020B0502020202020204" pitchFamily="34" charset="0"/>
                <a:hlinkClick r:id="rId5"/>
              </a:rPr>
              <a:t>studopedia.ru/5_12218_dinamicheskoe-ravnovesie.html</a:t>
            </a:r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endParaRPr lang="ru-RU" sz="2000" b="1" cap="all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r>
              <a:rPr lang="en-US" sz="2000" b="1" cap="all" dirty="0">
                <a:solidFill>
                  <a:schemeClr val="bg2"/>
                </a:solidFill>
                <a:latin typeface="Century Gothic" panose="020B0502020202020204" pitchFamily="34" charset="0"/>
              </a:rPr>
              <a:t>http://fb.ru/article/272057/dinamika-i-statika-v-kompozitsii-opredelenie-primeryi</a:t>
            </a:r>
            <a:endParaRPr lang="ru-RU" sz="2000" b="1" cap="all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endParaRPr lang="ru-RU" sz="2000" b="1" cap="all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endParaRPr lang="ru-RU" sz="2000" b="1" cap="all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7999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09522" y="1071546"/>
            <a:ext cx="10515600" cy="4754281"/>
          </a:xfrm>
        </p:spPr>
        <p:txBody>
          <a:bodyPr rtlCol="0">
            <a:normAutofit fontScale="25000" lnSpcReduction="20000"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  <a:hlinkClick r:id="rId3" action="ppaction://hlinksldjump"/>
              </a:rPr>
              <a:t>Аннотация</a:t>
            </a:r>
            <a:endParaRPr lang="ru-RU" sz="80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  <a:hlinkClick r:id="rId4" action="ppaction://hlinksldjump"/>
              </a:rPr>
              <a:t>Цель и задачи</a:t>
            </a:r>
            <a:endParaRPr lang="ru-RU" sz="80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  <a:hlinkClick r:id="" action="ppaction://noaction"/>
              </a:rPr>
              <a:t>Знакомство с законами композиции</a:t>
            </a:r>
            <a:endParaRPr lang="ru-RU" sz="80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  <a:hlinkClick r:id="" action="ppaction://noaction"/>
              </a:rPr>
              <a:t>Статика, динамика</a:t>
            </a:r>
            <a:endParaRPr lang="ru-RU" sz="80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Симметрия, асимметрия, динамическое равновесие</a:t>
            </a:r>
          </a:p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Нюанс, акцент, центр композиции</a:t>
            </a:r>
          </a:p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Плоскостная, фронтальная композиция</a:t>
            </a:r>
          </a:p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Объемная композиция</a:t>
            </a:r>
          </a:p>
          <a:p>
            <a:r>
              <a:rPr lang="ru-RU" sz="8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Список литературы</a:t>
            </a:r>
          </a:p>
          <a:p>
            <a:endParaRPr lang="ru-RU" sz="72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sz="72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sz="72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sz="72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sz="72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sz="72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Применение законов композиции</a:t>
            </a:r>
          </a:p>
          <a:p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Оценивание…………………………………………………………………………………..</a:t>
            </a:r>
          </a:p>
          <a:p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Ресурсы………………………………………………………………………………………..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5400" y="-171400"/>
            <a:ext cx="10515600" cy="1144588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2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Содержание</a:t>
            </a:r>
            <a:endParaRPr lang="ru-RU" sz="32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21952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23392" y="0"/>
            <a:ext cx="10515600" cy="1144588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2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Аннотация</a:t>
            </a:r>
            <a:endParaRPr lang="ru-RU" sz="32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911424" y="2204864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 Рассмотрен предмет композиции, как важнейшая составляющая в изобразительном искусстве, которая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помогает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формированию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творческого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мировоззрения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и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развива</a:t>
            </a:r>
            <a:r>
              <a:rPr lang="ru-RU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ет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художественное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образное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мышление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прививает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умение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видеть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и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понимать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жизненные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явления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способствует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выявлению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и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развитию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индивидуальных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наклонностей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и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способностей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учащихся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воспитанию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и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развитию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их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художественного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видения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что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является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важнейшими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задачами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обучения</a:t>
            </a:r>
            <a:r>
              <a:rPr lang="en-US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382412" y="5786454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777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1424" y="-35396"/>
            <a:ext cx="10515600" cy="1144588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2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Цель и задачи</a:t>
            </a:r>
            <a:endParaRPr lang="ru-RU" sz="32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911424" y="1988840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Цель: Научить ориентироваться в специфике одной из направлений художественной  деятельности – основы Дизайна.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Задачи: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ознакомить с законами композиции;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доступно </a:t>
            </a:r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изложить знания о плоскостной </a:t>
            </a:r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композиции и перехода к объему;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382412" y="5786454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88146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5400" y="-14902"/>
            <a:ext cx="10515600" cy="71254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2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Ритм, метр</a:t>
            </a:r>
            <a:endParaRPr lang="ru-RU" sz="32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77725" y="1472901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431704" y="6145460"/>
            <a:ext cx="10515600" cy="71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cap="all" dirty="0">
                <a:solidFill>
                  <a:schemeClr val="tx2"/>
                </a:solidFill>
                <a:latin typeface="Century Gothic" panose="020B0502020202020204" pitchFamily="34" charset="0"/>
              </a:rPr>
              <a:t>Знакомство с законами </a:t>
            </a:r>
            <a:r>
              <a:rPr lang="ru-RU" sz="2000" cap="all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композиции</a:t>
            </a:r>
            <a:endParaRPr lang="ru-RU" sz="2000" b="1" cap="all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://solla.site/wp-content/uploads/2016/05/rit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864085"/>
            <a:ext cx="4000500" cy="1704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estival.1september.ru/articles/621360/img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013" y="784698"/>
            <a:ext cx="6716208" cy="18637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dn.promodj.com/afs/c68c8768db743cac2bc5712f575f901611:resize:900x900:same:promodj:9de86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854"/>
          <a:stretch/>
        </p:blipFill>
        <p:spPr bwMode="auto">
          <a:xfrm>
            <a:off x="276817" y="2721651"/>
            <a:ext cx="4414473" cy="34436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456040" y="3616746"/>
            <a:ext cx="8231928" cy="115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Ритм - это изменяющееся </a:t>
            </a:r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повторение</a:t>
            </a:r>
          </a:p>
          <a:p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Метр </a:t>
            </a:r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 это повторение без изменений</a:t>
            </a:r>
            <a:endParaRPr lang="ru-RU" sz="2000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66357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5400" y="-14902"/>
            <a:ext cx="10515600" cy="71254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Статика, динамика</a:t>
            </a:r>
            <a:endParaRPr lang="ru-RU" sz="24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0791" y="1414141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461441" y="6158074"/>
            <a:ext cx="10515600" cy="71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cap="all" dirty="0">
                <a:solidFill>
                  <a:schemeClr val="tx2"/>
                </a:solidFill>
                <a:latin typeface="Century Gothic" panose="020B0502020202020204" pitchFamily="34" charset="0"/>
              </a:rPr>
              <a:t>Знакомство с законами </a:t>
            </a:r>
            <a:r>
              <a:rPr lang="ru-RU" sz="2000" cap="all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композиции</a:t>
            </a:r>
            <a:endParaRPr lang="ru-RU" sz="2000" b="1" cap="all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170" name="Picture 2" descr="законы композиции 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713"/>
          <a:stretch/>
        </p:blipFill>
        <p:spPr bwMode="auto">
          <a:xfrm flipH="1">
            <a:off x="657089" y="913839"/>
            <a:ext cx="3002072" cy="2431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otvet.imgsmail.ru/download/72573821_a5461aa64e926e7fe53eefcf3ffd8ced_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3" r="49632" b="15575"/>
          <a:stretch/>
        </p:blipFill>
        <p:spPr bwMode="auto">
          <a:xfrm>
            <a:off x="3432891" y="729806"/>
            <a:ext cx="2558006" cy="26679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festival.1september.ru/articles/621360/img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638" r="1"/>
          <a:stretch/>
        </p:blipFill>
        <p:spPr bwMode="auto">
          <a:xfrm>
            <a:off x="6240015" y="3573016"/>
            <a:ext cx="2880321" cy="25012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festival.1september.ru/articles/621360/img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825" r="39178"/>
          <a:stretch/>
        </p:blipFill>
        <p:spPr bwMode="auto">
          <a:xfrm>
            <a:off x="6096000" y="881737"/>
            <a:ext cx="2048912" cy="23744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festival.1september.ru/articles/621360/img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6725"/>
          <a:stretch/>
        </p:blipFill>
        <p:spPr bwMode="auto">
          <a:xfrm>
            <a:off x="9297256" y="3647626"/>
            <a:ext cx="2493301" cy="24310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законы композиции 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775"/>
          <a:stretch/>
        </p:blipFill>
        <p:spPr bwMode="auto">
          <a:xfrm flipH="1">
            <a:off x="419237" y="3703984"/>
            <a:ext cx="2947611" cy="24414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otvet.imgsmail.ru/download/72573821_a5461aa64e926e7fe53eefcf3ffd8ced_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758" r="2586" b="17409"/>
          <a:stretch/>
        </p:blipFill>
        <p:spPr bwMode="auto">
          <a:xfrm>
            <a:off x="3432891" y="3503984"/>
            <a:ext cx="2591101" cy="26414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144912" y="772690"/>
            <a:ext cx="35097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Статичная </a:t>
            </a:r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композиция (статика в композиции) - создает впечатление неподвижности</a:t>
            </a:r>
            <a:r>
              <a:rPr lang="ru-RU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.</a:t>
            </a:r>
          </a:p>
          <a:p>
            <a:pPr marL="342900" indent="-342900" algn="just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Динамичная композиция - композиция, при которой создается впечатление движения и внутренней динамики.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endParaRPr lang="ru-RU" b="0" i="0" dirty="0">
              <a:solidFill>
                <a:srgbClr val="000000"/>
              </a:solidFill>
              <a:effectLst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7443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5400" y="-14902"/>
            <a:ext cx="10515600" cy="71254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Симметрия, асимметрия, динамическое равновесие </a:t>
            </a:r>
            <a:endParaRPr lang="ru-RU" sz="24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0791" y="1414141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91744" y="6145460"/>
            <a:ext cx="10515600" cy="71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cap="all" dirty="0">
                <a:solidFill>
                  <a:schemeClr val="tx2"/>
                </a:solidFill>
                <a:latin typeface="Century Gothic" panose="020B0502020202020204" pitchFamily="34" charset="0"/>
              </a:rPr>
              <a:t>Знакомство с законами </a:t>
            </a:r>
            <a:r>
              <a:rPr lang="ru-RU" sz="2000" cap="all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композиции</a:t>
            </a:r>
            <a:endParaRPr lang="ru-RU" sz="2000" b="1" cap="all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146" name="Picture 2" descr="Cимметрия в композиц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891455"/>
            <a:ext cx="3333674" cy="24446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http://aestheticperspectives.com/wp-content/uploads/2013/01/Inventing-abstraction-post-8-kazimir-malevich1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92466" y="3171684"/>
            <a:ext cx="2748723" cy="331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5" y="3680919"/>
            <a:ext cx="3331945" cy="2449311"/>
          </a:xfrm>
          <a:prstGeom prst="rect">
            <a:avLst/>
          </a:prstGeom>
        </p:spPr>
      </p:pic>
      <p:pic>
        <p:nvPicPr>
          <p:cNvPr id="6148" name="Picture 4" descr="http://images.easyfreeclipart.com/1629/in-the-context-of-design-particularly-3d-modeling-and-animation--1629070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b="22571"/>
          <a:stretch/>
        </p:blipFill>
        <p:spPr bwMode="auto">
          <a:xfrm>
            <a:off x="4871864" y="3733124"/>
            <a:ext cx="2088232" cy="2397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226822" y="867469"/>
            <a:ext cx="44623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Симметрия - одинаковое </a:t>
            </a:r>
            <a:r>
              <a:rPr lang="ru-RU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расположение рав­ных частей по отношению к плоскости или линии</a:t>
            </a:r>
            <a:r>
              <a:rPr lang="ru-RU" sz="20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Асимметрия - это отсутствие </a:t>
            </a:r>
            <a:r>
              <a:rPr lang="ru-RU" sz="20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симметрии</a:t>
            </a:r>
            <a:endParaRPr lang="ru-RU" sz="2000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7444" y="3259733"/>
            <a:ext cx="44623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Симметрия </a:t>
            </a:r>
            <a:endParaRPr lang="ru-RU" sz="2000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Picture 4" descr="http://images.easyfreeclipart.com/1629/in-the-context-of-design-particularly-3d-modeling-and-animation--1629070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155" b="22571"/>
          <a:stretch/>
        </p:blipFill>
        <p:spPr bwMode="auto">
          <a:xfrm>
            <a:off x="4961861" y="930163"/>
            <a:ext cx="1998235" cy="2397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124235" y="6086839"/>
            <a:ext cx="44623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Асимметрия </a:t>
            </a:r>
            <a:endParaRPr lang="ru-RU" sz="2000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74355" y="3782189"/>
            <a:ext cx="27308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Динамическое равновесие –грамотное асимметричное построение элементов в композиции.</a:t>
            </a:r>
          </a:p>
        </p:txBody>
      </p:sp>
    </p:spTree>
    <p:extLst>
      <p:ext uri="{BB962C8B-B14F-4D97-AF65-F5344CB8AC3E}">
        <p14:creationId xmlns="" xmlns:p14="http://schemas.microsoft.com/office/powerpoint/2010/main" val="1358393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5400" y="-14902"/>
            <a:ext cx="10515600" cy="71254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Нюанс, акцент, центр композиции</a:t>
            </a:r>
            <a:endParaRPr lang="ru-RU" sz="24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0791" y="1414141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499152" y="6145460"/>
            <a:ext cx="10515600" cy="71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cap="all" dirty="0">
                <a:solidFill>
                  <a:schemeClr val="tx2"/>
                </a:solidFill>
                <a:latin typeface="Century Gothic" panose="020B0502020202020204" pitchFamily="34" charset="0"/>
              </a:rPr>
              <a:t>Знакомство с законами </a:t>
            </a:r>
            <a:r>
              <a:rPr lang="ru-RU" sz="2000" cap="all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композиции</a:t>
            </a:r>
            <a:endParaRPr lang="ru-RU" sz="2000" b="1" cap="all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4" descr="https://otvet.imgsmail.ru/download/72573821_a5461aa64e926e7fe53eefcf3ffd8ced_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3" r="49632" b="15575"/>
          <a:stretch/>
        </p:blipFill>
        <p:spPr bwMode="auto">
          <a:xfrm>
            <a:off x="610329" y="718226"/>
            <a:ext cx="2772269" cy="28914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61000"/>
                    </a14:imgEffect>
                    <a14:imgEffect>
                      <a14:saturation sat="0"/>
                    </a14:imgEffect>
                    <a14:imgEffect>
                      <a14:brightnessContrast bright="31000" contrast="9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652" t="24294" r="16054" b="36647"/>
          <a:stretch/>
        </p:blipFill>
        <p:spPr>
          <a:xfrm>
            <a:off x="4228605" y="941162"/>
            <a:ext cx="2440821" cy="244082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122" name="Picture 2" descr="Картинки по запросу центр композиции это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096" y="941162"/>
            <a:ext cx="2925367" cy="40920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952290" y="5067423"/>
            <a:ext cx="49534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A0400"/>
                </a:solidFill>
                <a:latin typeface="Century Gothic" panose="020B0502020202020204" pitchFamily="34" charset="0"/>
              </a:rPr>
              <a:t>Центр композиции (доминанта) - композиционный элемент, которому придается наибольшее значение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5400" y="3563003"/>
            <a:ext cx="29150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A0400"/>
                </a:solidFill>
                <a:latin typeface="Century Gothic" panose="020B0502020202020204" pitchFamily="34" charset="0"/>
              </a:rPr>
              <a:t>Нюанс </a:t>
            </a:r>
            <a:r>
              <a:rPr lang="ru-RU" sz="2000" dirty="0">
                <a:solidFill>
                  <a:srgbClr val="0A0400"/>
                </a:solidFill>
                <a:latin typeface="Century Gothic" panose="020B0502020202020204" pitchFamily="34" charset="0"/>
              </a:rPr>
              <a:t>(фр.) – тонкое различие, едва заметный переход. Различают нюансы по форме, размеру, цвету, фактуре и т. д.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1205" y="3566727"/>
            <a:ext cx="33676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A0400"/>
                </a:solidFill>
                <a:latin typeface="Century Gothic" panose="020B0502020202020204" pitchFamily="34" charset="0"/>
              </a:rPr>
              <a:t>Акцент</a:t>
            </a:r>
            <a:r>
              <a:rPr lang="ru-RU" sz="2000" dirty="0">
                <a:solidFill>
                  <a:srgbClr val="0A0400"/>
                </a:solidFill>
                <a:latin typeface="Century Gothic" panose="020B0502020202020204" pitchFamily="34" charset="0"/>
              </a:rPr>
              <a:t> </a:t>
            </a:r>
            <a:r>
              <a:rPr lang="ru-RU" sz="2000" dirty="0" smtClean="0">
                <a:solidFill>
                  <a:srgbClr val="0A0400"/>
                </a:solidFill>
                <a:latin typeface="Century Gothic" panose="020B0502020202020204" pitchFamily="34" charset="0"/>
              </a:rPr>
              <a:t>- выделение</a:t>
            </a:r>
            <a:r>
              <a:rPr lang="ru-RU" sz="2000" dirty="0">
                <a:solidFill>
                  <a:srgbClr val="0A0400"/>
                </a:solidFill>
                <a:latin typeface="Century Gothic" panose="020B0502020202020204" pitchFamily="34" charset="0"/>
              </a:rPr>
              <a:t>, подчеркивание элемента, служит для выражения большей выразительности композиции. Чаще всего акцент выделяют цветом, </a:t>
            </a:r>
            <a:r>
              <a:rPr lang="ru-RU" sz="2000" dirty="0" smtClean="0">
                <a:solidFill>
                  <a:srgbClr val="0A0400"/>
                </a:solidFill>
                <a:latin typeface="Century Gothic" panose="020B0502020202020204" pitchFamily="34" charset="0"/>
              </a:rPr>
              <a:t>формой.</a:t>
            </a:r>
            <a:endParaRPr lang="ru-RU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04502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5400" y="-14902"/>
            <a:ext cx="10515600" cy="71254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b="1" cap="all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Плоскостная, фронтальная композиция </a:t>
            </a:r>
            <a:endParaRPr lang="ru-RU" sz="2400" b="1" cap="al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0791" y="1414141"/>
            <a:ext cx="10515600" cy="3979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91744" y="6145460"/>
            <a:ext cx="10515600" cy="71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cap="all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Применение законов композиции</a:t>
            </a:r>
            <a:endParaRPr lang="ru-RU" sz="2000" b="1" cap="all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32" y="836712"/>
            <a:ext cx="4085400" cy="53438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42000"/>
                    </a14:imgEffect>
                    <a14:imgEffect>
                      <a14:saturation sat="41000"/>
                    </a14:imgEffect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894" t="17308" r="9425" b="36298"/>
          <a:stretch/>
        </p:blipFill>
        <p:spPr>
          <a:xfrm>
            <a:off x="5015880" y="737799"/>
            <a:ext cx="4965159" cy="21151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17000"/>
                    </a14:imgEffect>
                    <a14:imgEffect>
                      <a14:brightnessContrast bright="39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349" t="19551" r="61738" b="26900"/>
          <a:stretch/>
        </p:blipFill>
        <p:spPr>
          <a:xfrm>
            <a:off x="10200456" y="980728"/>
            <a:ext cx="1224136" cy="21456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sharpenSoften amount="17000"/>
                    </a14:imgEffect>
                    <a14:imgEffect>
                      <a14:brightnessContrast bright="39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367" t="19551" r="14563" b="26900"/>
          <a:stretch/>
        </p:blipFill>
        <p:spPr>
          <a:xfrm>
            <a:off x="10170322" y="3924669"/>
            <a:ext cx="1232520" cy="21456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sharpenSoften amount="34000"/>
                    </a14:imgEffect>
                    <a14:imgEffect>
                      <a14:saturation sat="31000"/>
                    </a14:imgEffect>
                    <a14:imgEffect>
                      <a14:brightnessContrast bright="49000" contrast="1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651" t="27951" r="15350" b="37400"/>
          <a:stretch/>
        </p:blipFill>
        <p:spPr>
          <a:xfrm>
            <a:off x="5284722" y="4566011"/>
            <a:ext cx="4051638" cy="16713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sharpenSoften amount="42000"/>
                    </a14:imgEffect>
                    <a14:imgEffect>
                      <a14:saturation sat="41000"/>
                    </a14:imgEffect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894" t="62010" r="22612" b="14298"/>
          <a:stretch/>
        </p:blipFill>
        <p:spPr>
          <a:xfrm>
            <a:off x="3524200" y="2505698"/>
            <a:ext cx="6638343" cy="1722142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078560" y="2691532"/>
            <a:ext cx="10515600" cy="71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cap="all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45058" y="4018712"/>
            <a:ext cx="4758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Работа с одним или двумя элементами</a:t>
            </a:r>
            <a:endParaRPr lang="ru-RU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5058" y="5977113"/>
            <a:ext cx="475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Шрифтовая композиция </a:t>
            </a:r>
            <a:endParaRPr lang="ru-RU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10170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СКИЗ ГОРОДА, 16 X 9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0525674_TF03031010_TF03031010.potx" id="{FDE6FB12-0BA5-4036-9721-66E706B5DF19}" vid="{1D4D8B5A-4773-4B1C-A43E-5FBB095953EA}"/>
    </a:ext>
  </a:extLst>
</a:theme>
</file>

<file path=ppt/theme/theme2.xml><?xml version="1.0" encoding="utf-8"?>
<a:theme xmlns:a="http://schemas.openxmlformats.org/drawingml/2006/main" name="Тема Office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Деловая презентация с эскизом офисных деловых зданий на фоне (широкоэкранный формат)</Template>
  <TotalTime>486</TotalTime>
  <Words>358</Words>
  <Application>Microsoft Office PowerPoint</Application>
  <PresentationFormat>Произвольный</PresentationFormat>
  <Paragraphs>96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ЭСКИЗ ГОРОДА, 16 X 9</vt:lpstr>
      <vt:lpstr>«Переход от плоскостного изображения  к пространству и объему»</vt:lpstr>
      <vt:lpstr>Содержание</vt:lpstr>
      <vt:lpstr>Аннотация</vt:lpstr>
      <vt:lpstr>Цель и задачи</vt:lpstr>
      <vt:lpstr>Ритм, метр</vt:lpstr>
      <vt:lpstr>Статика, динамика</vt:lpstr>
      <vt:lpstr>Симметрия, асимметрия, динамическое равновесие </vt:lpstr>
      <vt:lpstr>Нюанс, акцент, центр композиции</vt:lpstr>
      <vt:lpstr>Плоскостная, фронтальная композиция </vt:lpstr>
      <vt:lpstr>Объемная композиция</vt:lpstr>
      <vt:lpstr>Объемная композиция</vt:lpstr>
      <vt:lpstr>Список литературы: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Администратор</dc:creator>
  <cp:lastModifiedBy>user</cp:lastModifiedBy>
  <cp:revision>43</cp:revision>
  <dcterms:created xsi:type="dcterms:W3CDTF">2017-01-10T14:56:43Z</dcterms:created>
  <dcterms:modified xsi:type="dcterms:W3CDTF">2017-01-11T10:57:20Z</dcterms:modified>
</cp:coreProperties>
</file>