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94" r:id="rId3"/>
    <p:sldId id="261" r:id="rId4"/>
    <p:sldId id="268" r:id="rId5"/>
    <p:sldId id="270" r:id="rId6"/>
    <p:sldId id="271" r:id="rId7"/>
    <p:sldId id="276" r:id="rId8"/>
    <p:sldId id="279" r:id="rId9"/>
    <p:sldId id="267" r:id="rId10"/>
    <p:sldId id="286" r:id="rId11"/>
    <p:sldId id="283" r:id="rId12"/>
    <p:sldId id="274" r:id="rId13"/>
    <p:sldId id="265" r:id="rId14"/>
    <p:sldId id="262" r:id="rId15"/>
    <p:sldId id="277" r:id="rId16"/>
    <p:sldId id="278" r:id="rId17"/>
    <p:sldId id="257" r:id="rId18"/>
    <p:sldId id="287" r:id="rId19"/>
    <p:sldId id="289" r:id="rId20"/>
    <p:sldId id="291" r:id="rId21"/>
    <p:sldId id="260" r:id="rId22"/>
    <p:sldId id="275" r:id="rId23"/>
    <p:sldId id="285" r:id="rId24"/>
    <p:sldId id="293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84" y="-19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30.03.2020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57290" y="1071546"/>
            <a:ext cx="6400800" cy="1752600"/>
          </a:xfrm>
        </p:spPr>
        <p:txBody>
          <a:bodyPr>
            <a:normAutofit fontScale="77500" lnSpcReduction="20000"/>
          </a:bodyPr>
          <a:lstStyle/>
          <a:p>
            <a:r>
              <a:rPr lang="ru-RU" sz="4800" dirty="0" smtClean="0">
                <a:solidFill>
                  <a:srgbClr val="FFFF00"/>
                </a:solidFill>
              </a:rPr>
              <a:t>П</a:t>
            </a:r>
            <a:r>
              <a:rPr lang="ru-RU" sz="4800" dirty="0" smtClean="0">
                <a:solidFill>
                  <a:srgbClr val="FFFF00"/>
                </a:solidFill>
              </a:rPr>
              <a:t>резентация урока </a:t>
            </a:r>
          </a:p>
          <a:p>
            <a:r>
              <a:rPr lang="ru-RU" sz="4800" dirty="0" smtClean="0">
                <a:solidFill>
                  <a:srgbClr val="FFFF00"/>
                </a:solidFill>
              </a:rPr>
              <a:t>п</a:t>
            </a:r>
            <a:r>
              <a:rPr lang="ru-RU" sz="4800" dirty="0" smtClean="0">
                <a:solidFill>
                  <a:srgbClr val="FFFF00"/>
                </a:solidFill>
              </a:rPr>
              <a:t>о  теме: «Пропорция»</a:t>
            </a:r>
          </a:p>
          <a:p>
            <a:r>
              <a:rPr lang="ru-RU" sz="4800" dirty="0" smtClean="0">
                <a:solidFill>
                  <a:srgbClr val="FFFF00"/>
                </a:solidFill>
              </a:rPr>
              <a:t>6 класс</a:t>
            </a:r>
          </a:p>
        </p:txBody>
      </p:sp>
      <p:sp>
        <p:nvSpPr>
          <p:cNvPr id="24578" name="AutoShape 2" descr="http://900igr.net/datas/russkij-jazyk/Glasnye-i-soglasnye-zvuki/0001-001-Prezentatsija-uroka-po-teme-Glasnye-i-soglasnye-zvuki-5-klass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Подзаголовок 2"/>
          <p:cNvSpPr txBox="1">
            <a:spLocks/>
          </p:cNvSpPr>
          <p:nvPr/>
        </p:nvSpPr>
        <p:spPr>
          <a:xfrm>
            <a:off x="285720" y="4857760"/>
            <a:ext cx="6400800" cy="175260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65000"/>
              <a:buFont typeface="Wingdings 2"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Учитель математики МКОУ «Яндыковская СОШ» Денисова А.П.</a:t>
            </a: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Цели и задачи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Узнать, что такое пропорция 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 Понять, как называются числа, из которых состоит пропорция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Вывести основное свойство пропорции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Научиться составлять пропорции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Лаборатория новых открытий.</a:t>
            </a:r>
            <a:endParaRPr lang="ru-RU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0" y="1643026"/>
            <a:ext cx="9144000" cy="52149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i="1" dirty="0" smtClean="0"/>
              <a:t>Пропорция – это равенство двух отношений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dirty="0" smtClean="0"/>
              <a:t>Слово пропорция в словаре русского языка Ожегова С.И.</a:t>
            </a:r>
          </a:p>
          <a:p>
            <a:pPr>
              <a:buNone/>
            </a:pPr>
            <a:r>
              <a:rPr lang="ru-RU" dirty="0" smtClean="0"/>
              <a:t> “Пропорция - определенное соотношение частей между собой, соразмерность. В математике – равенство двух отношений”.</a:t>
            </a:r>
          </a:p>
          <a:p>
            <a:pPr>
              <a:buNone/>
            </a:pPr>
            <a:r>
              <a:rPr lang="ru-RU" dirty="0" smtClean="0"/>
              <a:t> Слово пропорция произошло от латинского слова </a:t>
            </a:r>
            <a:r>
              <a:rPr lang="ru-RU" dirty="0" err="1" smtClean="0"/>
              <a:t>proportio</a:t>
            </a:r>
            <a:r>
              <a:rPr lang="ru-RU" dirty="0" smtClean="0"/>
              <a:t> – соразмерность.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С пропорциями связываются представления о красоте, порядке и гармонии.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0" y="214290"/>
            <a:ext cx="8929718" cy="63579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Лаборатория исследований</a:t>
            </a:r>
            <a:endParaRPr lang="ru-RU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1406" y="1357298"/>
            <a:ext cx="8929750" cy="535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Исследование 1.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dirty="0" smtClean="0"/>
              <a:t>1. Крайние члены 3 и 20 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pPr>
              <a:buNone/>
            </a:pPr>
            <a:r>
              <a:rPr lang="ru-RU" dirty="0" smtClean="0"/>
              <a:t>2. Средние члены 4 и 15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pPr>
              <a:buNone/>
            </a:pPr>
            <a:r>
              <a:rPr lang="ru-RU" dirty="0" smtClean="0"/>
              <a:t>3. Произведение крайних членов равно 60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pPr>
              <a:buNone/>
            </a:pPr>
            <a:r>
              <a:rPr lang="ru-RU" dirty="0" smtClean="0"/>
              <a:t>4. Произведение средних членов равно 60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pPr>
              <a:buNone/>
            </a:pPr>
            <a:r>
              <a:rPr lang="ru-RU" dirty="0" smtClean="0"/>
              <a:t>Вывод: </a:t>
            </a:r>
            <a:r>
              <a:rPr lang="ru-RU" i="1" dirty="0" smtClean="0"/>
              <a:t>В пропорции произведение крайних членов равно произведению средних</a:t>
            </a:r>
            <a:endParaRPr lang="ru-RU" dirty="0" smtClean="0"/>
          </a:p>
          <a:p>
            <a:pPr>
              <a:buNone/>
            </a:pPr>
            <a:r>
              <a:rPr lang="ru-RU" i="1" dirty="0" smtClean="0"/>
              <a:t> 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Исследование 2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sz="7200" dirty="0" smtClean="0"/>
              <a:t>        </a:t>
            </a:r>
            <a:r>
              <a:rPr lang="ru-RU" sz="5800" dirty="0" smtClean="0"/>
              <a:t>2 : 4 и 3:9?</a:t>
            </a:r>
          </a:p>
          <a:p>
            <a:pPr>
              <a:buNone/>
            </a:pPr>
            <a:r>
              <a:rPr lang="ru-RU" sz="5200" dirty="0" smtClean="0"/>
              <a:t> </a:t>
            </a:r>
          </a:p>
          <a:p>
            <a:pPr>
              <a:buNone/>
            </a:pPr>
            <a:endParaRPr lang="ru-RU" sz="7200" dirty="0" smtClean="0"/>
          </a:p>
          <a:p>
            <a:pPr>
              <a:buNone/>
            </a:pPr>
            <a:r>
              <a:rPr lang="ru-RU" sz="4400" dirty="0" smtClean="0"/>
              <a:t>Вывод: </a:t>
            </a:r>
            <a:r>
              <a:rPr lang="ru-RU" sz="4400" i="1" dirty="0" smtClean="0"/>
              <a:t>В верной пропорции произведение крайних членов равно произведению средних</a:t>
            </a:r>
            <a:endParaRPr lang="ru-RU" sz="4400" dirty="0"/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Лаборатория испытаний</a:t>
            </a:r>
            <a:endParaRPr lang="ru-RU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14282" y="1857364"/>
            <a:ext cx="8643998" cy="45005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Да, можно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3200" b="1" dirty="0" smtClean="0"/>
              <a:t>4 : 5 = 12 : 15</a:t>
            </a:r>
            <a:endParaRPr lang="ru-RU" sz="3200" dirty="0" smtClean="0"/>
          </a:p>
          <a:p>
            <a:pPr algn="ctr">
              <a:buNone/>
            </a:pPr>
            <a:r>
              <a:rPr lang="ru-RU" sz="3200" b="1" dirty="0" smtClean="0"/>
              <a:t>4 : 12 = 5 : 15</a:t>
            </a:r>
            <a:endParaRPr lang="ru-RU" sz="3200" dirty="0" smtClean="0"/>
          </a:p>
          <a:p>
            <a:pPr algn="ctr">
              <a:buNone/>
            </a:pPr>
            <a:r>
              <a:rPr lang="ru-RU" sz="3200" b="1" dirty="0" smtClean="0"/>
              <a:t>5 : 4 = 15 : 12</a:t>
            </a:r>
            <a:endParaRPr lang="ru-RU" sz="3200" dirty="0" smtClean="0"/>
          </a:p>
          <a:p>
            <a:pPr algn="ctr">
              <a:buNone/>
            </a:pPr>
            <a:r>
              <a:rPr lang="ru-RU" sz="3200" b="1" dirty="0" smtClean="0"/>
              <a:t>12 : 4 = 15 : 5</a:t>
            </a:r>
          </a:p>
          <a:p>
            <a:pPr>
              <a:buNone/>
            </a:pPr>
            <a:r>
              <a:rPr lang="ru-RU" sz="3200" dirty="0" smtClean="0"/>
              <a:t>Вывод: </a:t>
            </a:r>
            <a:r>
              <a:rPr lang="ru-RU" sz="3200" b="1" dirty="0" smtClean="0"/>
              <a:t>если в верной пропорции поменять местами средние члены или крайние члены, то получившиеся новые пропорции тоже верны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Лаборатория оценки качества</a:t>
            </a:r>
            <a:endParaRPr lang="ru-RU" dirty="0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214282" y="1500174"/>
            <a:ext cx="8501122" cy="5143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4463" y="144463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714356"/>
            <a:ext cx="8429684" cy="5595004"/>
          </a:xfrm>
        </p:spPr>
        <p:txBody>
          <a:bodyPr>
            <a:normAutofit/>
          </a:bodyPr>
          <a:lstStyle/>
          <a:p>
            <a:pPr marL="880110" indent="-742950">
              <a:buNone/>
            </a:pPr>
            <a:r>
              <a:rPr lang="ru-RU" sz="4000" dirty="0" smtClean="0"/>
              <a:t>1.Урок полезен все понятно.</a:t>
            </a:r>
          </a:p>
          <a:p>
            <a:pPr marL="880110" indent="-742950">
              <a:buAutoNum type="arabicPeriod"/>
            </a:pPr>
            <a:endParaRPr lang="ru-RU" sz="4000" dirty="0" smtClean="0"/>
          </a:p>
          <a:p>
            <a:pPr>
              <a:buNone/>
            </a:pPr>
            <a:r>
              <a:rPr lang="ru-RU" sz="4000" dirty="0" smtClean="0"/>
              <a:t>2. Лишь кое-что чуть-чуть не ясно.</a:t>
            </a:r>
          </a:p>
          <a:p>
            <a:pPr>
              <a:buNone/>
            </a:pPr>
            <a:endParaRPr lang="ru-RU" sz="4000" dirty="0" smtClean="0"/>
          </a:p>
          <a:p>
            <a:pPr>
              <a:buNone/>
            </a:pPr>
            <a:r>
              <a:rPr lang="ru-RU" sz="4000" dirty="0" smtClean="0"/>
              <a:t>3. Ещё придется потрудиться.</a:t>
            </a:r>
          </a:p>
          <a:p>
            <a:pPr>
              <a:buNone/>
            </a:pPr>
            <a:endParaRPr lang="ru-RU" sz="4000" dirty="0" smtClean="0"/>
          </a:p>
          <a:p>
            <a:pPr>
              <a:buNone/>
            </a:pPr>
            <a:r>
              <a:rPr lang="ru-RU" sz="4000" dirty="0" smtClean="0"/>
              <a:t>4. Да, трудно всё-таки учиться !</a:t>
            </a:r>
            <a:endParaRPr lang="ru-RU" sz="4000" dirty="0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Лаборатория обработки информации</a:t>
            </a:r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1954448" y="1600200"/>
            <a:ext cx="5235103" cy="470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comb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142852"/>
            <a:ext cx="8858280" cy="6215106"/>
          </a:xfrm>
        </p:spPr>
        <p:txBody>
          <a:bodyPr>
            <a:noAutofit/>
          </a:bodyPr>
          <a:lstStyle/>
          <a:p>
            <a:pPr lvl="0" algn="l"/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1)Запишите пропорцию, в которой крайние члены равны 12 и 2, а средние члены - 8 и 3</a:t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2)Запишите средние члены пропорции: </a:t>
            </a:r>
            <a:br>
              <a:rPr lang="ru-RU" sz="2800" dirty="0" smtClean="0"/>
            </a:br>
            <a:r>
              <a:rPr lang="ru-RU" sz="2800" dirty="0" smtClean="0"/>
              <a:t>                       1,5 : 2 = 4,5 : 6</a:t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3)Запишите крайние члены пропорции:</a:t>
            </a:r>
            <a:br>
              <a:rPr lang="ru-RU" sz="2800" dirty="0" smtClean="0"/>
            </a:br>
            <a:r>
              <a:rPr lang="ru-RU" sz="2800" dirty="0" smtClean="0"/>
              <a:t>                       2/1,9 = 3/2,8</a:t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4)Верна ли пропорция 1,5 : 2 = 4,5 : 6</a:t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5) Из чисел: 6; 4; 12; 18 составить верные пропорции</a:t>
            </a: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endParaRPr lang="ru-RU" sz="3200" dirty="0"/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Домашнее задание.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51510" indent="-514350">
              <a:buAutoNum type="arabicParenR"/>
            </a:pPr>
            <a:r>
              <a:rPr lang="ru-RU" dirty="0" smtClean="0"/>
              <a:t>п. 20 ответить на вопросы</a:t>
            </a:r>
          </a:p>
          <a:p>
            <a:pPr marL="651510" indent="-514350">
              <a:buAutoNum type="arabicParenR"/>
            </a:pPr>
            <a:r>
              <a:rPr lang="ru-RU" dirty="0" smtClean="0"/>
              <a:t>№ 603 (1, 2)</a:t>
            </a:r>
          </a:p>
          <a:p>
            <a:pPr marL="651510" indent="-514350">
              <a:buAutoNum type="arabicParenR"/>
            </a:pPr>
            <a:r>
              <a:rPr lang="ru-RU" dirty="0" smtClean="0"/>
              <a:t>№ 604 (2)</a:t>
            </a:r>
          </a:p>
          <a:p>
            <a:pPr marL="651510" indent="-514350">
              <a:buAutoNum type="arabicParenR"/>
            </a:pPr>
            <a:r>
              <a:rPr lang="ru-RU" dirty="0" smtClean="0"/>
              <a:t>Подготовить сообщение «Пропорция в природе»</a:t>
            </a:r>
            <a:endParaRPr lang="ru-RU" dirty="0"/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Спасибо за урок</a:t>
            </a:r>
            <a:endParaRPr lang="ru-RU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0" y="1763697"/>
            <a:ext cx="9144000" cy="50943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Лаборатория вопросов и ответов</a:t>
            </a:r>
            <a:endParaRPr lang="ru-RU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0" y="1763697"/>
            <a:ext cx="9144000" cy="50943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Задание 1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714488"/>
            <a:ext cx="8229600" cy="4594872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- </a:t>
            </a:r>
            <a:r>
              <a:rPr lang="ru-RU" i="1" dirty="0" smtClean="0"/>
              <a:t>Что такое отношение?</a:t>
            </a:r>
          </a:p>
          <a:p>
            <a:pPr>
              <a:buNone/>
            </a:pPr>
            <a:endParaRPr lang="ru-RU" dirty="0" smtClean="0"/>
          </a:p>
          <a:p>
            <a:pPr>
              <a:buFontTx/>
              <a:buChar char="-"/>
            </a:pPr>
            <a:r>
              <a:rPr lang="ru-RU" i="1" dirty="0" smtClean="0"/>
              <a:t>На какие вопросы отвечает отношение?</a:t>
            </a:r>
          </a:p>
          <a:p>
            <a:pPr>
              <a:buFontTx/>
              <a:buChar char="-"/>
            </a:pPr>
            <a:endParaRPr lang="ru-RU" dirty="0" smtClean="0"/>
          </a:p>
          <a:p>
            <a:pPr>
              <a:buFontTx/>
              <a:buChar char="-"/>
            </a:pPr>
            <a:r>
              <a:rPr lang="ru-RU" i="1" dirty="0" smtClean="0"/>
              <a:t>Как можно записать отношение двух чисел?</a:t>
            </a:r>
          </a:p>
          <a:p>
            <a:pPr>
              <a:buFontTx/>
              <a:buChar char="-"/>
            </a:pPr>
            <a:endParaRPr lang="ru-RU" dirty="0" smtClean="0"/>
          </a:p>
          <a:p>
            <a:pPr>
              <a:buNone/>
            </a:pPr>
            <a:r>
              <a:rPr lang="ru-RU" i="1" dirty="0" smtClean="0"/>
              <a:t>- Чем можно заменить знак деления?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 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Задание 2.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214422"/>
            <a:ext cx="8686800" cy="564357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     Незнайка решил найти отношение массы мышки к массе слона. Мышка весит 25г, слон – 5т. “Составляем отношение: 25/5, - сказал Незнайка. – Мышка в 5 раз тяжелее слона!” В чем ошибся Незнайка?</a:t>
            </a:r>
          </a:p>
          <a:p>
            <a:pPr>
              <a:buNone/>
            </a:pPr>
            <a:endParaRPr lang="ru-RU" sz="2400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14612" y="3286100"/>
            <a:ext cx="3857652" cy="357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Задание 3.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На практике мы часто встречаемся с отношениями величин. Как называется отношение: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а) пройденного пути к затраченному времени?</a:t>
            </a:r>
          </a:p>
          <a:p>
            <a:pPr>
              <a:buNone/>
            </a:pPr>
            <a:r>
              <a:rPr lang="ru-RU" dirty="0" smtClean="0"/>
              <a:t> </a:t>
            </a:r>
          </a:p>
          <a:p>
            <a:pPr>
              <a:buNone/>
            </a:pPr>
            <a:r>
              <a:rPr lang="ru-RU" dirty="0" smtClean="0"/>
              <a:t>б) стоимости товара к его количеству? 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в) отношение длины отрезка на карте, к соответствующей ему реальной длине на местности? 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Задание 4.</a:t>
            </a:r>
            <a:br>
              <a:rPr lang="ru-RU" dirty="0" smtClean="0"/>
            </a:br>
            <a:r>
              <a:rPr lang="ru-RU" dirty="0" smtClean="0"/>
              <a:t> Есть ли среди них равные?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sz="6600" dirty="0" smtClean="0"/>
              <a:t>       0,4:2 и 2:10  </a:t>
            </a:r>
          </a:p>
          <a:p>
            <a:pPr>
              <a:buNone/>
            </a:pPr>
            <a:r>
              <a:rPr lang="ru-RU" sz="6600" dirty="0" smtClean="0"/>
              <a:t>     12,3:0,3 и 82:2</a:t>
            </a:r>
          </a:p>
          <a:p>
            <a:pPr algn="ctr">
              <a:buNone/>
            </a:pPr>
            <a:r>
              <a:rPr lang="ru-RU" sz="4300" dirty="0" smtClean="0"/>
              <a:t>Словом АНАЛОГИЯ древние греки называли равные отношения.</a:t>
            </a:r>
          </a:p>
          <a:p>
            <a:pPr algn="ctr">
              <a:buNone/>
            </a:pPr>
            <a:r>
              <a:rPr lang="ru-RU" sz="4300" dirty="0" smtClean="0"/>
              <a:t>Начиная с </a:t>
            </a:r>
            <a:r>
              <a:rPr lang="en-US" sz="4300" dirty="0" smtClean="0"/>
              <a:t>I </a:t>
            </a:r>
            <a:r>
              <a:rPr lang="ru-RU" sz="4300" dirty="0" smtClean="0"/>
              <a:t>века нашей эры стали использовать другое слово</a:t>
            </a:r>
            <a:endParaRPr lang="ru-RU" sz="4300" dirty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Ребус</a:t>
            </a:r>
            <a:endParaRPr lang="ru-RU" dirty="0"/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71472" y="1571612"/>
            <a:ext cx="8143932" cy="48577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600" dirty="0" smtClean="0"/>
              <a:t>Пропорция</a:t>
            </a:r>
            <a:endParaRPr lang="ru-RU" sz="6600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ru-RU" sz="4400" b="1" dirty="0" smtClean="0"/>
          </a:p>
          <a:p>
            <a:pPr>
              <a:buNone/>
            </a:pPr>
            <a:r>
              <a:rPr lang="ru-RU" sz="4400" b="1" dirty="0" smtClean="0"/>
              <a:t>Можно ли из чисел: 4; 15; 12; 5 составить пропорцию?</a:t>
            </a:r>
            <a:endParaRPr lang="ru-RU" sz="4400" dirty="0"/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836</TotalTime>
  <Words>340</Words>
  <PresentationFormat>Экран (4:3)</PresentationFormat>
  <Paragraphs>89</Paragraphs>
  <Slides>24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Апекс</vt:lpstr>
      <vt:lpstr>Слайд 1</vt:lpstr>
      <vt:lpstr>Слайд 2</vt:lpstr>
      <vt:lpstr>Лаборатория вопросов и ответов</vt:lpstr>
      <vt:lpstr>Задание 1</vt:lpstr>
      <vt:lpstr>Задание 2.</vt:lpstr>
      <vt:lpstr>Задание 3.</vt:lpstr>
      <vt:lpstr>Задание 4.  Есть ли среди них равные?</vt:lpstr>
      <vt:lpstr>Ребус</vt:lpstr>
      <vt:lpstr>Пропорция</vt:lpstr>
      <vt:lpstr>Цели и задачи</vt:lpstr>
      <vt:lpstr>Лаборатория новых открытий.</vt:lpstr>
      <vt:lpstr>Пропорция – это равенство двух отношений</vt:lpstr>
      <vt:lpstr>Слайд 13</vt:lpstr>
      <vt:lpstr>Лаборатория исследований</vt:lpstr>
      <vt:lpstr>Исследование 1.</vt:lpstr>
      <vt:lpstr>Исследование 2</vt:lpstr>
      <vt:lpstr>Лаборатория испытаний</vt:lpstr>
      <vt:lpstr>Да, можно</vt:lpstr>
      <vt:lpstr>Лаборатория оценки качества</vt:lpstr>
      <vt:lpstr>Слайд 20</vt:lpstr>
      <vt:lpstr>Лаборатория обработки информации</vt:lpstr>
      <vt:lpstr> 1)Запишите пропорцию, в которой крайние члены равны 12 и 2, а средние члены - 8 и 3  2)Запишите средние члены пропорции:                         1,5 : 2 = 4,5 : 6  3)Запишите крайние члены пропорции:                        2/1,9 = 3/2,8  4)Верна ли пропорция 1,5 : 2 = 4,5 : 6  5) Из чисел: 6; 4; 12; 18 составить верные пропорции  </vt:lpstr>
      <vt:lpstr>Домашнее задание.</vt:lpstr>
      <vt:lpstr>Спасибо за урок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Admin</cp:lastModifiedBy>
  <cp:revision>84</cp:revision>
  <dcterms:modified xsi:type="dcterms:W3CDTF">2020-03-30T09:20:57Z</dcterms:modified>
</cp:coreProperties>
</file>