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60" r:id="rId2"/>
    <p:sldId id="262" r:id="rId3"/>
    <p:sldId id="263" r:id="rId4"/>
    <p:sldId id="264" r:id="rId5"/>
    <p:sldId id="302" r:id="rId6"/>
    <p:sldId id="267" r:id="rId7"/>
    <p:sldId id="271" r:id="rId8"/>
    <p:sldId id="258" r:id="rId9"/>
    <p:sldId id="272" r:id="rId10"/>
    <p:sldId id="282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43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02" y="5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F9B4F-9D9D-41C3-802B-5A73FE4E1CCF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1DBAF-07FB-4BD2-9E0E-08F82238B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968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F9B4F-9D9D-41C3-802B-5A73FE4E1CCF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1DBAF-07FB-4BD2-9E0E-08F82238B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868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F9B4F-9D9D-41C3-802B-5A73FE4E1CCF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1DBAF-07FB-4BD2-9E0E-08F82238B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407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F9B4F-9D9D-41C3-802B-5A73FE4E1CCF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1DBAF-07FB-4BD2-9E0E-08F82238B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933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F9B4F-9D9D-41C3-802B-5A73FE4E1CCF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1DBAF-07FB-4BD2-9E0E-08F82238B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45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F9B4F-9D9D-41C3-802B-5A73FE4E1CCF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1DBAF-07FB-4BD2-9E0E-08F82238B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551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F9B4F-9D9D-41C3-802B-5A73FE4E1CCF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1DBAF-07FB-4BD2-9E0E-08F82238B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980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F9B4F-9D9D-41C3-802B-5A73FE4E1CCF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1DBAF-07FB-4BD2-9E0E-08F82238B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225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F9B4F-9D9D-41C3-802B-5A73FE4E1CCF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1DBAF-07FB-4BD2-9E0E-08F82238B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191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F9B4F-9D9D-41C3-802B-5A73FE4E1CCF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1DBAF-07FB-4BD2-9E0E-08F82238B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443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F9B4F-9D9D-41C3-802B-5A73FE4E1CCF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1DBAF-07FB-4BD2-9E0E-08F82238B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802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F9B4F-9D9D-41C3-802B-5A73FE4E1CCF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81DBAF-07FB-4BD2-9E0E-08F82238B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669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640541"/>
            <a:ext cx="12192000" cy="341632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«Организация</a:t>
            </a:r>
          </a:p>
          <a:p>
            <a:pPr algn="ctr"/>
            <a:r>
              <a:rPr lang="ru-RU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предметно-пространственной </a:t>
            </a:r>
          </a:p>
          <a:p>
            <a:pPr algn="ctr"/>
            <a:r>
              <a:rPr lang="ru-RU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среды в соответствии с ФГОС ДО»</a:t>
            </a:r>
          </a:p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</a:t>
            </a:r>
            <a:r>
              <a:rPr lang="ru-RU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тарший возраст</a:t>
            </a:r>
            <a:endParaRPr lang="ru-RU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475754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346" y="27760"/>
            <a:ext cx="365728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 художественного творчества</a:t>
            </a:r>
            <a:endParaRPr lang="ru-RU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3922"/>
          <a:stretch/>
        </p:blipFill>
        <p:spPr>
          <a:xfrm>
            <a:off x="89489" y="4443607"/>
            <a:ext cx="3399736" cy="236627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5346" y="4074275"/>
            <a:ext cx="237558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 «Наша Родина»</a:t>
            </a:r>
            <a:endParaRPr lang="ru-RU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55765" t="26059" r="4575" b="4151"/>
          <a:stretch/>
        </p:blipFill>
        <p:spPr>
          <a:xfrm>
            <a:off x="5290027" y="654413"/>
            <a:ext cx="2408223" cy="255329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814582" y="146048"/>
            <a:ext cx="321960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 « Мы учимся трудиться»</a:t>
            </a:r>
            <a:endParaRPr lang="ru-RU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8609" y="4074275"/>
            <a:ext cx="3501129" cy="261340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359263" y="3577041"/>
            <a:ext cx="233326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Физкультурный центр</a:t>
            </a:r>
            <a:endParaRPr lang="ru-RU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1547" y="515380"/>
            <a:ext cx="4163929" cy="249348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8699738" y="146048"/>
            <a:ext cx="251504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Сюжетно – ролевых игр</a:t>
            </a:r>
            <a:endParaRPr lang="ru-RU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4888" y="369332"/>
            <a:ext cx="3803317" cy="225571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03542" y="3789868"/>
            <a:ext cx="2516737" cy="1902568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8794412" y="3207709"/>
            <a:ext cx="3325399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 здоровья и безопасности</a:t>
            </a:r>
            <a:endParaRPr lang="ru-RU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8"/>
          <a:srcRect l="5573" t="19145" r="8501" b="2489"/>
          <a:stretch/>
        </p:blipFill>
        <p:spPr>
          <a:xfrm>
            <a:off x="9837700" y="5470175"/>
            <a:ext cx="2147776" cy="133970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21896" y="2966620"/>
            <a:ext cx="2624811" cy="1660097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2449569" y="2611168"/>
            <a:ext cx="284045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Будем говорить правильно</a:t>
            </a:r>
            <a:endParaRPr lang="ru-RU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1752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58530"/>
            <a:ext cx="10515600" cy="1325563"/>
          </a:xfrm>
          <a:solidFill>
            <a:srgbClr val="FFFF00"/>
          </a:solidFill>
        </p:spPr>
        <p:txBody>
          <a:bodyPr/>
          <a:lstStyle/>
          <a:p>
            <a:r>
              <a:rPr lang="ru-RU" dirty="0" smtClean="0"/>
              <a:t>         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Требования организации ППРС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569905"/>
            <a:ext cx="10515600" cy="3452545"/>
          </a:xfrm>
          <a:gradFill>
            <a:gsLst>
              <a:gs pos="0">
                <a:schemeClr val="accent4">
                  <a:satMod val="103000"/>
                  <a:lumMod val="102000"/>
                  <a:tint val="94000"/>
                </a:schemeClr>
              </a:gs>
              <a:gs pos="50000">
                <a:schemeClr val="accent4">
                  <a:satMod val="110000"/>
                  <a:lumMod val="100000"/>
                  <a:shade val="100000"/>
                </a:schemeClr>
              </a:gs>
              <a:gs pos="100000">
                <a:schemeClr val="accent4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</p:spPr>
        <p:txBody>
          <a:bodyPr/>
          <a:lstStyle/>
          <a:p>
            <a:r>
              <a:rPr lang="ru-RU" dirty="0" smtClean="0"/>
              <a:t>Должна представлять ребенку свободу действий</a:t>
            </a:r>
          </a:p>
          <a:p>
            <a:r>
              <a:rPr lang="ru-RU" dirty="0" smtClean="0"/>
              <a:t>Должна оказывать положительные действия на мироощущения, самочувствие и здоровье</a:t>
            </a:r>
          </a:p>
          <a:p>
            <a:r>
              <a:rPr lang="ru-RU" dirty="0" smtClean="0"/>
              <a:t>Должна быть удобной и обеспечивать гармоничное отношение между ребенком и окружающим миром</a:t>
            </a:r>
          </a:p>
          <a:p>
            <a:r>
              <a:rPr lang="ru-RU" dirty="0" smtClean="0"/>
              <a:t>Должна максимально учитывать индивидуальные особенности детей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0235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023" y="365125"/>
            <a:ext cx="12014521" cy="1325563"/>
          </a:xfrm>
          <a:solidFill>
            <a:srgbClr val="92D050"/>
          </a:solidFill>
        </p:spPr>
        <p:txBody>
          <a:bodyPr/>
          <a:lstStyle/>
          <a:p>
            <a:r>
              <a:rPr lang="ru-RU" dirty="0" smtClean="0"/>
              <a:t>Пространство группы можно условно разделить     на три сектора 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1023" y="2280213"/>
            <a:ext cx="11713579" cy="10069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dirty="0" smtClean="0"/>
              <a:t>                  </a:t>
            </a:r>
            <a:r>
              <a:rPr lang="ru-RU" sz="3600" dirty="0" smtClean="0"/>
              <a:t>Сектор активной деятельности 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1023" y="3484000"/>
            <a:ext cx="11713579" cy="12153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Сектор спокойной деятельности 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1022" y="4961621"/>
            <a:ext cx="11713579" cy="12153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Рабочий сектор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921883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Сектор спокойнойСектор спокойной&#10;деятельности (20%)деятельности (20%)&#10; 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475" t="5482" r="-475" b="-5482"/>
          <a:stretch/>
        </p:blipFill>
        <p:spPr>
          <a:xfrm>
            <a:off x="6925518" y="3518704"/>
            <a:ext cx="5113806" cy="318882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3472" y="646475"/>
            <a:ext cx="4456254" cy="29532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5923" y="358815"/>
            <a:ext cx="5007980" cy="32409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3472" y="3599727"/>
            <a:ext cx="4456077" cy="272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1737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635" y="388274"/>
            <a:ext cx="10515600" cy="1325563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На подвижных границах между секторами располагаются: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C000"/>
                </a:solidFill>
              </a:rPr>
              <a:t>Ширмы до 50 см высотой</a:t>
            </a:r>
          </a:p>
          <a:p>
            <a:r>
              <a:rPr lang="ru-RU" sz="3600" dirty="0" smtClean="0">
                <a:solidFill>
                  <a:srgbClr val="FFC000"/>
                </a:solidFill>
              </a:rPr>
              <a:t>Объемные напольные модули</a:t>
            </a:r>
          </a:p>
          <a:p>
            <a:r>
              <a:rPr lang="ru-RU" sz="3600" dirty="0" smtClean="0">
                <a:solidFill>
                  <a:srgbClr val="FFC000"/>
                </a:solidFill>
              </a:rPr>
              <a:t>Перемещаемые стеллажи с легким оборудованием для подвижных игр с правилами, с настольными играми, материалами для познавательно-исследовательской и продуктивной деятельности</a:t>
            </a:r>
          </a:p>
          <a:p>
            <a:r>
              <a:rPr lang="ru-RU" sz="3600" dirty="0" smtClean="0">
                <a:solidFill>
                  <a:srgbClr val="FFC000"/>
                </a:solidFill>
              </a:rPr>
              <a:t>Переносные игровые макеты</a:t>
            </a:r>
            <a:endParaRPr lang="ru-RU" sz="3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370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6150"/>
          <a:stretch/>
        </p:blipFill>
        <p:spPr>
          <a:xfrm>
            <a:off x="2245659" y="396516"/>
            <a:ext cx="4249271" cy="25915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8887" y="527243"/>
            <a:ext cx="3763560" cy="24608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24753" t="21079" r="24752" b="21597"/>
          <a:stretch/>
        </p:blipFill>
        <p:spPr>
          <a:xfrm>
            <a:off x="1150533" y="3242615"/>
            <a:ext cx="4222376" cy="32003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l="181" t="6070" r="-181" b="8014"/>
          <a:stretch/>
        </p:blipFill>
        <p:spPr>
          <a:xfrm>
            <a:off x="6078071" y="3450107"/>
            <a:ext cx="4984376" cy="2785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465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322" y="119963"/>
            <a:ext cx="1189877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Развивающая предметно-пространственная среда должна быть:</a:t>
            </a:r>
            <a:endParaRPr lang="ru-RU" sz="4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44010" y="1630692"/>
            <a:ext cx="8657863" cy="4204784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Содержательно-насыщенной</a:t>
            </a:r>
          </a:p>
          <a:p>
            <a:r>
              <a:rPr lang="ru-RU" sz="4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Трансформируемой</a:t>
            </a:r>
          </a:p>
          <a:p>
            <a:r>
              <a:rPr lang="ru-RU" sz="4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Полифункциональной</a:t>
            </a:r>
          </a:p>
          <a:p>
            <a:r>
              <a:rPr lang="ru-RU" sz="4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Вариативной</a:t>
            </a:r>
          </a:p>
          <a:p>
            <a:r>
              <a:rPr lang="ru-RU" sz="4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Доступной</a:t>
            </a:r>
          </a:p>
          <a:p>
            <a:r>
              <a:rPr lang="ru-RU" sz="4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безопасной</a:t>
            </a:r>
            <a:endParaRPr lang="ru-RU" sz="4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2722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35560" y="0"/>
            <a:ext cx="119208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Предметно-развивающее пространство</a:t>
            </a:r>
            <a:endParaRPr lang="ru-RU" sz="54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8" name="Багетная рамка 37"/>
          <p:cNvSpPr/>
          <p:nvPr/>
        </p:nvSpPr>
        <p:spPr>
          <a:xfrm>
            <a:off x="422475" y="5247189"/>
            <a:ext cx="3277565" cy="99349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Центр «Конструирования»</a:t>
            </a:r>
            <a:endParaRPr lang="ru-RU" dirty="0"/>
          </a:p>
        </p:txBody>
      </p:sp>
      <p:sp>
        <p:nvSpPr>
          <p:cNvPr id="39" name="Багетная рамка 38"/>
          <p:cNvSpPr/>
          <p:nvPr/>
        </p:nvSpPr>
        <p:spPr>
          <a:xfrm>
            <a:off x="422474" y="3736333"/>
            <a:ext cx="3277565" cy="99349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Центр «Наша библиотека»</a:t>
            </a:r>
            <a:endParaRPr lang="ru-RU" dirty="0"/>
          </a:p>
        </p:txBody>
      </p:sp>
      <p:sp>
        <p:nvSpPr>
          <p:cNvPr id="41" name="Багетная рамка 40"/>
          <p:cNvSpPr/>
          <p:nvPr/>
        </p:nvSpPr>
        <p:spPr>
          <a:xfrm>
            <a:off x="422476" y="1066799"/>
            <a:ext cx="3277565" cy="99349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Центр «Науки и природы»</a:t>
            </a:r>
            <a:endParaRPr lang="ru-RU" dirty="0"/>
          </a:p>
        </p:txBody>
      </p:sp>
      <p:sp>
        <p:nvSpPr>
          <p:cNvPr id="43" name="Багетная рамка 42"/>
          <p:cNvSpPr/>
          <p:nvPr/>
        </p:nvSpPr>
        <p:spPr>
          <a:xfrm>
            <a:off x="4515091" y="3713959"/>
            <a:ext cx="3277565" cy="99349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Центр « Наша Родина»</a:t>
            </a:r>
            <a:endParaRPr lang="ru-RU" dirty="0"/>
          </a:p>
        </p:txBody>
      </p:sp>
      <p:sp>
        <p:nvSpPr>
          <p:cNvPr id="44" name="Багетная рамка 43"/>
          <p:cNvSpPr/>
          <p:nvPr/>
        </p:nvSpPr>
        <p:spPr>
          <a:xfrm>
            <a:off x="4515091" y="5247189"/>
            <a:ext cx="3277565" cy="99349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Физкультурный центр</a:t>
            </a:r>
            <a:endParaRPr lang="ru-RU" dirty="0"/>
          </a:p>
        </p:txBody>
      </p:sp>
      <p:sp>
        <p:nvSpPr>
          <p:cNvPr id="45" name="Багетная рамка 44"/>
          <p:cNvSpPr/>
          <p:nvPr/>
        </p:nvSpPr>
        <p:spPr>
          <a:xfrm>
            <a:off x="8607706" y="5247189"/>
            <a:ext cx="3277565" cy="99349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Центр «Сюжетно-ролевых игр»</a:t>
            </a:r>
            <a:endParaRPr lang="ru-RU" dirty="0"/>
          </a:p>
        </p:txBody>
      </p:sp>
      <p:sp>
        <p:nvSpPr>
          <p:cNvPr id="46" name="Багетная рамка 45"/>
          <p:cNvSpPr/>
          <p:nvPr/>
        </p:nvSpPr>
        <p:spPr>
          <a:xfrm>
            <a:off x="8547904" y="3713958"/>
            <a:ext cx="3277565" cy="99349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Центр « Играем в театр»</a:t>
            </a:r>
            <a:endParaRPr lang="ru-RU" dirty="0"/>
          </a:p>
        </p:txBody>
      </p:sp>
      <p:sp>
        <p:nvSpPr>
          <p:cNvPr id="47" name="Багетная рамка 46"/>
          <p:cNvSpPr/>
          <p:nvPr/>
        </p:nvSpPr>
        <p:spPr>
          <a:xfrm>
            <a:off x="8547903" y="2304570"/>
            <a:ext cx="3277565" cy="99349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Центр « Здоровья и безопасности»</a:t>
            </a:r>
            <a:endParaRPr lang="ru-RU" dirty="0"/>
          </a:p>
        </p:txBody>
      </p:sp>
      <p:sp>
        <p:nvSpPr>
          <p:cNvPr id="48" name="Багетная рамка 47"/>
          <p:cNvSpPr/>
          <p:nvPr/>
        </p:nvSpPr>
        <p:spPr>
          <a:xfrm>
            <a:off x="8491964" y="1041207"/>
            <a:ext cx="3277565" cy="99349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Центр « Мы учимся трудиться»</a:t>
            </a:r>
            <a:endParaRPr lang="ru-RU" dirty="0"/>
          </a:p>
        </p:txBody>
      </p:sp>
      <p:sp>
        <p:nvSpPr>
          <p:cNvPr id="49" name="Багетная рамка 48"/>
          <p:cNvSpPr/>
          <p:nvPr/>
        </p:nvSpPr>
        <p:spPr>
          <a:xfrm>
            <a:off x="4515091" y="2304570"/>
            <a:ext cx="3277565" cy="99349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Музыкальный центр</a:t>
            </a:r>
            <a:endParaRPr lang="ru-RU" dirty="0"/>
          </a:p>
        </p:txBody>
      </p:sp>
      <p:sp>
        <p:nvSpPr>
          <p:cNvPr id="50" name="Багетная рамка 49"/>
          <p:cNvSpPr/>
          <p:nvPr/>
        </p:nvSpPr>
        <p:spPr>
          <a:xfrm>
            <a:off x="422476" y="2291786"/>
            <a:ext cx="3277565" cy="99349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Центр «Будем говорить правильно»</a:t>
            </a:r>
            <a:endParaRPr lang="ru-RU" dirty="0"/>
          </a:p>
        </p:txBody>
      </p:sp>
      <p:sp>
        <p:nvSpPr>
          <p:cNvPr id="51" name="Багетная рамка 50"/>
          <p:cNvSpPr/>
          <p:nvPr/>
        </p:nvSpPr>
        <p:spPr>
          <a:xfrm>
            <a:off x="4457220" y="995061"/>
            <a:ext cx="3277565" cy="99349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Центр « Художественного творчества»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5412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363" t="23856" r="3269" b="6097"/>
          <a:stretch/>
        </p:blipFill>
        <p:spPr>
          <a:xfrm>
            <a:off x="108641" y="532680"/>
            <a:ext cx="4581055" cy="264361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089" y="3399321"/>
            <a:ext cx="5712447" cy="317629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74808" y="163348"/>
            <a:ext cx="19189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n w="0"/>
                <a:solidFill>
                  <a:srgbClr val="FF0000"/>
                </a:solidFill>
              </a:rPr>
              <a:t>Наша библиотека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30753" y="3854575"/>
            <a:ext cx="16553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Играем в театр</a:t>
            </a:r>
            <a:endParaRPr lang="ru-RU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0359" y="619658"/>
            <a:ext cx="4413114" cy="288953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831728" y="250326"/>
            <a:ext cx="252030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 науки и природы</a:t>
            </a:r>
            <a:endParaRPr lang="ru-RU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1810" y="1247376"/>
            <a:ext cx="2408129" cy="226181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9571810" y="764220"/>
            <a:ext cx="220695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Музыкальный центр</a:t>
            </a:r>
            <a:endParaRPr lang="ru-RU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2803" y="4037846"/>
            <a:ext cx="4148025" cy="282015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21361" y="4037847"/>
            <a:ext cx="1849111" cy="2820154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7588465" y="3668514"/>
            <a:ext cx="254236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 конструирования</a:t>
            </a:r>
            <a:endParaRPr lang="ru-RU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98873" y="619658"/>
            <a:ext cx="2071778" cy="1283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0348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282</TotalTime>
  <Words>219</Words>
  <Application>Microsoft Office PowerPoint</Application>
  <PresentationFormat>Широкоэкранный</PresentationFormat>
  <Paragraphs>51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Презентация PowerPoint</vt:lpstr>
      <vt:lpstr>           Требования организации ППРС</vt:lpstr>
      <vt:lpstr>Пространство группы можно условно разделить     на три сектора    </vt:lpstr>
      <vt:lpstr>Презентация PowerPoint</vt:lpstr>
      <vt:lpstr>На подвижных границах между секторами располагаются: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Анатолий</dc:creator>
  <cp:lastModifiedBy>Анатолий</cp:lastModifiedBy>
  <cp:revision>31</cp:revision>
  <dcterms:created xsi:type="dcterms:W3CDTF">2017-03-02T03:02:39Z</dcterms:created>
  <dcterms:modified xsi:type="dcterms:W3CDTF">2017-06-15T12:52:55Z</dcterms:modified>
</cp:coreProperties>
</file>