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5"/>
  </p:notesMasterIdLst>
  <p:sldIdLst>
    <p:sldId id="256" r:id="rId2"/>
    <p:sldId id="281" r:id="rId3"/>
    <p:sldId id="267" r:id="rId4"/>
    <p:sldId id="268" r:id="rId5"/>
    <p:sldId id="274" r:id="rId6"/>
    <p:sldId id="269" r:id="rId7"/>
    <p:sldId id="271" r:id="rId8"/>
    <p:sldId id="277" r:id="rId9"/>
    <p:sldId id="272" r:id="rId10"/>
    <p:sldId id="279" r:id="rId11"/>
    <p:sldId id="273" r:id="rId12"/>
    <p:sldId id="266" r:id="rId13"/>
    <p:sldId id="28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89" autoAdjust="0"/>
    <p:restoredTop sz="72420" autoAdjust="0"/>
  </p:normalViewPr>
  <p:slideViewPr>
    <p:cSldViewPr snapToGrid="0">
      <p:cViewPr varScale="1">
        <p:scale>
          <a:sx n="51" d="100"/>
          <a:sy n="51" d="100"/>
        </p:scale>
        <p:origin x="-936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CDD60-93E8-448E-AE19-9A019A76F371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1F04D-40EC-497E-91FD-E530AE3DEB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8499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61F04D-40EC-497E-91FD-E530AE3DEBC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3140528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429525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2748394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5835195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19946265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3075771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6745470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6038135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638423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96239589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37611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032000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562778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837117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1927882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486518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06FF4-B52F-4E01-B276-A4F599780A49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1AE3330-A7EA-43F9-9F89-52E8DE7427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6827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Relationship Id="rId1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76568" y="2162698"/>
            <a:ext cx="8628845" cy="2617694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ПРОЕКТ САМОРАЗВИТИЯ</a:t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/>
            </a:r>
            <a:br>
              <a:rPr lang="ru-RU" sz="3200" b="1" dirty="0" smtClean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Организация 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работы по самообразованию педагога дополнительного образования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ДО ЦДОД «Созвездие»  </a:t>
            </a:r>
            <a:b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85514" y="3735778"/>
            <a:ext cx="8617422" cy="2592129"/>
          </a:xfr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21 век внес свои коррективы в окружающую действительность. Утрата интереса, снижение познавательной активности, различные нарушения в развитии детей, стали естественными спутниками в работе педагогов.</a:t>
            </a:r>
            <a:b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Сегодня перед нами – педагогами стоит задача не только удерживать мотивацию и познавательный интерес, а искать наиболее эффективные коррекционные технологии. </a:t>
            </a: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</a:pPr>
            <a:endPara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Выполнила: 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Грицанова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О.Г.</a:t>
            </a:r>
            <a:b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 </a:t>
            </a:r>
            <a: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 smtClean="0">
              <a:solidFill>
                <a:schemeClr val="tx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986727" y="5986529"/>
            <a:ext cx="2964287" cy="3571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7500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леся\Desktop\photo_1569247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0458" y="187482"/>
            <a:ext cx="2508459" cy="3344612"/>
          </a:xfrm>
          <a:prstGeom prst="rect">
            <a:avLst/>
          </a:prstGeom>
          <a:noFill/>
        </p:spPr>
      </p:pic>
      <p:pic>
        <p:nvPicPr>
          <p:cNvPr id="2051" name="Picture 3" descr="C:\Users\Олеся\Desktop\IMG_20200210_1414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9508" y="206190"/>
            <a:ext cx="2796390" cy="3290045"/>
          </a:xfrm>
          <a:prstGeom prst="rect">
            <a:avLst/>
          </a:prstGeom>
          <a:noFill/>
        </p:spPr>
      </p:pic>
      <p:pic>
        <p:nvPicPr>
          <p:cNvPr id="2052" name="Picture 4" descr="C:\Users\Олеся\Desktop\IMG_20200210_143656_BURST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144" y="222494"/>
            <a:ext cx="2426385" cy="3272509"/>
          </a:xfrm>
          <a:prstGeom prst="rect">
            <a:avLst/>
          </a:prstGeom>
          <a:noFill/>
        </p:spPr>
      </p:pic>
      <p:pic>
        <p:nvPicPr>
          <p:cNvPr id="2053" name="Picture 5" descr="C:\Users\Олеся\Desktop\photo_15692468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4871" y="222623"/>
            <a:ext cx="2483223" cy="3310964"/>
          </a:xfrm>
          <a:prstGeom prst="rect">
            <a:avLst/>
          </a:prstGeom>
          <a:noFill/>
        </p:spPr>
      </p:pic>
      <p:pic>
        <p:nvPicPr>
          <p:cNvPr id="2054" name="Picture 6" descr="C:\Users\Олеся\Desktop\razvivayuschie_igry_metod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96927" y="3989294"/>
            <a:ext cx="3373622" cy="2017059"/>
          </a:xfrm>
          <a:prstGeom prst="rect">
            <a:avLst/>
          </a:prstGeom>
          <a:noFill/>
        </p:spPr>
      </p:pic>
      <p:pic>
        <p:nvPicPr>
          <p:cNvPr id="2055" name="Picture 7" descr="C:\Users\Олеся\Desktop\detsad-194780-15246661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7960" y="3774142"/>
            <a:ext cx="3000841" cy="27934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еся\Downloads\IMG_20200513_1849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770759" y="1481782"/>
            <a:ext cx="6170111" cy="4116164"/>
          </a:xfrm>
          <a:prstGeom prst="rect">
            <a:avLst/>
          </a:prstGeom>
          <a:noFill/>
        </p:spPr>
      </p:pic>
      <p:pic>
        <p:nvPicPr>
          <p:cNvPr id="1029" name="Picture 5" descr="C:\Users\Олеся\Desktop\205e66f6e32c281c0a5c47cd58c53f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58351" y="629962"/>
            <a:ext cx="2397797" cy="2570438"/>
          </a:xfrm>
          <a:prstGeom prst="rect">
            <a:avLst/>
          </a:prstGeom>
          <a:noFill/>
        </p:spPr>
      </p:pic>
      <p:pic>
        <p:nvPicPr>
          <p:cNvPr id="10" name="Picture 2" descr="C:\Users\Олеся\Desktop\f6b55c_e81d9d797a51416f8aff3251a4f8c4c0_mv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3624" y="999564"/>
            <a:ext cx="1129552" cy="1129552"/>
          </a:xfrm>
          <a:prstGeom prst="rect">
            <a:avLst/>
          </a:prstGeom>
          <a:noFill/>
        </p:spPr>
      </p:pic>
      <p:pic>
        <p:nvPicPr>
          <p:cNvPr id="2052" name="Picture 4" descr="C:\Users\Олеся\Desktop\devitkyb002-750x7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33177" y="2545976"/>
            <a:ext cx="1258423" cy="1258423"/>
          </a:xfrm>
          <a:prstGeom prst="rect">
            <a:avLst/>
          </a:prstGeom>
          <a:noFill/>
        </p:spPr>
      </p:pic>
      <p:pic>
        <p:nvPicPr>
          <p:cNvPr id="2053" name="Picture 5" descr="C:\Users\Олеся\Desktop\aaf1b65832ee6158fd3983a7e7e684b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0033" y="3980329"/>
            <a:ext cx="1524001" cy="1524001"/>
          </a:xfrm>
          <a:prstGeom prst="rect">
            <a:avLst/>
          </a:prstGeom>
          <a:noFill/>
        </p:spPr>
      </p:pic>
      <p:pic>
        <p:nvPicPr>
          <p:cNvPr id="2054" name="Picture 6" descr="C:\Users\Олеся\Desktop\85ac8bdcde49dd8a95d6434b377ce9a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84863">
            <a:off x="8938928" y="4807985"/>
            <a:ext cx="2145200" cy="165180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694330" y="138518"/>
            <a:ext cx="10139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сенсорных способностей детей в процессе игровой деятельности с дидактическим материалом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5" name="Picture 7" descr="C:\Users\Олеся\Desktop\detsad-217532-144959705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70147" y="943688"/>
            <a:ext cx="1321453" cy="989608"/>
          </a:xfrm>
          <a:prstGeom prst="rect">
            <a:avLst/>
          </a:prstGeom>
          <a:noFill/>
        </p:spPr>
      </p:pic>
      <p:pic>
        <p:nvPicPr>
          <p:cNvPr id="2056" name="Picture 8" descr="C:\Users\Олеся\Desktop\trafaret-mezhpolusharnaya-doska-krug-medved-kaluga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5836" y="5328025"/>
            <a:ext cx="1529975" cy="1529975"/>
          </a:xfrm>
          <a:prstGeom prst="rect">
            <a:avLst/>
          </a:prstGeom>
          <a:noFill/>
        </p:spPr>
      </p:pic>
      <p:pic>
        <p:nvPicPr>
          <p:cNvPr id="2058" name="Picture 10" descr="C:\Users\Олеся\Desktop\101805667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9118" y="1739152"/>
            <a:ext cx="1448787" cy="779930"/>
          </a:xfrm>
          <a:prstGeom prst="rect">
            <a:avLst/>
          </a:prstGeom>
          <a:noFill/>
        </p:spPr>
      </p:pic>
      <p:pic>
        <p:nvPicPr>
          <p:cNvPr id="12" name="Picture 6" descr="C:\Users\Олеся\Desktop\IMG_20200415_185821_BURST001_COV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5892" y="4212874"/>
            <a:ext cx="1648238" cy="2223008"/>
          </a:xfrm>
          <a:prstGeom prst="rect">
            <a:avLst/>
          </a:prstGeom>
          <a:noFill/>
        </p:spPr>
      </p:pic>
      <p:pic>
        <p:nvPicPr>
          <p:cNvPr id="13" name="Picture 3" descr="C:\Users\Олеся\Desktop\photo_1569718207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900969" y="2644588"/>
            <a:ext cx="2393137" cy="1346139"/>
          </a:xfrm>
          <a:prstGeom prst="rect">
            <a:avLst/>
          </a:prstGeom>
          <a:noFill/>
        </p:spPr>
      </p:pic>
      <p:pic>
        <p:nvPicPr>
          <p:cNvPr id="14" name="Picture 2" descr="C:\Users\Олеся\Desktop\photo_1569247100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67735" y="542364"/>
            <a:ext cx="1562100" cy="2082800"/>
          </a:xfrm>
          <a:prstGeom prst="rect">
            <a:avLst/>
          </a:prstGeom>
          <a:noFill/>
        </p:spPr>
      </p:pic>
      <p:pic>
        <p:nvPicPr>
          <p:cNvPr id="3074" name="Picture 2" descr="C:\Users\Олеся\Desktop\77895eb0_bcdf_11e8_91b1_000c2947c8e8_b8c3e024_6648_11e9_bd2c_000c2947c8e8.resize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592235" y="2398059"/>
            <a:ext cx="2599765" cy="25997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C:\Users\Олеся\Downloads\creat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012" y="791883"/>
            <a:ext cx="3794138" cy="5366870"/>
          </a:xfrm>
          <a:prstGeom prst="rect">
            <a:avLst/>
          </a:prstGeom>
          <a:noFill/>
        </p:spPr>
      </p:pic>
      <p:pic>
        <p:nvPicPr>
          <p:cNvPr id="5" name="Picture 2" descr="C:\Users\Олеся\Desktop\диплдомы апрель к стимулирке\create (3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736" y="1030775"/>
            <a:ext cx="3857064" cy="5455879"/>
          </a:xfrm>
          <a:prstGeom prst="rect">
            <a:avLst/>
          </a:prstGeom>
          <a:noFill/>
        </p:spPr>
      </p:pic>
      <p:pic>
        <p:nvPicPr>
          <p:cNvPr id="6" name="Picture 3" descr="C:\Users\Олеся\Desktop\диплдомы апрель к стимулирке\creat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40768" y="758462"/>
            <a:ext cx="3729038" cy="527478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54423" y="231605"/>
            <a:ext cx="105895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Использование и внедрение дистанционных развивающих, дидактических, интерактивных игр с детьми и их родителями.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Олеся\Desktop\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63967" y="4659973"/>
            <a:ext cx="3165216" cy="19828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219596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9426" y="573615"/>
            <a:ext cx="8628845" cy="672479"/>
          </a:xfrm>
        </p:spPr>
        <p:txBody>
          <a:bodyPr/>
          <a:lstStyle/>
          <a:p>
            <a:pPr algn="ctr"/>
            <a:r>
              <a:rPr lang="ru-RU" sz="2800" dirty="0" smtClean="0"/>
              <a:t>Литература:</a:t>
            </a:r>
            <a:br>
              <a:rPr lang="ru-RU" sz="2800" dirty="0" smtClean="0"/>
            </a:br>
            <a:endParaRPr lang="ru-RU" sz="28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986727" y="5986529"/>
            <a:ext cx="2964287" cy="3571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65952" y="662490"/>
          <a:ext cx="11316447" cy="487680"/>
        </p:xfrm>
        <a:graphic>
          <a:graphicData uri="http://schemas.openxmlformats.org/drawingml/2006/table">
            <a:tbl>
              <a:tblPr/>
              <a:tblGrid>
                <a:gridCol w="11316447"/>
              </a:tblGrid>
              <a:tr h="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Arial"/>
                        </a:rPr>
                        <a:t>1.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Arial"/>
                        </a:rPr>
                        <a:t>Актуальные проблемы развития ребенка в дошкольном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Arial"/>
                        </a:rPr>
                        <a:t>и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latin typeface="Arial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Arial"/>
                        </a:rPr>
                        <a:t>дополнительном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Arial"/>
                        </a:rPr>
                        <a:t>образовании. - М.: Детство-Пресс, 2013. - 192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Arial"/>
                        </a:rPr>
                        <a:t>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7553" y="1325894"/>
            <a:ext cx="141642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224" y="1165411"/>
            <a:ext cx="1151068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2. Система сопровождения родителей: модель организации клуба «Молодая семья», план-программа, занятия / авт.-сост. М.В. Тимофеева. – Волгоград: Учитель, 2009 – 103 с.</a:t>
            </a:r>
          </a:p>
          <a:p>
            <a:r>
              <a:rPr lang="ru-RU" sz="1600" dirty="0" smtClean="0"/>
              <a:t>3. </a:t>
            </a:r>
            <a:r>
              <a:rPr lang="ru-RU" sz="1600" dirty="0" err="1" smtClean="0"/>
              <a:t>Здоровьесберегающее</a:t>
            </a:r>
            <a:r>
              <a:rPr lang="ru-RU" sz="1600" dirty="0" smtClean="0"/>
              <a:t> пространство дошкольного образовательного учреждения: проектирование, тренинги, занятия / сост. Н.И. Крылова. – Волгоград: Учитель, 2009 – 218 с.: ил.</a:t>
            </a:r>
          </a:p>
          <a:p>
            <a:r>
              <a:rPr lang="ru-RU" sz="1600" dirty="0" smtClean="0"/>
              <a:t>4. Коррекционно-развивающие занятия: комплекс мероприятий по развитию воображения. Занятия по снижению детской агрессии / сост. С.В. Лесина, Г.П Попова, Т.Л. </a:t>
            </a:r>
            <a:r>
              <a:rPr lang="ru-RU" sz="1600" dirty="0" err="1" smtClean="0"/>
              <a:t>Снисаренко</a:t>
            </a:r>
            <a:r>
              <a:rPr lang="ru-RU" sz="1600" dirty="0" smtClean="0"/>
              <a:t>. – Волгоград: Учитель, 2011 – 164 с.</a:t>
            </a:r>
          </a:p>
          <a:p>
            <a:r>
              <a:rPr lang="ru-RU" sz="1600" dirty="0" smtClean="0"/>
              <a:t>5. Развитие внимания и эмоционально-волевой сферы детей 4-6 лет: разработки занятий, диагностические и дидактические материалы / сост. Ю.Е. </a:t>
            </a:r>
            <a:r>
              <a:rPr lang="ru-RU" sz="1600" dirty="0" err="1" smtClean="0"/>
              <a:t>Веприцкая</a:t>
            </a:r>
            <a:r>
              <a:rPr lang="ru-RU" sz="1600" dirty="0" smtClean="0"/>
              <a:t>. – Волгоград: Учитель, 2011 – 123с.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85482" y="5493911"/>
            <a:ext cx="45630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Интернет ресурсы</a:t>
            </a:r>
            <a:endParaRPr lang="ru-RU" sz="16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70330" y="3165465"/>
            <a:ext cx="115823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6. </a:t>
            </a:r>
            <a:r>
              <a:rPr lang="ru-RU" sz="1600" dirty="0" err="1" smtClean="0"/>
              <a:t>Сластенин</a:t>
            </a:r>
            <a:r>
              <a:rPr lang="ru-RU" sz="1600" dirty="0" smtClean="0"/>
              <a:t> В.А.Педагогика: Инновационная </a:t>
            </a:r>
            <a:r>
              <a:rPr lang="ru-RU" sz="1600" dirty="0" err="1" smtClean="0"/>
              <a:t>деятеьность.-М</a:t>
            </a:r>
            <a:r>
              <a:rPr lang="ru-RU" sz="1600" dirty="0" smtClean="0"/>
              <a:t>..2011г.</a:t>
            </a:r>
          </a:p>
          <a:p>
            <a:r>
              <a:rPr lang="ru-RU" sz="1600" dirty="0" smtClean="0"/>
              <a:t>7.  </a:t>
            </a:r>
            <a:r>
              <a:rPr lang="ru-RU" sz="1600" dirty="0" err="1" smtClean="0"/>
              <a:t>ЭлъконинД.Б</a:t>
            </a:r>
            <a:r>
              <a:rPr lang="ru-RU" sz="1600" dirty="0" smtClean="0"/>
              <a:t>. Психология игры. - М., 1979.</a:t>
            </a:r>
          </a:p>
          <a:p>
            <a:r>
              <a:rPr lang="ru-RU" sz="1600" dirty="0" smtClean="0"/>
              <a:t>8.  </a:t>
            </a:r>
            <a:r>
              <a:rPr lang="ru-RU" sz="1600" dirty="0" err="1" smtClean="0"/>
              <a:t>Селевко</a:t>
            </a:r>
            <a:r>
              <a:rPr lang="ru-RU" sz="1600" dirty="0" smtClean="0"/>
              <a:t> Г.К. «Современные образовательные технологии» М., 2001.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97223" y="3908630"/>
            <a:ext cx="114479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9.Дидактические игры и упражнения по сенсорному воспитанию дошкольников / Под ред. Л. </a:t>
            </a:r>
            <a:r>
              <a:rPr lang="ru-RU" sz="1600" dirty="0" err="1" smtClean="0"/>
              <a:t>А.Венгера</a:t>
            </a:r>
            <a:r>
              <a:rPr lang="ru-RU" sz="1600" dirty="0" smtClean="0"/>
              <a:t>. - М.: Просвещение, 2005. - 424с.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5506" y="4357771"/>
            <a:ext cx="116092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10.Галой Н.Ю. Использование интерактивного оборудования сенсорной комнаты в работе с детско-родительскими парами и детьми раннего возраста // Современное дошкольное образование. Теория и практика. - 2015. - №1. - С.38-11. Коррекционно-развивающие технологии : </a:t>
            </a:r>
            <a:r>
              <a:rPr lang="ru-RU" sz="1600" u="sng" dirty="0" smtClean="0"/>
              <a:t>программы развития</a:t>
            </a:r>
            <a:r>
              <a:rPr lang="ru-RU" sz="1600" dirty="0" smtClean="0"/>
              <a:t> личностной, познавательной, эмоционально-волевой сферы детей, диагностический комплекс (</a:t>
            </a:r>
            <a:r>
              <a:rPr lang="ru-RU" sz="1600" dirty="0" err="1" smtClean="0"/>
              <a:t>ав</a:t>
            </a:r>
            <a:r>
              <a:rPr lang="ru-RU" sz="1600" dirty="0" smtClean="0"/>
              <a:t>. - сост. Л. В. </a:t>
            </a:r>
            <a:r>
              <a:rPr lang="ru-RU" sz="1600" dirty="0" err="1" smtClean="0"/>
              <a:t>Годовникова</a:t>
            </a:r>
            <a:r>
              <a:rPr lang="ru-RU" sz="1600" dirty="0" smtClean="0"/>
              <a:t> и др.) - Волгоград.: Учитель, 2013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905" y="5786282"/>
            <a:ext cx="609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smtClean="0"/>
              <a:t>https://mersibo.ru/webinars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51012" y="605119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https://</a:t>
            </a:r>
            <a:r>
              <a:rPr lang="en-US" sz="1600" dirty="0" smtClean="0"/>
              <a:t>infourok.ru/statya-na-temu-ispolzovanie-metod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8692" y="6372127"/>
            <a:ext cx="5125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https://</a:t>
            </a:r>
            <a:r>
              <a:rPr lang="en-US" sz="1600" dirty="0" smtClean="0"/>
              <a:t>mederia.ru/mozzhechkovaya-stimulyatsiya</a:t>
            </a:r>
            <a:r>
              <a:rPr lang="en-US" dirty="0" smtClean="0"/>
              <a:t>/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27500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8588" y="2034862"/>
            <a:ext cx="10972800" cy="2499037"/>
          </a:xfrm>
        </p:spPr>
        <p:txBody>
          <a:bodyPr/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Тема: «Использование современных инновационных технологий в практической деятельности педагога дополнительного образования с детьми ОВЗ».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986727" y="5986529"/>
            <a:ext cx="2964287" cy="35717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endParaRPr lang="ru-RU" sz="2000" b="1" dirty="0">
              <a:solidFill>
                <a:schemeClr val="accent2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7500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863600" y="-1084067"/>
            <a:ext cx="10490200" cy="72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3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3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20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Цель: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повышение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профессионального мастерства.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Изучение научно-методической литературы,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современных подходов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использованию современных инновационных технологий в 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педагогической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работе.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Корректировка рабочей программы по преодолению ТНР с учётом внедрения инновационных технологий.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Разработка перспективного планирования, картотек игр с использованием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технологий, ИКТ, технологий наглядного моделирования.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Внедрение системы работы по использованию инновационных технологий в работе с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детьми с ОВЗ и родителями.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2A5010"/>
                </a:solidFill>
                <a:effectLst/>
                <a:latin typeface="Calibri" pitchFamily="34" charset="0"/>
                <a:ea typeface="+mj-ea" charset="0"/>
                <a:cs typeface="+mj-cs" charset="0"/>
              </a:rPr>
              <a:t>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«Использование специального комплекса упражнений - мозжечковой стимуляции в работе с детьми с ОВЗ»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Развитие сенсорных способностей детей в процессе игровой деятельности с дидактическим материалом.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Использование развивающих технологий в интеллектуально познавательном развитии детей на основе методик Б.П. Никитина, В.В.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Воскобовича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М.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Монтессори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Дьенеша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Кюизенера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Использование и внедрение дистанционно- развивающих, дидактических, интерактивных игр с детьми и их родителями.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Распространение положительного опыта работы по теме среди коллег.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17500" y="569862"/>
            <a:ext cx="112649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ПЛАН САМООБРАЗОВАНИЯ: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Содержание работы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Аналитико-диагностический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2018г.-2019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Изучение научно-методической литературе по теме самообразования.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Обобщение полученных теоретических знаний.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Анкетирование родителей по выявлению наиболее значимых и приемлемых форм взаимодействия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Приобретение теоретических знаний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Анализ результатов анкетирования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400" y="0"/>
            <a:ext cx="113411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Практический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2019г.-2020г.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1.Обучение на курсах повышения квалификации по теме самообразования.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Разработка методических, интерактивных пособий, дидактических игр по теме самообразований.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Разработка конспектов НОД.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Разработка и внедрение перспективного плана и использованием современных инновационных технологий (</a:t>
            </a:r>
            <a:r>
              <a:rPr lang="ru-RU" sz="2400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здоровосберегающие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технологии, ИКТ, наглядное моделирование).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Проведение  мастер-классов для родителей в рамках дня открытых дверей.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Внедрение новых форм и методов в развивающие занятия с детьми.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Показ открытых мероприятий на уровне ДО, на уровне района.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Распространение опыта через социальные сети, родительские собрания, консультации.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Создание картотеки  методических пособий.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cs typeface="Times New Roman" pitchFamily="18" charset="0"/>
              </a:rPr>
              <a:t>10.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Участие в обмене опытом в использовании инновационных технологий и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выступления на  мастер-классах, семинарах,  педсоветах.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7500" y="671691"/>
            <a:ext cx="112014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III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Рефлексивный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2020г.-2021г.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Анализ результатов внедрения современных инновационных технологий.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1.Индивидуальная диагностика результатов развития детей. Анализ результатов внедрения современных инновационных технологий.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2.Анализ собственной деятельности.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3.Анкетирование родителей по результатам внедрения новых форм взаимодействия.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Самоанализ, отчёт о работе по теме самообразования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нализа результатов анкетирования родителей, выбор наиболее оптимальных форм.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Олеся\Downloads\cert_45346_1188076_14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71" y="301810"/>
            <a:ext cx="4268237" cy="61348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88776" y="235635"/>
            <a:ext cx="9442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«Использование специального комплекса упражнений - мозжечковой стимуляции в работе с детьми с ОВЗ с помощью оборудования»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AutoShape 3" descr="C:\Users\%D0%9E%D0%BB%D0%B5%D1%81%D1%8F\Desktop\625432613_w640_h640_mishen-napolnaya-s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AutoShape 5" descr="C:\Users\%D0%9E%D0%BB%D0%B5%D1%81%D1%8F\Desktop\625432613_w640_h640_mishen-napolnaya-s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https://images.ru.prom.st/625432613_w640_h640_mishen-napolnaya-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0094" y="1020249"/>
            <a:ext cx="5011271" cy="3434463"/>
          </a:xfrm>
          <a:prstGeom prst="rect">
            <a:avLst/>
          </a:prstGeom>
          <a:noFill/>
        </p:spPr>
      </p:pic>
      <p:pic>
        <p:nvPicPr>
          <p:cNvPr id="1027" name="Picture 3" descr="C:\Users\Олеся\Desktop\19003.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1556" y="2868705"/>
            <a:ext cx="1907589" cy="1685365"/>
          </a:xfrm>
          <a:prstGeom prst="rect">
            <a:avLst/>
          </a:prstGeom>
          <a:noFill/>
        </p:spPr>
      </p:pic>
      <p:pic>
        <p:nvPicPr>
          <p:cNvPr id="1028" name="Picture 4" descr="C:\Users\Олеся\Desktop\20170106152141_13098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3834">
            <a:off x="8394593" y="4465170"/>
            <a:ext cx="2231025" cy="2231025"/>
          </a:xfrm>
          <a:prstGeom prst="rect">
            <a:avLst/>
          </a:prstGeom>
          <a:noFill/>
        </p:spPr>
      </p:pic>
      <p:pic>
        <p:nvPicPr>
          <p:cNvPr id="1029" name="Picture 5" descr="C:\Users\Олеся\Desktop\balance-pad-bc300-insportlin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6422" y="4329953"/>
            <a:ext cx="2528047" cy="25280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C:\Users\Олеся\Desktop\IMG_20200205_141558_BURST001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9768" y="1004628"/>
            <a:ext cx="3581163" cy="5596807"/>
          </a:xfrm>
          <a:prstGeom prst="rect">
            <a:avLst/>
          </a:prstGeom>
          <a:noFill/>
        </p:spPr>
      </p:pic>
      <p:pic>
        <p:nvPicPr>
          <p:cNvPr id="4105" name="Picture 9" descr="C:\Users\Олеся\Desktop\IMG_20200210_142618_BURST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1098" y="111670"/>
            <a:ext cx="3175067" cy="5265002"/>
          </a:xfrm>
          <a:prstGeom prst="rect">
            <a:avLst/>
          </a:prstGeom>
          <a:noFill/>
        </p:spPr>
      </p:pic>
      <p:pic>
        <p:nvPicPr>
          <p:cNvPr id="4106" name="Picture 10" descr="C:\Users\Олеся\Desktop\IMG_20200210_141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3562" y="1225296"/>
            <a:ext cx="3838612" cy="541388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Олеся\Downloads\IMG_20200513_1849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139" y="340125"/>
            <a:ext cx="3913838" cy="623098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22612" y="238036"/>
            <a:ext cx="10289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Использование развивающих технологий в интеллектуально познавательном развитии детей на основе методик Б.П. Никитина, В.В. </a:t>
            </a:r>
            <a:r>
              <a:rPr lang="ru-RU" b="1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Воскобовича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М. </a:t>
            </a:r>
            <a:r>
              <a:rPr lang="ru-RU" b="1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Монтессори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Дьенеша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lang="ru-RU" b="1" dirty="0" err="1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Кюизенера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Олеся\Desktop\geokontmalysh-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7671" y="1089212"/>
            <a:ext cx="2236694" cy="2236694"/>
          </a:xfrm>
          <a:prstGeom prst="rect">
            <a:avLst/>
          </a:prstGeom>
          <a:noFill/>
        </p:spPr>
      </p:pic>
      <p:pic>
        <p:nvPicPr>
          <p:cNvPr id="2051" name="Picture 3" descr="C:\Users\Олеся\Desktop\im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610100"/>
            <a:ext cx="2082800" cy="2082800"/>
          </a:xfrm>
          <a:prstGeom prst="rect">
            <a:avLst/>
          </a:prstGeom>
          <a:noFill/>
        </p:spPr>
      </p:pic>
      <p:pic>
        <p:nvPicPr>
          <p:cNvPr id="2052" name="Picture 4" descr="C:\Users\Олеся\Desktop\5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7388" y="5277224"/>
            <a:ext cx="1580776" cy="1580776"/>
          </a:xfrm>
          <a:prstGeom prst="rect">
            <a:avLst/>
          </a:prstGeom>
          <a:noFill/>
        </p:spPr>
      </p:pic>
      <p:pic>
        <p:nvPicPr>
          <p:cNvPr id="2053" name="Picture 5" descr="C:\Users\Олеся\Desktop\311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9613" y="2402542"/>
            <a:ext cx="2149536" cy="1612152"/>
          </a:xfrm>
          <a:prstGeom prst="rect">
            <a:avLst/>
          </a:prstGeom>
          <a:noFill/>
        </p:spPr>
      </p:pic>
      <p:pic>
        <p:nvPicPr>
          <p:cNvPr id="2054" name="Picture 6" descr="C:\Users\Олеся\Desktop\kuiz-alb-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3041" y="3075640"/>
            <a:ext cx="2946400" cy="2209800"/>
          </a:xfrm>
          <a:prstGeom prst="rect">
            <a:avLst/>
          </a:prstGeom>
          <a:noFill/>
        </p:spPr>
      </p:pic>
      <p:pic>
        <p:nvPicPr>
          <p:cNvPr id="9" name="Picture 4" descr="C:\Users\Олеся\Desktop\102339825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556377" y="1438973"/>
            <a:ext cx="2294964" cy="2031044"/>
          </a:xfrm>
          <a:prstGeom prst="rect">
            <a:avLst/>
          </a:prstGeom>
          <a:noFill/>
        </p:spPr>
      </p:pic>
      <p:pic>
        <p:nvPicPr>
          <p:cNvPr id="10" name="Picture 3" descr="C:\Users\Олеся\Desktop\5dfcd8a6df534097dc7cb05b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010588" y="3184712"/>
            <a:ext cx="1849718" cy="1849718"/>
          </a:xfrm>
          <a:prstGeom prst="rect">
            <a:avLst/>
          </a:prstGeom>
          <a:noFill/>
        </p:spPr>
      </p:pic>
      <p:pic>
        <p:nvPicPr>
          <p:cNvPr id="11" name="Picture 11" descr="C:\Users\Олеся\Desktop\kniga_umnye_kubiki._ornamenty._50_igr_dlya_razvitiya_intellekta._1187844_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74518" y="5058820"/>
            <a:ext cx="1879600" cy="15389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592</Words>
  <Application>Microsoft Office PowerPoint</Application>
  <PresentationFormat>Произвольный</PresentationFormat>
  <Paragraphs>75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Грань</vt:lpstr>
      <vt:lpstr>          ПРОЕКТ САМОРАЗВИТИЯ  Организация  работы по самообразованию педагога дополнительного образования  ДО ЦДОД «Созвездие»     </vt:lpstr>
      <vt:lpstr>   Тема: «Использование современных инновационных технологий в практической деятельности педагога дополнительного образования с детьми ОВЗ».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Литература: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Мозжечковая стимуляция</dc:title>
  <dc:creator>Lenovo</dc:creator>
  <cp:lastModifiedBy>Олеся</cp:lastModifiedBy>
  <cp:revision>67</cp:revision>
  <dcterms:created xsi:type="dcterms:W3CDTF">2018-11-25T09:48:45Z</dcterms:created>
  <dcterms:modified xsi:type="dcterms:W3CDTF">2020-05-16T13:22:38Z</dcterms:modified>
</cp:coreProperties>
</file>