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5" r:id="rId14"/>
    <p:sldId id="269" r:id="rId15"/>
    <p:sldId id="270" r:id="rId16"/>
    <p:sldId id="271" r:id="rId17"/>
    <p:sldId id="272" r:id="rId18"/>
    <p:sldId id="273" r:id="rId19"/>
    <p:sldId id="276" r:id="rId20"/>
    <p:sldId id="27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85932" autoAdjust="0"/>
  </p:normalViewPr>
  <p:slideViewPr>
    <p:cSldViewPr>
      <p:cViewPr varScale="1">
        <p:scale>
          <a:sx n="100" d="100"/>
          <a:sy n="100" d="100"/>
        </p:scale>
        <p:origin x="-19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21789-F9CF-4617-9A89-6803D0A8F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405501-6AE6-469B-851B-4F4E88AEA6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A0967-C60B-4DA4-BC03-4FB98F389F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248AE-30E3-407E-8C59-1CB52B27A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7D3DF-C53B-475D-BA38-525FF4D0F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EA31C-7EC0-4FC3-BDB0-C970B6A79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678B7-88A8-42D8-A642-D13F8A4F6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4DB6E-A550-4176-8E27-6979A0CCA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47121-7B26-420A-894F-E662EB8C5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01F97F-D44D-48BB-8356-AA6B5C61E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54ED44-1227-42C3-AA5D-ACA929D5A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fld id="{6B3319F2-2A7F-429D-91CC-C6EA28213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6;&#1088;&#1072;&#1074;&#1089;&#1090;&#1074;&#1091;&#1081;%20&#1096;&#1082;&#1086;&#1083;&#1072;!\&#1063;&#1077;&#1084;&#1091;%20&#1059;&#1095;&#1072;&#1090;%20&#1042;%20&#1064;&#1082;&#1086;&#1083;&#1077;%20.mp3" TargetMode="Externa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785813" y="1643063"/>
            <a:ext cx="7772400" cy="3081337"/>
          </a:xfrm>
        </p:spPr>
        <p:txBody>
          <a:bodyPr/>
          <a:lstStyle/>
          <a:p>
            <a:pPr eaLnBrk="1" hangingPunct="1"/>
            <a:r>
              <a:rPr lang="ru-RU" b="1" dirty="0" smtClean="0"/>
              <a:t>Групповая работа как средство формирования УУД</a:t>
            </a:r>
            <a:r>
              <a:rPr lang="ru-RU" b="1" i="1" dirty="0" smtClean="0"/>
              <a:t> </a:t>
            </a:r>
            <a:r>
              <a:rPr lang="ru-RU" b="1" dirty="0" smtClean="0"/>
              <a:t>в системе личностно - ориентированного образования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3314" name="Рисунок 4" descr="children_012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88" y="5300663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Рисунок 5" descr="children_0170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04025" y="2924175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6" descr="children_0133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7" descr="children_0127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24750" y="188913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8" descr="children_0166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825" y="2708275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Чему Учат В Школе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585075" y="6016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0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403746"/>
          </a:xfrm>
        </p:spPr>
        <p:txBody>
          <a:bodyPr/>
          <a:lstStyle/>
          <a:p>
            <a:r>
              <a:rPr lang="ru-RU" sz="1800" dirty="0" smtClean="0"/>
              <a:t>Учитель начальных классов МБОУ ООШ №3 г. Апатиты Арсентьева Юлия Геннадьевна</a:t>
            </a:r>
            <a:endParaRPr lang="ru-RU" sz="18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133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Прочитай историю, найди логическую ошибку.</a:t>
            </a:r>
          </a:p>
        </p:txBody>
      </p:sp>
      <p:pic>
        <p:nvPicPr>
          <p:cNvPr id="22530" name="Объект 4" descr="C:\Users\1\Desktop\Групповая работа\DSCF036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35150" y="2133600"/>
            <a:ext cx="5318125" cy="375126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Расшифруй предложения, убирая лишние буквы, слоги.</a:t>
            </a:r>
          </a:p>
        </p:txBody>
      </p:sp>
      <p:pic>
        <p:nvPicPr>
          <p:cNvPr id="23554" name="Объект 3" descr="C:\Users\1\Desktop\Групповая работа\DSCF035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46263" y="1981200"/>
            <a:ext cx="5318125" cy="3752850"/>
          </a:xfr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Буквы перепутались.</a:t>
            </a:r>
          </a:p>
        </p:txBody>
      </p:sp>
      <p:pic>
        <p:nvPicPr>
          <p:cNvPr id="24578" name="Объект 3" descr="C:\Users\1\Desktop\Групповая работа\DSCF035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46263" y="1981200"/>
            <a:ext cx="5318125" cy="375285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Раздели слова на две группы.</a:t>
            </a:r>
          </a:p>
        </p:txBody>
      </p:sp>
      <p:pic>
        <p:nvPicPr>
          <p:cNvPr id="25602" name="Объект 3" descr="C:\Users\108\Desktop\Новая папка\DSCF036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46263" y="1981200"/>
            <a:ext cx="5029200" cy="3895725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Восстановление деформированного текста.</a:t>
            </a:r>
          </a:p>
        </p:txBody>
      </p:sp>
      <p:pic>
        <p:nvPicPr>
          <p:cNvPr id="26626" name="Объект 3" descr="C:\Users\108\Desktop\Новая папка\DSCF036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46263" y="1981200"/>
            <a:ext cx="5527675" cy="4144963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Личностные: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определять </a:t>
            </a:r>
            <a:r>
              <a:rPr lang="ru-RU" dirty="0"/>
              <a:t>свой поступок;</a:t>
            </a:r>
          </a:p>
          <a:p>
            <a:pPr>
              <a:defRPr/>
            </a:pPr>
            <a:r>
              <a:rPr lang="ru-RU" dirty="0" smtClean="0"/>
              <a:t>уважать </a:t>
            </a:r>
            <a:r>
              <a:rPr lang="ru-RU" dirty="0"/>
              <a:t>иное мнение;</a:t>
            </a:r>
          </a:p>
          <a:p>
            <a:pPr>
              <a:defRPr/>
            </a:pPr>
            <a:r>
              <a:rPr lang="ru-RU" dirty="0" smtClean="0"/>
              <a:t>стремиться  </a:t>
            </a:r>
            <a:r>
              <a:rPr lang="ru-RU" dirty="0"/>
              <a:t>к взаимопониманию;</a:t>
            </a:r>
          </a:p>
          <a:p>
            <a:pPr marL="0" indent="0">
              <a:buFontTx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Регулятивные: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/>
              <a:t>определять </a:t>
            </a:r>
            <a:r>
              <a:rPr lang="ru-RU" sz="2400" dirty="0"/>
              <a:t>цель учебной деятельности;</a:t>
            </a:r>
          </a:p>
          <a:p>
            <a:pPr>
              <a:defRPr/>
            </a:pPr>
            <a:r>
              <a:rPr lang="ru-RU" sz="2400" dirty="0" smtClean="0"/>
              <a:t>составлять </a:t>
            </a:r>
            <a:r>
              <a:rPr lang="ru-RU" sz="2400" dirty="0"/>
              <a:t>план выполнения задач, решения проблем;</a:t>
            </a:r>
          </a:p>
          <a:p>
            <a:pPr>
              <a:defRPr/>
            </a:pPr>
            <a:r>
              <a:rPr lang="ru-RU" sz="2400" dirty="0" smtClean="0"/>
              <a:t>учиться </a:t>
            </a:r>
            <a:r>
              <a:rPr lang="ru-RU" sz="2400" dirty="0"/>
              <a:t>вырабатывать критерии оценки и определять степень успешности выполнения своей работы;</a:t>
            </a:r>
          </a:p>
          <a:p>
            <a:pPr>
              <a:defRPr/>
            </a:pPr>
            <a:r>
              <a:rPr lang="ru-RU" sz="2400" dirty="0" smtClean="0"/>
              <a:t>оформлять </a:t>
            </a:r>
            <a:r>
              <a:rPr lang="ru-RU" sz="2400" dirty="0"/>
              <a:t>свои мысли в устной и письменной речи;</a:t>
            </a:r>
          </a:p>
          <a:p>
            <a:pPr>
              <a:defRPr/>
            </a:pPr>
            <a:r>
              <a:rPr lang="ru-RU" sz="2400" dirty="0" smtClean="0"/>
              <a:t>слушать </a:t>
            </a:r>
            <a:r>
              <a:rPr lang="ru-RU" sz="2400" dirty="0"/>
              <a:t>других, пытаться принимать другую точку зрения, быть готовым изменить свою точку зрения;</a:t>
            </a:r>
          </a:p>
          <a:p>
            <a:pPr marL="0" indent="0">
              <a:buFontTx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Познавательные: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извлекать </a:t>
            </a:r>
            <a:r>
              <a:rPr lang="ru-RU" dirty="0"/>
              <a:t>информацию;</a:t>
            </a:r>
          </a:p>
          <a:p>
            <a:pPr>
              <a:defRPr/>
            </a:pPr>
            <a:r>
              <a:rPr lang="ru-RU" dirty="0" smtClean="0"/>
              <a:t>ориентироваться </a:t>
            </a:r>
            <a:r>
              <a:rPr lang="ru-RU" dirty="0"/>
              <a:t>в своей системе знаний;</a:t>
            </a:r>
          </a:p>
          <a:p>
            <a:pPr>
              <a:defRPr/>
            </a:pPr>
            <a:r>
              <a:rPr lang="ru-RU" dirty="0" smtClean="0"/>
              <a:t>добывать </a:t>
            </a:r>
            <a:r>
              <a:rPr lang="ru-RU" dirty="0"/>
              <a:t>новые знания;</a:t>
            </a:r>
          </a:p>
          <a:p>
            <a:pPr>
              <a:defRPr/>
            </a:pPr>
            <a:r>
              <a:rPr lang="ru-RU" dirty="0" smtClean="0"/>
              <a:t>перерабатывать </a:t>
            </a:r>
            <a:r>
              <a:rPr lang="ru-RU" dirty="0"/>
              <a:t>информацию и преобразовывать ее из одной формы в другую;</a:t>
            </a:r>
          </a:p>
          <a:p>
            <a:pPr marL="0" indent="0">
              <a:buFontTx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Коммуникативные: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доносить </a:t>
            </a:r>
            <a:r>
              <a:rPr lang="ru-RU" dirty="0"/>
              <a:t>свою позицию до других, владея приёмами монологической и диалогической речи;</a:t>
            </a:r>
          </a:p>
          <a:p>
            <a:pPr>
              <a:defRPr/>
            </a:pPr>
            <a:r>
              <a:rPr lang="ru-RU" dirty="0" smtClean="0"/>
              <a:t>понимать </a:t>
            </a:r>
            <a:r>
              <a:rPr lang="ru-RU" dirty="0"/>
              <a:t>другие позиции;</a:t>
            </a:r>
          </a:p>
          <a:p>
            <a:pPr>
              <a:defRPr/>
            </a:pPr>
            <a:r>
              <a:rPr lang="ru-RU" dirty="0" smtClean="0"/>
              <a:t>договариваться </a:t>
            </a:r>
            <a:r>
              <a:rPr lang="ru-RU" dirty="0"/>
              <a:t>с людьми, </a:t>
            </a:r>
            <a:r>
              <a:rPr lang="ru-RU" dirty="0" err="1"/>
              <a:t>согласуя</a:t>
            </a:r>
            <a:r>
              <a:rPr lang="ru-RU" dirty="0"/>
              <a:t> с ними свои интересы и взгляды, для того чтобы сделать что-то сообща</a:t>
            </a:r>
          </a:p>
          <a:p>
            <a:pPr marL="0" indent="0">
              <a:buFontTx/>
              <a:buNone/>
              <a:defRPr/>
            </a:pPr>
            <a:r>
              <a:rPr lang="ru-RU" dirty="0"/>
              <a:t> </a:t>
            </a:r>
          </a:p>
          <a:p>
            <a:pPr marL="0" indent="0">
              <a:buFontTx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</a:t>
            </a:r>
            <a:r>
              <a:rPr lang="ru-RU" b="1" dirty="0" smtClean="0"/>
              <a:t>ичностно-ориентированный </a:t>
            </a:r>
            <a:r>
              <a:rPr lang="ru-RU" b="1" dirty="0"/>
              <a:t>урок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– </a:t>
            </a:r>
            <a:r>
              <a:rPr lang="ru-RU" dirty="0"/>
              <a:t>это та учебная ситуация, та «сценическая» площадка, на которой не только излагаются знания, но и раскрываются, формируются и реализуются личностные особенности, а также складываются, оформляются и развиваются основные виды универсальных учебных действий учащихся.</a:t>
            </a:r>
          </a:p>
        </p:txBody>
      </p:sp>
    </p:spTree>
    <p:extLst>
      <p:ext uri="{BB962C8B-B14F-4D97-AF65-F5344CB8AC3E}">
        <p14:creationId xmlns:p14="http://schemas.microsoft.com/office/powerpoint/2010/main" val="31091542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Личностно – ориентированный урок</a:t>
            </a:r>
            <a:r>
              <a:rPr lang="ru-RU" smtClean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  <a:defRPr/>
            </a:pPr>
            <a:r>
              <a:rPr lang="ru-RU" dirty="0"/>
              <a:t>- это не только ориентация на усвоение обучающимися определенной суммы знаний, но и развитие его личности, его познавательной  и созидательной способности.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917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Целью урока является </a:t>
            </a:r>
            <a:endParaRPr lang="ru-RU" smtClean="0"/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sz="3200" dirty="0" smtClean="0"/>
              <a:t>-     создание условий для проявления познавательной активности учеников. </a:t>
            </a:r>
          </a:p>
          <a:p>
            <a:pPr marL="0" indent="0">
              <a:buFontTx/>
              <a:buNone/>
            </a:pPr>
            <a:endParaRPr lang="ru-RU" sz="32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  <p:bldP spid="1536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r>
              <a:rPr lang="ru-RU" b="1" dirty="0" smtClean="0"/>
              <a:t>Групповая работа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Tx/>
              <a:buNone/>
            </a:pPr>
            <a:r>
              <a:rPr lang="ru-RU" sz="3600" smtClean="0"/>
              <a:t>Основная цель  – развитие мышления учащихся. </a:t>
            </a:r>
          </a:p>
        </p:txBody>
      </p:sp>
      <p:pic>
        <p:nvPicPr>
          <p:cNvPr id="16387" name="Рисунок 4" descr="E:\наш класс\DSCF02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3213100"/>
            <a:ext cx="30353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5" descr="E:\наш класс\DSCF022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213100"/>
            <a:ext cx="331311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Преимущества групповой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/>
              <a:t>Объем усваиваемого материала возрастает.</a:t>
            </a:r>
          </a:p>
          <a:p>
            <a:pPr>
              <a:defRPr/>
            </a:pPr>
            <a:r>
              <a:rPr lang="ru-RU" sz="2400" dirty="0"/>
              <a:t>Возрастает творческая и познавательная самостоятельность.</a:t>
            </a:r>
          </a:p>
          <a:p>
            <a:pPr>
              <a:defRPr/>
            </a:pPr>
            <a:r>
              <a:rPr lang="ru-RU" sz="2400" dirty="0"/>
              <a:t>Характер взаимоотношений между детьми меняется.</a:t>
            </a:r>
          </a:p>
          <a:p>
            <a:pPr>
              <a:defRPr/>
            </a:pPr>
            <a:r>
              <a:rPr lang="ru-RU" sz="2400" dirty="0"/>
              <a:t>Класс становится </a:t>
            </a:r>
            <a:r>
              <a:rPr lang="ru-RU" sz="2400" dirty="0" smtClean="0"/>
              <a:t>сплоченный</a:t>
            </a:r>
            <a:r>
              <a:rPr lang="ru-RU" sz="2400" dirty="0"/>
              <a:t>.</a:t>
            </a:r>
          </a:p>
          <a:p>
            <a:pPr>
              <a:defRPr/>
            </a:pPr>
            <a:r>
              <a:rPr lang="ru-RU" sz="2400" dirty="0"/>
              <a:t>Больше возможностей осуществлять индивидуальный подход к обучающимся.</a:t>
            </a:r>
          </a:p>
          <a:p>
            <a:pPr>
              <a:defRPr/>
            </a:pPr>
            <a:r>
              <a:rPr lang="ru-RU" sz="2400" dirty="0"/>
              <a:t> Ребята получают удовольствие от работы.</a:t>
            </a:r>
          </a:p>
          <a:p>
            <a:pPr marL="0" indent="0">
              <a:buFontTx/>
              <a:buNone/>
              <a:defRPr/>
            </a:pP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первом этапе: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постановку </a:t>
            </a:r>
            <a:r>
              <a:rPr lang="ru-RU" dirty="0"/>
              <a:t>познавательной задачи (проблемной ситуации); </a:t>
            </a:r>
          </a:p>
          <a:p>
            <a:pPr>
              <a:defRPr/>
            </a:pPr>
            <a:r>
              <a:rPr lang="ru-RU" dirty="0" smtClean="0"/>
              <a:t>провожу </a:t>
            </a:r>
            <a:r>
              <a:rPr lang="ru-RU" dirty="0"/>
              <a:t>инструктаж о последовательности работы;</a:t>
            </a:r>
          </a:p>
          <a:p>
            <a:pPr>
              <a:defRPr/>
            </a:pPr>
            <a:r>
              <a:rPr lang="ru-RU" dirty="0" smtClean="0"/>
              <a:t>раздаю </a:t>
            </a:r>
            <a:r>
              <a:rPr lang="ru-RU" dirty="0"/>
              <a:t>дидактический материал по группам. </a:t>
            </a:r>
          </a:p>
          <a:p>
            <a:pPr marL="0" indent="0">
              <a:buFontTx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 втором этапе: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/>
              <a:t>знакомятся </a:t>
            </a:r>
            <a:r>
              <a:rPr lang="ru-RU" sz="2400" dirty="0"/>
              <a:t>с материалом, планируют работу в группе; </a:t>
            </a:r>
          </a:p>
          <a:p>
            <a:pPr>
              <a:defRPr/>
            </a:pPr>
            <a:r>
              <a:rPr lang="ru-RU" sz="2400" dirty="0" smtClean="0"/>
              <a:t>распределяют </a:t>
            </a:r>
            <a:r>
              <a:rPr lang="ru-RU" sz="2400" dirty="0"/>
              <a:t>задания внутри группы; </a:t>
            </a:r>
          </a:p>
          <a:p>
            <a:pPr>
              <a:defRPr/>
            </a:pPr>
            <a:r>
              <a:rPr lang="ru-RU" sz="2400" dirty="0" smtClean="0"/>
              <a:t>выполняют </a:t>
            </a:r>
            <a:r>
              <a:rPr lang="ru-RU" sz="2400" dirty="0"/>
              <a:t>индивидуальные задания; </a:t>
            </a:r>
          </a:p>
          <a:p>
            <a:pPr>
              <a:defRPr/>
            </a:pPr>
            <a:r>
              <a:rPr lang="ru-RU" sz="2400" dirty="0" smtClean="0"/>
              <a:t>обсуждают </a:t>
            </a:r>
            <a:r>
              <a:rPr lang="ru-RU" sz="2400" dirty="0"/>
              <a:t>индивидуальные результаты работы в группе; </a:t>
            </a:r>
          </a:p>
          <a:p>
            <a:pPr>
              <a:defRPr/>
            </a:pPr>
            <a:r>
              <a:rPr lang="ru-RU" sz="2400" dirty="0" smtClean="0"/>
              <a:t>обсуждают </a:t>
            </a:r>
            <a:r>
              <a:rPr lang="ru-RU" sz="2400" dirty="0"/>
              <a:t>общее задание группы (замечания, дополнения, уточнения, обобщения);</a:t>
            </a:r>
          </a:p>
          <a:p>
            <a:pPr>
              <a:defRPr/>
            </a:pPr>
            <a:r>
              <a:rPr lang="ru-RU" sz="2400" dirty="0" smtClean="0"/>
              <a:t>подводят </a:t>
            </a:r>
            <a:r>
              <a:rPr lang="ru-RU" sz="2400" dirty="0"/>
              <a:t>итоги группового задания. </a:t>
            </a:r>
          </a:p>
          <a:p>
            <a:pPr marL="0" indent="0">
              <a:buFontTx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 конце работы: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сообщают о результатах работы в группах; </a:t>
            </a:r>
          </a:p>
          <a:p>
            <a:r>
              <a:rPr lang="ru-RU" smtClean="0"/>
              <a:t>анализируют выполнение задач, проводят рефлексию; </a:t>
            </a:r>
          </a:p>
          <a:p>
            <a:r>
              <a:rPr lang="ru-RU" smtClean="0"/>
              <a:t>делают общий вывод о групповой работе. 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Примеры групповой работы, используемых мною на уроках.</a:t>
            </a:r>
            <a:endParaRPr lang="ru-RU" sz="3200" smtClean="0"/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smtClean="0"/>
              <a:t> «Классная перестрелка»</a:t>
            </a:r>
          </a:p>
          <a:p>
            <a:pPr marL="0" indent="0">
              <a:buFontTx/>
              <a:buNone/>
            </a:pPr>
            <a:r>
              <a:rPr lang="ru-RU" smtClean="0"/>
              <a:t>«Ловушка»</a:t>
            </a:r>
          </a:p>
          <a:p>
            <a:pPr marL="0" indent="0">
              <a:buFontTx/>
              <a:buNone/>
            </a:pPr>
            <a:r>
              <a:rPr lang="ru-RU" smtClean="0"/>
              <a:t>«Блиц опрос»</a:t>
            </a:r>
          </a:p>
          <a:p>
            <a:pPr marL="0" indent="0">
              <a:buFontTx/>
              <a:buNone/>
            </a:pPr>
            <a:r>
              <a:rPr lang="ru-RU" smtClean="0"/>
              <a:t>«Часики»</a:t>
            </a:r>
          </a:p>
          <a:p>
            <a:pPr marL="0" indent="0">
              <a:buFontTx/>
              <a:buNone/>
            </a:pPr>
            <a:r>
              <a:rPr lang="ru-RU" smtClean="0"/>
              <a:t>«Я - мы - все»</a:t>
            </a:r>
          </a:p>
          <a:p>
            <a:pPr marL="0" indent="0">
              <a:buFontTx/>
              <a:buNone/>
            </a:pPr>
            <a:endParaRPr lang="ru-RU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10069046</Template>
  <TotalTime>390</TotalTime>
  <Words>445</Words>
  <Application>Microsoft Office PowerPoint</Application>
  <PresentationFormat>Экран (4:3)</PresentationFormat>
  <Paragraphs>64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10069046</vt:lpstr>
      <vt:lpstr>Групповая работа как средство формирования УУД в системе личностно - ориентированного образования </vt:lpstr>
      <vt:lpstr>Личностно – ориентированный урок </vt:lpstr>
      <vt:lpstr>Целью урока является </vt:lpstr>
      <vt:lpstr>Групповая работа</vt:lpstr>
      <vt:lpstr>Преимущества групповой работы</vt:lpstr>
      <vt:lpstr>На первом этапе:</vt:lpstr>
      <vt:lpstr>На втором этапе:</vt:lpstr>
      <vt:lpstr>В конце работы:</vt:lpstr>
      <vt:lpstr>Примеры групповой работы, используемых мною на уроках.</vt:lpstr>
      <vt:lpstr>Прочитай историю, найди логическую ошибку.</vt:lpstr>
      <vt:lpstr>Расшифруй предложения, убирая лишние буквы, слоги.</vt:lpstr>
      <vt:lpstr>Буквы перепутались.</vt:lpstr>
      <vt:lpstr>Раздели слова на две группы.</vt:lpstr>
      <vt:lpstr>Восстановление деформированного текста.</vt:lpstr>
      <vt:lpstr>Личностные: </vt:lpstr>
      <vt:lpstr>Регулятивные: </vt:lpstr>
      <vt:lpstr>Познавательные: </vt:lpstr>
      <vt:lpstr>Коммуникативные: </vt:lpstr>
      <vt:lpstr>Личностно-ориентированный урок </vt:lpstr>
      <vt:lpstr>Презентация PowerPoint</vt:lpstr>
    </vt:vector>
  </TitlesOfParts>
  <Company>URTISI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zxc153</cp:lastModifiedBy>
  <cp:revision>40</cp:revision>
  <dcterms:created xsi:type="dcterms:W3CDTF">2011-08-18T13:52:20Z</dcterms:created>
  <dcterms:modified xsi:type="dcterms:W3CDTF">2020-05-20T15:33:38Z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