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2" r:id="rId57"/>
    <p:sldId id="311" r:id="rId58"/>
    <p:sldId id="313" r:id="rId59"/>
    <p:sldId id="314" r:id="rId6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95763"/>
    <a:srgbClr val="5F5981"/>
    <a:srgbClr val="934607"/>
    <a:srgbClr val="8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DB8E8-5C72-4C8D-8844-2F289618A794}" type="datetimeFigureOut">
              <a:rPr lang="ru-RU" smtClean="0"/>
              <a:t>02.06.2020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A2C6E-140D-4B5E-B97C-4CF10AD08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80598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DB8E8-5C72-4C8D-8844-2F289618A794}" type="datetimeFigureOut">
              <a:rPr lang="ru-RU" smtClean="0"/>
              <a:t>02.06.2020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A2C6E-140D-4B5E-B97C-4CF10AD08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3663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DB8E8-5C72-4C8D-8844-2F289618A794}" type="datetimeFigureOut">
              <a:rPr lang="ru-RU" smtClean="0"/>
              <a:t>02.06.2020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A2C6E-140D-4B5E-B97C-4CF10AD08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7354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DB8E8-5C72-4C8D-8844-2F289618A794}" type="datetimeFigureOut">
              <a:rPr lang="ru-RU" smtClean="0"/>
              <a:t>02.06.2020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A2C6E-140D-4B5E-B97C-4CF10AD08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2674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DB8E8-5C72-4C8D-8844-2F289618A794}" type="datetimeFigureOut">
              <a:rPr lang="ru-RU" smtClean="0"/>
              <a:t>02.06.2020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A2C6E-140D-4B5E-B97C-4CF10AD08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3235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DB8E8-5C72-4C8D-8844-2F289618A794}" type="datetimeFigureOut">
              <a:rPr lang="ru-RU" smtClean="0"/>
              <a:t>02.06.2020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A2C6E-140D-4B5E-B97C-4CF10AD08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7394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DB8E8-5C72-4C8D-8844-2F289618A794}" type="datetimeFigureOut">
              <a:rPr lang="ru-RU" smtClean="0"/>
              <a:t>02.06.2020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A2C6E-140D-4B5E-B97C-4CF10AD08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28534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DB8E8-5C72-4C8D-8844-2F289618A794}" type="datetimeFigureOut">
              <a:rPr lang="ru-RU" smtClean="0"/>
              <a:t>02.06.2020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A2C6E-140D-4B5E-B97C-4CF10AD08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003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DB8E8-5C72-4C8D-8844-2F289618A794}" type="datetimeFigureOut">
              <a:rPr lang="ru-RU" smtClean="0"/>
              <a:t>02.06.2020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A2C6E-140D-4B5E-B97C-4CF10AD08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7770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DB8E8-5C72-4C8D-8844-2F289618A794}" type="datetimeFigureOut">
              <a:rPr lang="ru-RU" smtClean="0"/>
              <a:t>02.06.2020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A2C6E-140D-4B5E-B97C-4CF10AD08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3925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DB8E8-5C72-4C8D-8844-2F289618A794}" type="datetimeFigureOut">
              <a:rPr lang="ru-RU" smtClean="0"/>
              <a:t>02.06.2020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A2C6E-140D-4B5E-B97C-4CF10AD08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0310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3000">
              <a:schemeClr val="accent6">
                <a:lumMod val="60000"/>
                <a:lumOff val="40000"/>
              </a:schemeClr>
            </a:gs>
            <a:gs pos="33000">
              <a:schemeClr val="accent1">
                <a:tint val="44500"/>
                <a:satMod val="160000"/>
              </a:schemeClr>
            </a:gs>
            <a:gs pos="98000">
              <a:schemeClr val="tx2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5DB8E8-5C72-4C8D-8844-2F289618A794}" type="datetimeFigureOut">
              <a:rPr lang="ru-RU" smtClean="0"/>
              <a:t>02.06.2020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1A2C6E-140D-4B5E-B97C-4CF10AD08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1240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hyperlink" Target="https://poisk-ru.ru/s22460t16.html" TargetMode="External"/><Relationship Id="rId2" Type="http://schemas.openxmlformats.org/officeDocument/2006/relationships/hyperlink" Target="https://urok.1sept.ru/&#1089;&#1090;&#1072;&#1090;&#1100;&#1080;/633785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zen.yandex.ru/media/id/5cb0de74aa531e00b3c6ec10/osnovnye-sredstva-kompozicii-v-iskusstve-5cc9db91eb97a900b23547b5" TargetMode="External"/><Relationship Id="rId4" Type="http://schemas.openxmlformats.org/officeDocument/2006/relationships/hyperlink" Target="http://reclama-vam.ru/pechatnaya-reklama-2/zakonyi-kompozitsii-v-maketah-pechatnoy-reklamyi/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3000">
              <a:schemeClr val="tx2">
                <a:lumMod val="60000"/>
                <a:lumOff val="40000"/>
              </a:schemeClr>
            </a:gs>
            <a:gs pos="26000">
              <a:srgbClr val="5F5981"/>
            </a:gs>
            <a:gs pos="98000">
              <a:srgbClr val="495763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276872"/>
            <a:ext cx="7772400" cy="1470025"/>
          </a:xfrm>
          <a:effectLst>
            <a:glow rad="101600">
              <a:schemeClr val="accent2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ru-RU" sz="8000" b="1" i="1" dirty="0" smtClean="0">
                <a:solidFill>
                  <a:srgbClr val="FFC000"/>
                </a:solidFill>
                <a:latin typeface="Bahnschrift" panose="020B0502040204020203" pitchFamily="34" charset="0"/>
              </a:rPr>
              <a:t>ЗАКОНЫ </a:t>
            </a:r>
            <a:br>
              <a:rPr lang="ru-RU" sz="8000" b="1" i="1" dirty="0" smtClean="0">
                <a:solidFill>
                  <a:srgbClr val="FFC000"/>
                </a:solidFill>
                <a:latin typeface="Bahnschrift" panose="020B0502040204020203" pitchFamily="34" charset="0"/>
              </a:rPr>
            </a:br>
            <a:r>
              <a:rPr lang="ru-RU" sz="8000" b="1" i="1" dirty="0" smtClean="0">
                <a:solidFill>
                  <a:srgbClr val="FFC000"/>
                </a:solidFill>
                <a:latin typeface="Bahnschrift" panose="020B0502040204020203" pitchFamily="34" charset="0"/>
              </a:rPr>
              <a:t>КОМПОЗИЦИИ</a:t>
            </a:r>
            <a:endParaRPr lang="ru-RU" sz="8000" b="1" i="1" dirty="0">
              <a:solidFill>
                <a:srgbClr val="FFC000"/>
              </a:solidFill>
              <a:latin typeface="Bahnschrif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03284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6632"/>
            <a:ext cx="8229600" cy="154076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200" i="1" dirty="0">
                <a:latin typeface="+mj-lt"/>
              </a:rPr>
              <a:t>Казалось бы, все линии ведут нас в горизонт! Но человека мы замечаем быстрее, чем то, что у нас на горизонте.</a:t>
            </a:r>
          </a:p>
        </p:txBody>
      </p:sp>
      <p:pic>
        <p:nvPicPr>
          <p:cNvPr id="6146" name="Picture 2" descr="https://riart-nn.ru/wp-content/uploads/6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1268760"/>
            <a:ext cx="8149470" cy="5244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76129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332657"/>
            <a:ext cx="8229600" cy="1296143"/>
          </a:xfrm>
        </p:spPr>
        <p:txBody>
          <a:bodyPr/>
          <a:lstStyle/>
          <a:p>
            <a:pPr marL="0" indent="0">
              <a:buNone/>
            </a:pPr>
            <a:r>
              <a:rPr lang="ru-RU" sz="2200" i="1" dirty="0">
                <a:latin typeface="+mj-lt"/>
              </a:rPr>
              <a:t>Помогают нам так же вот эти тропки, на пересечении которых находится человек</a:t>
            </a:r>
            <a:r>
              <a:rPr lang="ru-RU" dirty="0">
                <a:latin typeface="+mj-lt"/>
              </a:rPr>
              <a:t>.</a:t>
            </a:r>
          </a:p>
        </p:txBody>
      </p:sp>
      <p:pic>
        <p:nvPicPr>
          <p:cNvPr id="7170" name="Picture 2" descr="https://riart-nn.ru/wp-content/uploads/7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1340768"/>
            <a:ext cx="8056155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48749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ru-RU" sz="2200" i="1" dirty="0"/>
              <a:t>А вот пример с лицом Гюстава </a:t>
            </a:r>
            <a:r>
              <a:rPr lang="ru-RU" sz="2200" i="1" dirty="0" err="1"/>
              <a:t>Климпта</a:t>
            </a:r>
            <a:r>
              <a:rPr lang="ru-RU" sz="2200" i="1" dirty="0"/>
              <a:t> «Поцелуй».</a:t>
            </a:r>
          </a:p>
        </p:txBody>
      </p:sp>
      <p:pic>
        <p:nvPicPr>
          <p:cNvPr id="8196" name="Picture 4" descr="https://riart-nn.ru/wp-content/uploads/8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764704"/>
            <a:ext cx="5760640" cy="5892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89208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12776"/>
            <a:ext cx="8280920" cy="410445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200" i="1" dirty="0" smtClean="0"/>
              <a:t>    Очень </a:t>
            </a:r>
            <a:r>
              <a:rPr lang="ru-RU" sz="2200" i="1" dirty="0"/>
              <a:t>декоративная композиция, очень много мелких, ярких деталей, много золота. Казалось бы! Затеряться в этой декоративности очень просто. </a:t>
            </a:r>
            <a:endParaRPr lang="ru-RU" sz="2200" i="1" dirty="0" smtClean="0"/>
          </a:p>
          <a:p>
            <a:pPr marL="0" indent="0" algn="just">
              <a:buNone/>
            </a:pPr>
            <a:r>
              <a:rPr lang="ru-RU" sz="2200" i="1" dirty="0"/>
              <a:t> </a:t>
            </a:r>
            <a:r>
              <a:rPr lang="ru-RU" sz="2200" i="1" dirty="0" smtClean="0"/>
              <a:t>   Но </a:t>
            </a:r>
            <a:r>
              <a:rPr lang="ru-RU" sz="2200" i="1" dirty="0"/>
              <a:t>мы сразу бросаем взгляд на лицо девушки, оно для нас притягательнее всего, никакое золото нас так не заставляет зависнуть на работе как ее лицо. </a:t>
            </a:r>
            <a:endParaRPr lang="ru-RU" sz="2200" i="1" dirty="0" smtClean="0"/>
          </a:p>
          <a:p>
            <a:pPr marL="0" indent="0" algn="just">
              <a:buNone/>
            </a:pPr>
            <a:r>
              <a:rPr lang="ru-RU" sz="2200" i="1" dirty="0"/>
              <a:t> </a:t>
            </a:r>
            <a:r>
              <a:rPr lang="ru-RU" sz="2200" i="1" dirty="0" smtClean="0"/>
              <a:t>   Композиционно </a:t>
            </a:r>
            <a:r>
              <a:rPr lang="ru-RU" sz="2200" i="1" dirty="0"/>
              <a:t>здесь все держит нас вокруг этого лица, наш взгляд никак не может выбраться из этого окутавшего лицо кокона. И это один из моментов, почему «Поцелуй» обладает такой притягательностью</a:t>
            </a:r>
            <a:r>
              <a:rPr lang="ru-RU" sz="2200" i="1" dirty="0" smtClean="0"/>
              <a:t>.</a:t>
            </a:r>
          </a:p>
          <a:p>
            <a:pPr marL="0" indent="0">
              <a:buNone/>
            </a:pPr>
            <a:endParaRPr lang="ru-RU" sz="2200" i="1" dirty="0"/>
          </a:p>
        </p:txBody>
      </p:sp>
    </p:spTree>
    <p:extLst>
      <p:ext uri="{BB962C8B-B14F-4D97-AF65-F5344CB8AC3E}">
        <p14:creationId xmlns:p14="http://schemas.microsoft.com/office/powerpoint/2010/main" val="24683108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riart-nn.ru/wp-content/uploads/9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658" y="1556792"/>
            <a:ext cx="6156684" cy="5037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79512" y="260648"/>
            <a:ext cx="87849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i="1" dirty="0"/>
              <a:t> </a:t>
            </a:r>
            <a:r>
              <a:rPr lang="ru-RU" sz="2400" i="1" dirty="0"/>
              <a:t>Если в композиции несколько людей, то в центре окажется, то лицо, которое смотрит на нас или больше остальных повернуто к нам.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1446704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"/>
            <a:ext cx="8229600" cy="1628800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 </a:t>
            </a:r>
            <a:r>
              <a:rPr lang="ru-RU" sz="2200" i="1" dirty="0">
                <a:latin typeface="+mj-lt"/>
              </a:rPr>
              <a:t>И последнее, чем можно выделить акцентный предмет, это цвет (или тон в графике) и контраст.</a:t>
            </a:r>
            <a:br>
              <a:rPr lang="ru-RU" sz="2200" i="1" dirty="0">
                <a:latin typeface="+mj-lt"/>
              </a:rPr>
            </a:br>
            <a:r>
              <a:rPr lang="ru-RU" sz="2200" i="1" dirty="0">
                <a:latin typeface="+mj-lt"/>
              </a:rPr>
              <a:t>Например, пейзаж со скалой.</a:t>
            </a:r>
          </a:p>
        </p:txBody>
      </p:sp>
      <p:pic>
        <p:nvPicPr>
          <p:cNvPr id="2050" name="Picture 2" descr="https://riart-nn.ru/wp-content/uploads/10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506" y="1340768"/>
            <a:ext cx="4042490" cy="3230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4567717"/>
            <a:ext cx="84249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i="1" dirty="0"/>
              <a:t>Наш взгляд ни секунды не колеблется по картине – сразу приковывается к темной скале на фоне желтого неба! Очень яркое, контрастное сочетание делает это место центром композиции</a:t>
            </a:r>
            <a:r>
              <a:rPr lang="ru-RU" sz="2200" i="1" dirty="0" smtClean="0"/>
              <a:t>.</a:t>
            </a:r>
            <a:r>
              <a:rPr lang="ru-RU" sz="2200" dirty="0"/>
              <a:t> А вот лошадка</a:t>
            </a:r>
            <a:r>
              <a:rPr lang="ru-RU" sz="2200" dirty="0" smtClean="0"/>
              <a:t>.</a:t>
            </a:r>
            <a:r>
              <a:rPr lang="ru-RU" sz="2200" dirty="0"/>
              <a:t> Ее сильно освещенная морда на фоне черной двери моментально притягивает взгляд, хотя спина у нее освещена не меньше, но там нет такого контраста.</a:t>
            </a:r>
            <a:endParaRPr lang="ru-RU" sz="2200" i="1" dirty="0"/>
          </a:p>
        </p:txBody>
      </p:sp>
      <p:pic>
        <p:nvPicPr>
          <p:cNvPr id="2052" name="Picture 4" descr="https://riart-nn.ru/wp-content/uploads/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340768"/>
            <a:ext cx="3590115" cy="3253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14729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2200" i="1" dirty="0" smtClean="0"/>
              <a:t>     В </a:t>
            </a:r>
            <a:r>
              <a:rPr lang="ru-RU" sz="2200" i="1" dirty="0"/>
              <a:t>композиционном центре может быть также несколько предметов. Но они должны смотреться единой, целой группой, а не разрозненно сами по себе в одном месте листа. Тот же самый пример с натюрмортом.</a:t>
            </a:r>
          </a:p>
        </p:txBody>
      </p:sp>
      <p:pic>
        <p:nvPicPr>
          <p:cNvPr id="4098" name="Picture 2" descr="https://riart-nn.ru/wp-content/uploads/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0808"/>
            <a:ext cx="8284105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18309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riart-nn.ru/wp-content/uploads/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72816"/>
            <a:ext cx="8231556" cy="4650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0"/>
            <a:ext cx="8231556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i="1" dirty="0" smtClean="0"/>
              <a:t>     Голландцы </a:t>
            </a:r>
            <a:r>
              <a:rPr lang="ru-RU" sz="2200" i="1" dirty="0"/>
              <a:t>любили изображать в натюрморте очень много всего и посуды, и фруктов и даже дичи. </a:t>
            </a:r>
            <a:endParaRPr lang="ru-RU" sz="2200" i="1" dirty="0" smtClean="0"/>
          </a:p>
          <a:p>
            <a:pPr algn="just"/>
            <a:r>
              <a:rPr lang="ru-RU" sz="2200" i="1" dirty="0" smtClean="0"/>
              <a:t>Вот </a:t>
            </a:r>
            <a:r>
              <a:rPr lang="ru-RU" sz="2200" i="1" dirty="0"/>
              <a:t>такой довольно </a:t>
            </a:r>
            <a:r>
              <a:rPr lang="ru-RU" sz="2200" i="1" dirty="0" smtClean="0"/>
              <a:t>скромный пример</a:t>
            </a:r>
            <a:r>
              <a:rPr lang="ru-RU" sz="2200" i="1" dirty="0"/>
              <a:t>.</a:t>
            </a:r>
            <a:br>
              <a:rPr lang="ru-RU" sz="2200" i="1" dirty="0"/>
            </a:br>
            <a:r>
              <a:rPr lang="ru-RU" sz="2200" i="1" dirty="0" smtClean="0"/>
              <a:t>     Однако</a:t>
            </a:r>
            <a:r>
              <a:rPr lang="ru-RU" sz="2200" i="1" dirty="0"/>
              <a:t>, композиционных центров может быть несколько. </a:t>
            </a:r>
            <a:r>
              <a:rPr lang="ru-RU" sz="2200" i="1" dirty="0" smtClean="0"/>
              <a:t>   Лучше </a:t>
            </a:r>
            <a:r>
              <a:rPr lang="ru-RU" sz="2200" i="1" dirty="0"/>
              <a:t>– не больше трех.</a:t>
            </a:r>
          </a:p>
        </p:txBody>
      </p:sp>
    </p:spTree>
    <p:extLst>
      <p:ext uri="{BB962C8B-B14F-4D97-AF65-F5344CB8AC3E}">
        <p14:creationId xmlns:p14="http://schemas.microsoft.com/office/powerpoint/2010/main" val="34375268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i="1" dirty="0" smtClean="0"/>
              <a:t>     Композиционный </a:t>
            </a:r>
            <a:r>
              <a:rPr lang="ru-RU" sz="2400" i="1" dirty="0"/>
              <a:t>центр может не иметь предмета вообще. Может быть пустым местом. Например, в пейзаже часто таким местом выступает небо</a:t>
            </a:r>
            <a:r>
              <a:rPr lang="ru-RU" sz="2400" i="1" dirty="0" smtClean="0"/>
              <a:t>.</a:t>
            </a:r>
            <a:br>
              <a:rPr lang="ru-RU" sz="2400" i="1" dirty="0" smtClean="0"/>
            </a:br>
            <a:r>
              <a:rPr lang="ru-RU" sz="2400" i="1" dirty="0" smtClean="0"/>
              <a:t>     В </a:t>
            </a:r>
            <a:r>
              <a:rPr lang="ru-RU" sz="2400" i="1" dirty="0"/>
              <a:t>таких композициях обычно все предметы расположены довольно равномерно, имеют определенную однородность и сливаются в массе по отношению к пустому пятну, в котором расположен композиционный центр.</a:t>
            </a:r>
            <a:br>
              <a:rPr lang="ru-RU" sz="2400" i="1" dirty="0"/>
            </a:br>
            <a:r>
              <a:rPr lang="ru-RU" sz="2400" i="1" dirty="0"/>
              <a:t/>
            </a:r>
            <a:br>
              <a:rPr lang="ru-RU" sz="2400" i="1" dirty="0"/>
            </a:br>
            <a:r>
              <a:rPr lang="ru-RU" dirty="0" smtClean="0"/>
              <a:t>     </a:t>
            </a:r>
            <a:endParaRPr lang="ru-RU" sz="2400" i="1" dirty="0"/>
          </a:p>
        </p:txBody>
      </p:sp>
      <p:pic>
        <p:nvPicPr>
          <p:cNvPr id="6146" name="Picture 2" descr="https://riart-nn.ru/wp-content/uploads/23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708920"/>
            <a:ext cx="5472608" cy="393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228184" y="2708920"/>
            <a:ext cx="2458616" cy="3600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200" i="1" dirty="0" smtClean="0"/>
              <a:t>     Итак</a:t>
            </a:r>
            <a:r>
              <a:rPr lang="ru-RU" sz="2200" i="1" dirty="0"/>
              <a:t>: </a:t>
            </a:r>
            <a:r>
              <a:rPr lang="ru-RU" sz="2200" i="1" dirty="0" smtClean="0"/>
              <a:t>чтобы </a:t>
            </a:r>
            <a:r>
              <a:rPr lang="ru-RU" sz="2200" i="1" dirty="0"/>
              <a:t>Ваш рисунок был как минимум интересным, всегда думайте, какой у Вас будет композиционный центр, </a:t>
            </a:r>
            <a:endParaRPr lang="ru-RU" sz="2200" i="1" dirty="0" smtClean="0"/>
          </a:p>
          <a:p>
            <a:r>
              <a:rPr lang="ru-RU" sz="2200" i="1" dirty="0" smtClean="0"/>
              <a:t>что </a:t>
            </a:r>
            <a:r>
              <a:rPr lang="ru-RU" sz="2200" i="1" dirty="0"/>
              <a:t>будет в нем расположено и каким образом </a:t>
            </a:r>
            <a:endParaRPr lang="ru-RU" sz="2200" i="1" dirty="0" smtClean="0"/>
          </a:p>
          <a:p>
            <a:r>
              <a:rPr lang="ru-RU" sz="2200" i="1" dirty="0" smtClean="0"/>
              <a:t>Вы </a:t>
            </a:r>
            <a:r>
              <a:rPr lang="ru-RU" sz="2200" i="1" dirty="0"/>
              <a:t>его выделите.</a:t>
            </a:r>
            <a:r>
              <a:rPr lang="ru-RU" sz="2200" i="1" dirty="0" smtClean="0"/>
              <a:t>.</a:t>
            </a:r>
            <a:endParaRPr lang="ru-RU" sz="2200" i="1" dirty="0"/>
          </a:p>
        </p:txBody>
      </p:sp>
    </p:spTree>
    <p:extLst>
      <p:ext uri="{BB962C8B-B14F-4D97-AF65-F5344CB8AC3E}">
        <p14:creationId xmlns:p14="http://schemas.microsoft.com/office/powerpoint/2010/main" val="15606355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i="1" dirty="0">
                <a:solidFill>
                  <a:srgbClr val="0070C0"/>
                </a:solidFill>
              </a:rPr>
              <a:t>Как гармонично </a:t>
            </a:r>
            <a:r>
              <a:rPr lang="ru-RU" sz="3600" b="1" i="1" dirty="0" smtClean="0">
                <a:solidFill>
                  <a:srgbClr val="0070C0"/>
                </a:solidFill>
              </a:rPr>
              <a:t>расположить</a:t>
            </a:r>
            <a:br>
              <a:rPr lang="ru-RU" sz="3600" b="1" i="1" dirty="0" smtClean="0">
                <a:solidFill>
                  <a:srgbClr val="0070C0"/>
                </a:solidFill>
              </a:rPr>
            </a:br>
            <a:r>
              <a:rPr lang="ru-RU" sz="3600" b="1" i="1" dirty="0" smtClean="0">
                <a:solidFill>
                  <a:srgbClr val="0070C0"/>
                </a:solidFill>
              </a:rPr>
              <a:t> </a:t>
            </a:r>
            <a:r>
              <a:rPr lang="ru-RU" sz="3600" b="1" i="1" dirty="0">
                <a:solidFill>
                  <a:srgbClr val="0070C0"/>
                </a:solidFill>
              </a:rPr>
              <a:t>композиционный центр в листе</a:t>
            </a:r>
            <a:br>
              <a:rPr lang="ru-RU" sz="3600" b="1" i="1" dirty="0">
                <a:solidFill>
                  <a:srgbClr val="0070C0"/>
                </a:solidFill>
              </a:rPr>
            </a:br>
            <a:endParaRPr lang="ru-RU" sz="3600" b="1" i="1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39752" y="1412776"/>
            <a:ext cx="43645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sz="2400" i="1" dirty="0"/>
              <a:t>Правило третей в композиции</a:t>
            </a:r>
          </a:p>
        </p:txBody>
      </p:sp>
      <p:pic>
        <p:nvPicPr>
          <p:cNvPr id="7170" name="Picture 2" descr="https://riart-nn.ru/wp-content/uploads/24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173" y="2132856"/>
            <a:ext cx="5619750" cy="421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2429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6000" i="1" dirty="0">
                <a:solidFill>
                  <a:schemeClr val="tx2"/>
                </a:solidFill>
                <a:latin typeface="Bahnschrift" panose="020B0502040204020203" pitchFamily="34" charset="0"/>
              </a:rPr>
              <a:t>Композиция </a:t>
            </a:r>
            <a:endParaRPr lang="ru-RU" sz="6000" i="1" dirty="0" smtClean="0">
              <a:solidFill>
                <a:schemeClr val="tx2"/>
              </a:solidFill>
              <a:latin typeface="Bahnschrift" panose="020B0502040204020203" pitchFamily="34" charset="0"/>
            </a:endParaRPr>
          </a:p>
          <a:p>
            <a:pPr marL="0" indent="0" algn="ctr">
              <a:buNone/>
            </a:pPr>
            <a:r>
              <a:rPr lang="ru-RU" sz="6000" i="1" dirty="0" smtClean="0">
                <a:solidFill>
                  <a:schemeClr val="tx2"/>
                </a:solidFill>
                <a:latin typeface="Bahnschrift" panose="020B0502040204020203" pitchFamily="34" charset="0"/>
              </a:rPr>
              <a:t>в </a:t>
            </a:r>
            <a:r>
              <a:rPr lang="ru-RU" sz="6000" i="1" dirty="0">
                <a:solidFill>
                  <a:schemeClr val="tx2"/>
                </a:solidFill>
                <a:latin typeface="Bahnschrift" panose="020B0502040204020203" pitchFamily="34" charset="0"/>
              </a:rPr>
              <a:t>рисунке, основы композиции в рисунке и живописи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49394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88640"/>
            <a:ext cx="8229600" cy="269289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200" i="1" dirty="0"/>
              <a:t>Это самый простой и популярный способ компоновать предметы. Его очень любят </a:t>
            </a:r>
            <a:r>
              <a:rPr lang="ru-RU" sz="2200" i="1" dirty="0" smtClean="0"/>
              <a:t>фотографы (</a:t>
            </a:r>
            <a:r>
              <a:rPr lang="ru-RU" sz="2200" i="1" dirty="0"/>
              <a:t>не зря на фотоаппаратах и телефонах часто есть функция разбивки на девять клеточек, как раз, чтобы искать композиционный центр). По правилу третей идеальное расположение композиционного центра на пересечении этих линий или прямо на них.</a:t>
            </a:r>
          </a:p>
        </p:txBody>
      </p:sp>
      <p:pic>
        <p:nvPicPr>
          <p:cNvPr id="8194" name="Picture 2" descr="https://riart-nn.ru/wp-content/uploads/25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636912"/>
            <a:ext cx="3888432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86820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1430" y="476672"/>
            <a:ext cx="8434475" cy="940966"/>
          </a:xfrm>
        </p:spPr>
        <p:txBody>
          <a:bodyPr>
            <a:normAutofit/>
          </a:bodyPr>
          <a:lstStyle/>
          <a:p>
            <a:pPr algn="l"/>
            <a:r>
              <a:rPr lang="ru-RU" sz="2200" i="1" dirty="0"/>
              <a:t>Это, естественно, работает не только в фото, но и в рисунке и в живописи</a:t>
            </a:r>
            <a:r>
              <a:rPr lang="ru-RU" sz="2200" i="1" dirty="0" smtClean="0"/>
              <a:t>.  «</a:t>
            </a:r>
            <a:r>
              <a:rPr lang="ru-RU" sz="2200" i="1" dirty="0"/>
              <a:t>Купание лошади» Серова.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148064" y="5157192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9218" name="Picture 2" descr="https://riart-nn.ru/wp-content/uploads/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628800"/>
            <a:ext cx="4441164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s://riart-nn.ru/wp-content/uploads/2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9904" y="1628800"/>
            <a:ext cx="4441163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16886" y="5129493"/>
            <a:ext cx="886356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i="1" dirty="0" smtClean="0"/>
              <a:t>     Все </a:t>
            </a:r>
            <a:r>
              <a:rPr lang="ru-RU" sz="2200" i="1" dirty="0"/>
              <a:t>по клеточкам </a:t>
            </a:r>
            <a:r>
              <a:rPr lang="ru-RU" sz="2200" i="1" dirty="0" smtClean="0"/>
              <a:t>.</a:t>
            </a:r>
          </a:p>
          <a:p>
            <a:pPr algn="just"/>
            <a:r>
              <a:rPr lang="ru-RU" sz="2200" i="1" dirty="0" smtClean="0"/>
              <a:t>     Композиционный </a:t>
            </a:r>
            <a:r>
              <a:rPr lang="ru-RU" sz="2200" i="1" dirty="0"/>
              <a:t>центр – это морда лошади и голова человека, которые выстроились в одну линию. Тело лошади заканчивается в пределах трети, горизонт на линии, уровень ног </a:t>
            </a:r>
            <a:r>
              <a:rPr lang="ru-RU" sz="2200" i="1" dirty="0" smtClean="0"/>
              <a:t>лошади по линии.</a:t>
            </a:r>
            <a:endParaRPr lang="ru-RU" sz="2200" i="1" dirty="0"/>
          </a:p>
        </p:txBody>
      </p:sp>
    </p:spTree>
    <p:extLst>
      <p:ext uri="{BB962C8B-B14F-4D97-AF65-F5344CB8AC3E}">
        <p14:creationId xmlns:p14="http://schemas.microsoft.com/office/powerpoint/2010/main" val="35330230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0070C0"/>
                </a:solidFill>
                <a:latin typeface="+mn-lt"/>
              </a:rPr>
              <a:t>Центрированная композиция</a:t>
            </a:r>
            <a:r>
              <a:rPr lang="ru-RU" b="1" dirty="0">
                <a:latin typeface="+mn-lt"/>
              </a:rPr>
              <a:t/>
            </a:r>
            <a:br>
              <a:rPr lang="ru-RU" b="1" dirty="0">
                <a:latin typeface="+mn-lt"/>
              </a:rPr>
            </a:br>
            <a:endParaRPr lang="ru-RU" b="1" dirty="0">
              <a:latin typeface="+mn-lt"/>
            </a:endParaRPr>
          </a:p>
        </p:txBody>
      </p:sp>
      <p:pic>
        <p:nvPicPr>
          <p:cNvPr id="10242" name="Picture 2" descr="https://riart-nn.ru/wp-content/uploads/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826" y="2132856"/>
            <a:ext cx="3404501" cy="4596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8876" y="637622"/>
            <a:ext cx="360039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i="1" dirty="0"/>
              <a:t>В такой композиции композиционный центр обычно совпадает со зрительным центром, то есть, по сути, центр листа.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292080" y="5554626"/>
            <a:ext cx="3563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/>
              <a:t>И все самое главное находится по центру листа.</a:t>
            </a:r>
          </a:p>
        </p:txBody>
      </p:sp>
      <p:pic>
        <p:nvPicPr>
          <p:cNvPr id="10244" name="Picture 4" descr="https://riart-nn.ru/wp-content/uploads/3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836712"/>
            <a:ext cx="3472107" cy="4687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94683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12845" y="260648"/>
            <a:ext cx="396044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  </a:t>
            </a:r>
            <a:r>
              <a:rPr lang="ru-RU" sz="2200" i="1" dirty="0" smtClean="0"/>
              <a:t>В портретном жанре такой вариант композиции часто используется.</a:t>
            </a:r>
            <a:endParaRPr lang="ru-RU" sz="2200" i="1" dirty="0"/>
          </a:p>
        </p:txBody>
      </p:sp>
      <p:pic>
        <p:nvPicPr>
          <p:cNvPr id="11266" name="Picture 2" descr="https://riart-nn.ru/wp-content/uploads/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516" y="1772816"/>
            <a:ext cx="4111930" cy="4924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788024" y="5229200"/>
            <a:ext cx="42484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i="1" dirty="0" smtClean="0"/>
              <a:t>В натюрмортах</a:t>
            </a:r>
            <a:r>
              <a:rPr lang="ru-RU" sz="2000" i="1" dirty="0"/>
              <a:t>, когда Вы рисуете один какой-то предмет или главный предмет в центре, а все остальное равномерно по бокам.</a:t>
            </a:r>
          </a:p>
        </p:txBody>
      </p:sp>
      <p:pic>
        <p:nvPicPr>
          <p:cNvPr id="11268" name="Picture 4" descr="https://riart-nn.ru/wp-content/uploads/3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4362" y="116632"/>
            <a:ext cx="3835796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80968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200" i="1" dirty="0" smtClean="0"/>
              <a:t>    В</a:t>
            </a:r>
            <a:r>
              <a:rPr lang="ru-RU" sz="2200" i="1" dirty="0"/>
              <a:t> центрованной композиции может быть множество фигур, но они располагаются вокруг главного центра и подчинены ему. «Тайная вечеря» Леонардо да Винчи.</a:t>
            </a:r>
          </a:p>
        </p:txBody>
      </p:sp>
      <p:pic>
        <p:nvPicPr>
          <p:cNvPr id="12290" name="Picture 2" descr="https://riart-nn.ru/wp-content/uploads/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76941"/>
            <a:ext cx="8345540" cy="4388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29596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ru-RU" sz="2200" i="1" dirty="0" smtClean="0"/>
              <a:t>     Все </a:t>
            </a:r>
            <a:r>
              <a:rPr lang="ru-RU" sz="2200" i="1" dirty="0"/>
              <a:t>сходится к фигуре Христа, хоть здесь имеется очень много разных фигур, все линии перспективные сходятся к Христу.</a:t>
            </a:r>
          </a:p>
        </p:txBody>
      </p:sp>
      <p:pic>
        <p:nvPicPr>
          <p:cNvPr id="13314" name="Picture 2" descr="https://riart-nn.ru/wp-content/uploads/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7" y="1764432"/>
            <a:ext cx="8221421" cy="4624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7777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1162"/>
            <a:ext cx="8568952" cy="2295128"/>
          </a:xfrm>
        </p:spPr>
        <p:txBody>
          <a:bodyPr>
            <a:noAutofit/>
          </a:bodyPr>
          <a:lstStyle/>
          <a:p>
            <a:pPr algn="l"/>
            <a:r>
              <a:rPr lang="ru-RU" sz="2200" i="1" dirty="0" smtClean="0"/>
              <a:t>      </a:t>
            </a:r>
            <a:r>
              <a:rPr lang="ru-RU" sz="2000" i="1" dirty="0" smtClean="0"/>
              <a:t>Плюс </a:t>
            </a:r>
            <a:r>
              <a:rPr lang="ru-RU" sz="2000" i="1" dirty="0"/>
              <a:t>центральная фигура находится на фоне белого неба в оконном проеме, очень контрастно.</a:t>
            </a:r>
            <a:br>
              <a:rPr lang="ru-RU" sz="2000" i="1" dirty="0"/>
            </a:br>
            <a:r>
              <a:rPr lang="ru-RU" sz="2000" i="1" dirty="0" smtClean="0"/>
              <a:t>     Здесь </a:t>
            </a:r>
            <a:r>
              <a:rPr lang="ru-RU" sz="2000" i="1" dirty="0"/>
              <a:t>стоит еще упомянуть о симметрии. Она тоже связана с </a:t>
            </a:r>
            <a:r>
              <a:rPr lang="ru-RU" sz="2000" i="1" dirty="0" err="1"/>
              <a:t>зацентрованной</a:t>
            </a:r>
            <a:r>
              <a:rPr lang="ru-RU" sz="2000" i="1" dirty="0"/>
              <a:t> композицией. И симметрия обычно ассоциируется с чувством равновесия, статичности. </a:t>
            </a:r>
            <a:r>
              <a:rPr lang="ru-RU" sz="2000" i="1" dirty="0" smtClean="0"/>
              <a:t/>
            </a:r>
            <a:br>
              <a:rPr lang="ru-RU" sz="2000" i="1" dirty="0" smtClean="0"/>
            </a:br>
            <a:r>
              <a:rPr lang="ru-RU" sz="2000" i="1" dirty="0"/>
              <a:t> </a:t>
            </a:r>
            <a:r>
              <a:rPr lang="ru-RU" sz="2000" i="1" dirty="0" smtClean="0"/>
              <a:t>    Поэтому </a:t>
            </a:r>
            <a:r>
              <a:rPr lang="ru-RU" sz="2000" i="1" dirty="0"/>
              <a:t>подходит для спокойных, уравновешенных сюжетов, где отсутствует напряжение, какая-то динамика.</a:t>
            </a:r>
          </a:p>
        </p:txBody>
      </p:sp>
      <p:pic>
        <p:nvPicPr>
          <p:cNvPr id="14338" name="Picture 2" descr="https://riart-nn.ru/wp-content/uploads/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420888"/>
            <a:ext cx="5184576" cy="4277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72409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outerShdw blurRad="50800" dist="38100" dir="18900000" algn="bl" rotWithShape="0">
              <a:srgbClr val="FFC000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0070C0"/>
                </a:solidFill>
              </a:rPr>
              <a:t>Золотое сечение в композиции</a:t>
            </a:r>
            <a:br>
              <a:rPr lang="ru-RU" b="1" i="1" dirty="0">
                <a:solidFill>
                  <a:srgbClr val="0070C0"/>
                </a:solidFill>
              </a:rPr>
            </a:br>
            <a:endParaRPr lang="ru-RU" b="1" i="1" dirty="0">
              <a:solidFill>
                <a:srgbClr val="0070C0"/>
              </a:solidFill>
            </a:endParaRPr>
          </a:p>
        </p:txBody>
      </p:sp>
      <p:pic>
        <p:nvPicPr>
          <p:cNvPr id="15364" name="Picture 4" descr="https://riart-nn.ru/wp-content/uploads/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937453"/>
            <a:ext cx="5400600" cy="3594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https://riart-nn.ru/wp-content/uploads/3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05" y="1412776"/>
            <a:ext cx="4210050" cy="262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70773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492896"/>
            <a:ext cx="8579296" cy="1143000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400" i="1" dirty="0" smtClean="0"/>
              <a:t>     «</a:t>
            </a:r>
            <a:r>
              <a:rPr lang="ru-RU" sz="2400" i="1" dirty="0"/>
              <a:t>Ага! Я сейчас на свои фотки наложу такую спираль и случайной вероятностью найду там золотое сечение» - скажите Вы! И вполне вероятно! </a:t>
            </a:r>
            <a:r>
              <a:rPr lang="ru-RU" sz="2400" i="1" dirty="0" smtClean="0"/>
              <a:t>Это </a:t>
            </a:r>
            <a:r>
              <a:rPr lang="ru-RU" sz="2400" i="1" dirty="0"/>
              <a:t>же спираль вселенской гармонии, она заложена в человеке на подсознательном уровне</a:t>
            </a:r>
            <a:r>
              <a:rPr lang="ru-RU" sz="2400" i="1" dirty="0" smtClean="0"/>
              <a:t>.</a:t>
            </a:r>
            <a:br>
              <a:rPr lang="ru-RU" sz="2400" i="1" dirty="0" smtClean="0"/>
            </a:br>
            <a:r>
              <a:rPr lang="ru-RU" sz="2400" i="1" dirty="0"/>
              <a:t> </a:t>
            </a:r>
            <a:r>
              <a:rPr lang="ru-RU" sz="2400" i="1" dirty="0" smtClean="0"/>
              <a:t/>
            </a:r>
            <a:br>
              <a:rPr lang="ru-RU" sz="2400" i="1" dirty="0" smtClean="0"/>
            </a:br>
            <a:r>
              <a:rPr lang="ru-RU" sz="2400" i="1" dirty="0"/>
              <a:t> </a:t>
            </a:r>
            <a:r>
              <a:rPr lang="ru-RU" sz="2400" i="1" dirty="0" smtClean="0"/>
              <a:t>   </a:t>
            </a:r>
            <a:r>
              <a:rPr lang="ru-RU" sz="2400" i="1" dirty="0"/>
              <a:t>И факт остается фактом: даже стада овец разбегаются по спирали, которая соответствует вот этой спирали Архимеда. </a:t>
            </a:r>
            <a:r>
              <a:rPr lang="ru-RU" sz="2400" i="1" dirty="0" smtClean="0"/>
              <a:t/>
            </a:r>
            <a:br>
              <a:rPr lang="ru-RU" sz="2400" i="1" dirty="0" smtClean="0"/>
            </a:br>
            <a:r>
              <a:rPr lang="ru-RU" sz="2400" i="1" dirty="0"/>
              <a:t> </a:t>
            </a:r>
            <a:r>
              <a:rPr lang="ru-RU" sz="2400" i="1" dirty="0" smtClean="0"/>
              <a:t>    Я </a:t>
            </a:r>
            <a:r>
              <a:rPr lang="ru-RU" sz="2400" i="1" dirty="0"/>
              <a:t>Вас не буду морочить всеми аспектами этой спирали. </a:t>
            </a:r>
            <a:r>
              <a:rPr lang="ru-RU" sz="2400" i="1" dirty="0" smtClean="0"/>
              <a:t/>
            </a:r>
            <a:br>
              <a:rPr lang="ru-RU" sz="2400" i="1" dirty="0" smtClean="0"/>
            </a:br>
            <a:r>
              <a:rPr lang="ru-RU" sz="2400" i="1" dirty="0" smtClean="0"/>
              <a:t>     </a:t>
            </a:r>
            <a:br>
              <a:rPr lang="ru-RU" sz="2400" i="1" dirty="0" smtClean="0"/>
            </a:br>
            <a:r>
              <a:rPr lang="ru-RU" sz="2400" i="1" dirty="0"/>
              <a:t> </a:t>
            </a:r>
            <a:r>
              <a:rPr lang="ru-RU" sz="2400" i="1" dirty="0" smtClean="0"/>
              <a:t>   Для </a:t>
            </a:r>
            <a:r>
              <a:rPr lang="ru-RU" sz="2400" i="1" dirty="0"/>
              <a:t>того, чтобы компоновать предметы, стоит усвоить лишь </a:t>
            </a:r>
            <a:r>
              <a:rPr lang="ru-RU" sz="2400" i="1" dirty="0" smtClean="0"/>
              <a:t>основной </a:t>
            </a:r>
            <a:r>
              <a:rPr lang="ru-RU" sz="2400" i="1" dirty="0"/>
              <a:t>ее смысл, который заложен именно в </a:t>
            </a:r>
            <a:r>
              <a:rPr lang="ru-RU" sz="2400" i="1" dirty="0" smtClean="0"/>
              <a:t>пропорциональном соотношении. Еще </a:t>
            </a:r>
            <a:r>
              <a:rPr lang="ru-RU" sz="2400" i="1" dirty="0"/>
              <a:t>раз, если вся длинна 100%, то меньший отрезок 38,2%, а больший 61,8%,</a:t>
            </a:r>
          </a:p>
        </p:txBody>
      </p:sp>
    </p:spTree>
    <p:extLst>
      <p:ext uri="{BB962C8B-B14F-4D97-AF65-F5344CB8AC3E}">
        <p14:creationId xmlns:p14="http://schemas.microsoft.com/office/powerpoint/2010/main" val="241582246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riart-nn.ru/wp-content/uploads/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3609"/>
            <a:ext cx="8658225" cy="577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55100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08720"/>
            <a:ext cx="8712968" cy="5361459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ru-RU" dirty="0" smtClean="0"/>
              <a:t>    </a:t>
            </a:r>
            <a:r>
              <a:rPr lang="ru-RU" i="1" dirty="0" smtClean="0"/>
              <a:t>Композиция </a:t>
            </a:r>
            <a:r>
              <a:rPr lang="ru-RU" i="1" dirty="0"/>
              <a:t>в изобразительном искусстве – объемная, сложная и важная тема с одной стороны, но с другой, ее не стоит воспринимать, как нечто крайне необходимое, обязательное к исполнению. Понятие о композиции помогает сформировать чувство прекрасного, гармонии и эстетики. Но не дает гарантии, что у Вас будет идеальная работа, если Вы будете следовать композиционным правилам. </a:t>
            </a:r>
            <a:endParaRPr lang="ru-RU" i="1" dirty="0" smtClean="0"/>
          </a:p>
          <a:p>
            <a:pPr marL="0" indent="0">
              <a:buNone/>
            </a:pPr>
            <a:r>
              <a:rPr lang="ru-RU" i="1" dirty="0"/>
              <a:t> </a:t>
            </a:r>
            <a:r>
              <a:rPr lang="ru-RU" i="1" dirty="0" smtClean="0"/>
              <a:t>  Однако</a:t>
            </a:r>
            <a:r>
              <a:rPr lang="ru-RU" i="1" dirty="0"/>
              <a:t>, если у Вас будет понятие о композиции, Вы будете подходить к своим работам более грамотно, более гармонично компоновать предметы в листе, с большей выразительностью доносить свои идеи и задумки </a:t>
            </a:r>
            <a:r>
              <a:rPr lang="ru-RU" i="1" dirty="0" smtClean="0"/>
              <a:t>до зрителя</a:t>
            </a:r>
            <a:r>
              <a:rPr lang="ru-RU" i="1" dirty="0"/>
              <a:t>.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>    Итак</a:t>
            </a:r>
            <a:r>
              <a:rPr lang="ru-RU" i="1" dirty="0"/>
              <a:t>, композиция происходит от латинского слова </a:t>
            </a:r>
            <a:r>
              <a:rPr lang="ru-RU" i="1" dirty="0" err="1"/>
              <a:t>compositio</a:t>
            </a:r>
            <a:r>
              <a:rPr lang="ru-RU" i="1" dirty="0"/>
              <a:t> - «сочинение; составление; связывание; примирение» и этим все сказано. Я скажу просто, это то, как Вы здорово, или может не очень здорово, организовали изображаемые Вами предметы на листе.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>    Про </a:t>
            </a:r>
            <a:r>
              <a:rPr lang="ru-RU" i="1" dirty="0"/>
              <a:t>композицию очень много всего написано, причем одно может противоречить другому. Я выделила такие основные положения, которые следует знать, и соответствуют такому базовому, школьному уровню. </a:t>
            </a:r>
            <a:endParaRPr lang="ru-RU" i="1" dirty="0" smtClean="0"/>
          </a:p>
          <a:p>
            <a:pPr marL="0" indent="0">
              <a:buNone/>
            </a:pPr>
            <a:r>
              <a:rPr lang="ru-RU" i="1" dirty="0"/>
              <a:t> </a:t>
            </a:r>
            <a:r>
              <a:rPr lang="ru-RU" i="1" dirty="0" smtClean="0"/>
              <a:t>   Я </a:t>
            </a:r>
            <a:r>
              <a:rPr lang="ru-RU" i="1" dirty="0"/>
              <a:t>подобрала для Вас примеры не из абстрактных конструктивных картинок, а из произведений нашего культурного наследия.</a:t>
            </a:r>
          </a:p>
        </p:txBody>
      </p:sp>
    </p:spTree>
    <p:extLst>
      <p:ext uri="{BB962C8B-B14F-4D97-AF65-F5344CB8AC3E}">
        <p14:creationId xmlns:p14="http://schemas.microsoft.com/office/powerpoint/2010/main" val="153751959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riart-nn.ru/wp-content/uploads/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21090"/>
            <a:ext cx="8105775" cy="2895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622491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2048"/>
            <a:ext cx="8229600" cy="1143000"/>
          </a:xfrm>
        </p:spPr>
        <p:txBody>
          <a:bodyPr>
            <a:normAutofit/>
          </a:bodyPr>
          <a:lstStyle/>
          <a:p>
            <a:pPr algn="just"/>
            <a:r>
              <a:rPr lang="ru-RU" sz="2200" i="1" dirty="0" smtClean="0"/>
              <a:t>     Как </a:t>
            </a:r>
            <a:r>
              <a:rPr lang="ru-RU" sz="2200" i="1" dirty="0"/>
              <a:t>это применить в компоновке </a:t>
            </a:r>
            <a:r>
              <a:rPr lang="ru-RU" sz="2200" i="1" dirty="0" smtClean="0"/>
              <a:t>предметов?</a:t>
            </a:r>
            <a:r>
              <a:rPr lang="ru-RU" sz="2200" i="1" dirty="0"/>
              <a:t/>
            </a:r>
            <a:br>
              <a:rPr lang="ru-RU" sz="2200" i="1" dirty="0"/>
            </a:br>
            <a:r>
              <a:rPr lang="ru-RU" sz="2200" i="1" dirty="0"/>
              <a:t>Рассмотрим еще раз картину «Утро стрелецкой казни».</a:t>
            </a:r>
          </a:p>
        </p:txBody>
      </p:sp>
      <p:pic>
        <p:nvPicPr>
          <p:cNvPr id="18434" name="Picture 2" descr="https://riart-nn.ru/wp-content/uploads/20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8326240" cy="4821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121520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3611" y="404664"/>
            <a:ext cx="8229600" cy="1143000"/>
          </a:xfrm>
        </p:spPr>
        <p:txBody>
          <a:bodyPr>
            <a:noAutofit/>
          </a:bodyPr>
          <a:lstStyle/>
          <a:p>
            <a:pPr algn="just"/>
            <a:r>
              <a:rPr lang="ru-RU" sz="2200" dirty="0" smtClean="0"/>
              <a:t>     При </a:t>
            </a:r>
            <a:r>
              <a:rPr lang="ru-RU" sz="2200" dirty="0"/>
              <a:t>беглом взгляде можно обнаружить сразу три места, организованных в соответствии с золотым сечением: - голова Петра, относительно </a:t>
            </a:r>
            <a:r>
              <a:rPr lang="ru-RU" sz="2200" dirty="0" smtClean="0"/>
              <a:t>вертикали </a:t>
            </a:r>
            <a:r>
              <a:rPr lang="ru-RU" sz="2200" dirty="0"/>
              <a:t>- голова Петра относительно </a:t>
            </a:r>
            <a:r>
              <a:rPr lang="ru-RU" sz="2200" dirty="0" smtClean="0"/>
              <a:t>стрельца </a:t>
            </a:r>
            <a:r>
              <a:rPr lang="ru-RU" sz="2200" dirty="0"/>
              <a:t>- и разделение картины собором</a:t>
            </a:r>
          </a:p>
        </p:txBody>
      </p:sp>
      <p:pic>
        <p:nvPicPr>
          <p:cNvPr id="19458" name="Picture 2" descr="https://riart-nn.ru/wp-content/uploads/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060848"/>
            <a:ext cx="7749686" cy="4492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23165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riart-nn.ru/wp-content/uploads/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1052736"/>
            <a:ext cx="8198955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292205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riart-nn.ru/wp-content/uploads/4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1052736"/>
            <a:ext cx="8198953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324370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040" y="6926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0070C0"/>
                </a:solidFill>
              </a:rPr>
              <a:t>Динамика и статика</a:t>
            </a:r>
            <a:r>
              <a:rPr lang="ru-RU" i="1" dirty="0">
                <a:solidFill>
                  <a:srgbClr val="0070C0"/>
                </a:solidFill>
              </a:rPr>
              <a:t/>
            </a:r>
            <a:br>
              <a:rPr lang="ru-RU" i="1" dirty="0">
                <a:solidFill>
                  <a:srgbClr val="0070C0"/>
                </a:solidFill>
              </a:rPr>
            </a:br>
            <a:endParaRPr lang="ru-RU" i="1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772816"/>
            <a:ext cx="842493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i="1" dirty="0" smtClean="0"/>
              <a:t>     Еще </a:t>
            </a:r>
            <a:r>
              <a:rPr lang="ru-RU" sz="2200" i="1" dirty="0"/>
              <a:t>один важный аспект композиции – определиться, какую Вы делаете работу, статичную или динамичную. Или сочетаете в ней и то и, то.</a:t>
            </a:r>
            <a:br>
              <a:rPr lang="ru-RU" sz="2200" i="1" dirty="0"/>
            </a:br>
            <a:r>
              <a:rPr lang="ru-RU" sz="2200" i="1" dirty="0" smtClean="0"/>
              <a:t>     Статичные </a:t>
            </a:r>
            <a:r>
              <a:rPr lang="ru-RU" sz="2200" i="1" dirty="0"/>
              <a:t>композиции, то есть без движения, часто симметрично уравновешены, они показывают предмет без какого-то события, вызывают чувство спокойствия, классической завершенности, отсутствием времени характеризуются – ведь в них ничего по сути не происходит. </a:t>
            </a:r>
            <a:endParaRPr lang="ru-RU" sz="2200" i="1" dirty="0" smtClean="0"/>
          </a:p>
          <a:p>
            <a:pPr algn="just"/>
            <a:r>
              <a:rPr lang="ru-RU" sz="2200" i="1" dirty="0"/>
              <a:t> </a:t>
            </a:r>
            <a:r>
              <a:rPr lang="ru-RU" sz="2200" i="1" dirty="0" smtClean="0"/>
              <a:t>     В </a:t>
            </a:r>
            <a:r>
              <a:rPr lang="ru-RU" sz="2200" i="1" dirty="0"/>
              <a:t>статичных композициях предметы расположены устойчиво, на горизонтальных линиях, с минимальной перспективой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083332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riart-nn.ru/wp-content/uploads/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581" y="620688"/>
            <a:ext cx="7845925" cy="5561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6862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2200" i="1" dirty="0"/>
              <a:t>А вот динамичные композиции как раз связаны с движением, с действием. На картине что-то происходит.</a:t>
            </a:r>
          </a:p>
        </p:txBody>
      </p:sp>
      <p:pic>
        <p:nvPicPr>
          <p:cNvPr id="23554" name="Picture 2" descr="https://riart-nn.ru/wp-content/uploads/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921" y="1446177"/>
            <a:ext cx="8412853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608882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612" y="980728"/>
            <a:ext cx="8229600" cy="1143000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200" i="1" dirty="0" smtClean="0"/>
              <a:t>     </a:t>
            </a:r>
            <a:r>
              <a:rPr lang="ru-RU" sz="2400" i="1" dirty="0" smtClean="0"/>
              <a:t>Подчеркивается </a:t>
            </a:r>
            <a:r>
              <a:rPr lang="ru-RU" sz="2400" i="1" dirty="0"/>
              <a:t>это наклонными линиями, отсутствием симметрии, ритмом. Сильная перспектива также создает динамику. </a:t>
            </a:r>
            <a:r>
              <a:rPr lang="ru-RU" sz="2400" i="1" dirty="0" smtClean="0"/>
              <a:t>На одной картинке архитектура изображена без особой перспективы – все спокойно. На другой есть перспектива, колонны создают ритм – появляется динамика, то есть движение по этой галерее. Вы четко двигаетесь взглядом по диагонали.</a:t>
            </a:r>
            <a:endParaRPr lang="ru-RU" sz="2400" i="1" dirty="0"/>
          </a:p>
        </p:txBody>
      </p:sp>
      <p:pic>
        <p:nvPicPr>
          <p:cNvPr id="24578" name="Picture 2" descr="https://riart-nn.ru/wp-content/uploads/4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996952"/>
            <a:ext cx="8051704" cy="3418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170907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348880"/>
            <a:ext cx="8229600" cy="1143000"/>
          </a:xfrm>
        </p:spPr>
        <p:txBody>
          <a:bodyPr>
            <a:normAutofit fontScale="90000"/>
          </a:bodyPr>
          <a:lstStyle/>
          <a:p>
            <a:pPr algn="just"/>
            <a:r>
              <a:rPr lang="ru-RU" b="1" i="1" dirty="0">
                <a:solidFill>
                  <a:srgbClr val="0070C0"/>
                </a:solidFill>
              </a:rPr>
              <a:t>Закон равновесия в композиции</a:t>
            </a:r>
            <a:br>
              <a:rPr lang="ru-RU" b="1" i="1" dirty="0">
                <a:solidFill>
                  <a:srgbClr val="0070C0"/>
                </a:solidFill>
              </a:rPr>
            </a:br>
            <a:r>
              <a:rPr lang="ru-RU" b="1" i="1" dirty="0" smtClean="0">
                <a:solidFill>
                  <a:srgbClr val="0070C0"/>
                </a:solidFill>
              </a:rPr>
              <a:t>     </a:t>
            </a:r>
            <a:r>
              <a:rPr lang="ru-RU" sz="2400" i="1" dirty="0" smtClean="0"/>
              <a:t>Наверняка слышали </a:t>
            </a:r>
            <a:r>
              <a:rPr lang="ru-RU" sz="2400" i="1" dirty="0"/>
              <a:t>такую фразу – «надо бы уравновесить предметы справа» ну или слева там, например. Смысл равновесия состоит в том, чтобы гармонично расположить количество цветовых пятен, количество предметов на листе. То есть, чтобы у Вас был не хаос, а какой-то порядок, гармония.</a:t>
            </a:r>
            <a:br>
              <a:rPr lang="ru-RU" sz="2400" i="1" dirty="0"/>
            </a:br>
            <a:r>
              <a:rPr lang="ru-RU" sz="2400" i="1" dirty="0"/>
              <a:t>Все тот же натюрморт</a:t>
            </a:r>
            <a:r>
              <a:rPr lang="ru-RU" sz="2400" i="1" dirty="0" smtClean="0"/>
              <a:t>.</a:t>
            </a:r>
            <a:endParaRPr lang="ru-RU" sz="2400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5096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 fontAlgn="base">
              <a:buNone/>
            </a:pPr>
            <a:r>
              <a:rPr lang="ru-RU" i="1" dirty="0" smtClean="0">
                <a:solidFill>
                  <a:schemeClr val="tx2"/>
                </a:solidFill>
                <a:latin typeface="Bahnschrift" panose="020B0502040204020203" pitchFamily="34" charset="0"/>
              </a:rPr>
              <a:t>    </a:t>
            </a:r>
            <a:r>
              <a:rPr lang="ru-RU" i="1" dirty="0" smtClean="0">
                <a:latin typeface="+mj-lt"/>
              </a:rPr>
              <a:t>В </a:t>
            </a:r>
            <a:r>
              <a:rPr lang="ru-RU" i="1" dirty="0">
                <a:latin typeface="+mj-lt"/>
              </a:rPr>
              <a:t>удачной композиции всегда есть композиционный центр, в котором расположен главный акцентный предмет. Все остальные предметы расположены вокруг и имеют второстепенное значение по отношению к композиционному центру.</a:t>
            </a:r>
            <a:br>
              <a:rPr lang="ru-RU" i="1" dirty="0">
                <a:latin typeface="+mj-lt"/>
              </a:rPr>
            </a:br>
            <a:r>
              <a:rPr lang="ru-RU" i="1" dirty="0" smtClean="0">
                <a:latin typeface="+mj-lt"/>
              </a:rPr>
              <a:t>    Композиционный </a:t>
            </a:r>
            <a:r>
              <a:rPr lang="ru-RU" i="1" dirty="0">
                <a:latin typeface="+mj-lt"/>
              </a:rPr>
              <a:t>центр - то место в Вашей композиции, куда в первую очередь притягивается внимание зрителя. Это самое важное, самое главное место. Все остальное, все другие элементы композиции должны быть подчинены композиционному центру и тому акцентному предмету, который в нем находится.</a:t>
            </a:r>
            <a:br>
              <a:rPr lang="ru-RU" i="1" dirty="0">
                <a:latin typeface="+mj-lt"/>
              </a:rPr>
            </a:br>
            <a:r>
              <a:rPr lang="ru-RU" i="1" dirty="0" smtClean="0">
                <a:latin typeface="+mj-lt"/>
              </a:rPr>
              <a:t>    Акцентный </a:t>
            </a:r>
            <a:r>
              <a:rPr lang="ru-RU" i="1" dirty="0">
                <a:latin typeface="+mj-lt"/>
              </a:rPr>
              <a:t>предмет может выделяться:</a:t>
            </a:r>
            <a:br>
              <a:rPr lang="ru-RU" i="1" dirty="0">
                <a:latin typeface="+mj-lt"/>
              </a:rPr>
            </a:br>
            <a:r>
              <a:rPr lang="ru-RU" i="1" dirty="0" smtClean="0">
                <a:latin typeface="+mj-lt"/>
              </a:rPr>
              <a:t>    - </a:t>
            </a:r>
            <a:r>
              <a:rPr lang="ru-RU" i="1" dirty="0">
                <a:latin typeface="+mj-lt"/>
              </a:rPr>
              <a:t>Размерами.</a:t>
            </a:r>
            <a:br>
              <a:rPr lang="ru-RU" i="1" dirty="0">
                <a:latin typeface="+mj-lt"/>
              </a:rPr>
            </a:br>
            <a:r>
              <a:rPr lang="ru-RU" i="1" dirty="0" smtClean="0">
                <a:latin typeface="+mj-lt"/>
              </a:rPr>
              <a:t>    Например</a:t>
            </a:r>
            <a:r>
              <a:rPr lang="ru-RU" i="1" dirty="0">
                <a:latin typeface="+mj-lt"/>
              </a:rPr>
              <a:t>, большой кувшин в окружении разных предметов, причем, обратите внимание, какая яркая драпировка на переднем плане, но все ж таки в первую очередь мы обращаем внимание на кувшин, потому что он самый крупный из предметов.</a:t>
            </a:r>
          </a:p>
          <a:p>
            <a:endParaRPr lang="ru-RU" i="1" dirty="0">
              <a:latin typeface="Bahnschrift" panose="020B0502040204020203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87624" y="404664"/>
            <a:ext cx="667112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sz="4800" i="1" dirty="0" smtClean="0">
                <a:solidFill>
                  <a:schemeClr val="tx2"/>
                </a:solidFill>
                <a:latin typeface="+mj-lt"/>
              </a:rPr>
              <a:t>Композиционный центр</a:t>
            </a:r>
            <a:endParaRPr lang="ru-RU" sz="4800" i="1" dirty="0">
              <a:solidFill>
                <a:schemeClr val="tx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7115892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653136"/>
            <a:ext cx="3744416" cy="1604838"/>
          </a:xfrm>
        </p:spPr>
        <p:txBody>
          <a:bodyPr>
            <a:noAutofit/>
          </a:bodyPr>
          <a:lstStyle/>
          <a:p>
            <a:pPr algn="l"/>
            <a:r>
              <a:rPr lang="ru-RU" sz="1800" dirty="0"/>
              <a:t>Светящиеся белизной предметы не просто центры композиции, они друг друга уравновешивают, один более яркий, другой вторит ему приглушенно.</a:t>
            </a:r>
            <a:br>
              <a:rPr lang="ru-RU" sz="1800" dirty="0"/>
            </a:br>
            <a:r>
              <a:rPr lang="ru-RU" sz="1800" dirty="0"/>
              <a:t>«Девочка с персиками» В</a:t>
            </a:r>
            <a:r>
              <a:rPr lang="ru-RU" sz="1800" dirty="0" smtClean="0"/>
              <a:t>. Серова</a:t>
            </a:r>
            <a:r>
              <a:rPr lang="ru-RU" sz="1800" dirty="0"/>
              <a:t>.</a:t>
            </a:r>
            <a:br>
              <a:rPr lang="ru-RU" sz="1800" dirty="0"/>
            </a:br>
            <a:endParaRPr lang="ru-RU" sz="1800" dirty="0"/>
          </a:p>
        </p:txBody>
      </p:sp>
      <p:pic>
        <p:nvPicPr>
          <p:cNvPr id="26626" name="Picture 2" descr="https://riart-nn.ru/wp-content/uploads/4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102" y="332656"/>
            <a:ext cx="3312369" cy="3726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067605" y="4365104"/>
            <a:ext cx="38519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На переднем плане желто-розовые яркие персики с сухими листьями, а сзади окно с золотистым осенним пейзажем, как они хорошо гармонируют. Они вместе с персиком в руках и розовым лицом составляют единую угловую линию, выведенную цветом.</a:t>
            </a:r>
          </a:p>
        </p:txBody>
      </p:sp>
      <p:pic>
        <p:nvPicPr>
          <p:cNvPr id="26628" name="Picture 4" descr="https://riart-nn.ru/wp-content/uploads/5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32656"/>
            <a:ext cx="3240360" cy="3645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707349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6765" y="1484784"/>
            <a:ext cx="8352928" cy="1143000"/>
          </a:xfrm>
        </p:spPr>
        <p:txBody>
          <a:bodyPr>
            <a:noAutofit/>
          </a:bodyPr>
          <a:lstStyle/>
          <a:p>
            <a:pPr algn="l"/>
            <a:r>
              <a:rPr lang="ru-RU" sz="2200" dirty="0" smtClean="0"/>
              <a:t>     </a:t>
            </a:r>
            <a:r>
              <a:rPr lang="ru-RU" sz="2000" i="1" dirty="0" smtClean="0"/>
              <a:t>Кажется</a:t>
            </a:r>
            <a:r>
              <a:rPr lang="ru-RU" sz="2000" i="1" dirty="0"/>
              <a:t>, что это все случайность, но на самом деле это что ни на есть чувство гармонии и баланса, которое развито у </a:t>
            </a:r>
            <a:r>
              <a:rPr lang="ru-RU" sz="2000" i="1" dirty="0" smtClean="0"/>
              <a:t>художников.</a:t>
            </a:r>
            <a:br>
              <a:rPr lang="ru-RU" sz="2000" i="1" dirty="0" smtClean="0"/>
            </a:br>
            <a:r>
              <a:rPr lang="ru-RU" sz="2000" i="1" dirty="0"/>
              <a:t> </a:t>
            </a:r>
            <a:r>
              <a:rPr lang="ru-RU" sz="2000" i="1" dirty="0" smtClean="0"/>
              <a:t>    </a:t>
            </a:r>
            <a:br>
              <a:rPr lang="ru-RU" sz="2000" i="1" dirty="0" smtClean="0"/>
            </a:br>
            <a:r>
              <a:rPr lang="ru-RU" sz="2000" i="1" dirty="0"/>
              <a:t> </a:t>
            </a:r>
            <a:r>
              <a:rPr lang="ru-RU" sz="2000" i="1" dirty="0" smtClean="0"/>
              <a:t>    У </a:t>
            </a:r>
            <a:r>
              <a:rPr lang="ru-RU" sz="2000" i="1" dirty="0" err="1"/>
              <a:t>Пиранези</a:t>
            </a:r>
            <a:r>
              <a:rPr lang="ru-RU" sz="2000" i="1" dirty="0"/>
              <a:t> композиционный центр – кусочек неба, какой он яркий по сравнению со всем остальным! </a:t>
            </a:r>
            <a:r>
              <a:rPr lang="ru-RU" sz="2000" i="1" dirty="0" smtClean="0"/>
              <a:t>Он </a:t>
            </a:r>
            <a:r>
              <a:rPr lang="ru-RU" sz="2000" i="1" dirty="0"/>
              <a:t>бы так и остался неким одиноким пятном, на котором взгляд бы застрял. Но нас манит галерея со светом в конце, этот свет вторит голубому пятну в </a:t>
            </a:r>
            <a:r>
              <a:rPr lang="ru-RU" sz="2000" i="1" dirty="0" smtClean="0"/>
              <a:t>своде.</a:t>
            </a:r>
            <a:br>
              <a:rPr lang="ru-RU" sz="2000" i="1" dirty="0" smtClean="0"/>
            </a:br>
            <a:r>
              <a:rPr lang="ru-RU" sz="2000" i="1" dirty="0"/>
              <a:t> </a:t>
            </a:r>
            <a:r>
              <a:rPr lang="ru-RU" sz="2000" i="1" dirty="0" smtClean="0"/>
              <a:t>    И Шишкин.</a:t>
            </a:r>
            <a:r>
              <a:rPr lang="ru-RU" sz="2000" i="1" dirty="0"/>
              <a:t> Три группы деревьев, разных по массе. Почему справа самая большая масса, в центре самая маленькая и с краю средняя? 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14940" y="3868093"/>
            <a:ext cx="82809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     Видимо</a:t>
            </a:r>
            <a:r>
              <a:rPr lang="ru-RU" sz="2000" dirty="0"/>
              <a:t>, три группы сосен, во-первых, очень хорошее число, во-вторых, разнообразие в размерах и именно такое чередование делает композицию более интересной, живой и естественной.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04866" y="5085184"/>
            <a:ext cx="841810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i="1" dirty="0"/>
              <a:t>Итог: равновесие достигается балансом цвета, балансом форм, количеством предметов и симметрией.</a:t>
            </a:r>
            <a:endParaRPr lang="ru-RU" sz="2200" b="1" dirty="0"/>
          </a:p>
        </p:txBody>
      </p:sp>
    </p:spTree>
    <p:extLst>
      <p:ext uri="{BB962C8B-B14F-4D97-AF65-F5344CB8AC3E}">
        <p14:creationId xmlns:p14="http://schemas.microsoft.com/office/powerpoint/2010/main" val="186242341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riart-nn.ru/wp-content/uploads/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3939016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s://riart-nn.ru/wp-content/uploads/5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3" y="3501008"/>
            <a:ext cx="4493299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354520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0070C0"/>
                </a:solidFill>
              </a:rPr>
              <a:t>Восприятие зрителем</a:t>
            </a:r>
            <a:br>
              <a:rPr lang="ru-RU" b="1" i="1" dirty="0">
                <a:solidFill>
                  <a:srgbClr val="0070C0"/>
                </a:solidFill>
              </a:rPr>
            </a:br>
            <a:endParaRPr lang="ru-RU" b="1" i="1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772816"/>
            <a:ext cx="835292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200" dirty="0" smtClean="0"/>
              <a:t>     Есть </a:t>
            </a:r>
            <a:r>
              <a:rPr lang="ru-RU" sz="2200" dirty="0"/>
              <a:t>некоторые факторы, которые усиливают психологическое воздействие работы на зрителя. Они могут появиться в вашей работе случайно, совершенно на подсознательном уровне. А можно их добавлять намеренно, чтобы усилить воздействие от своей работы.</a:t>
            </a:r>
            <a:br>
              <a:rPr lang="ru-RU" sz="2200" dirty="0"/>
            </a:br>
            <a:r>
              <a:rPr lang="ru-RU" sz="2200" dirty="0" smtClean="0"/>
              <a:t>     Человеческий </a:t>
            </a:r>
            <a:r>
              <a:rPr lang="ru-RU" sz="2200" dirty="0"/>
              <a:t>взгляд двигается слева на право, это связано с доминированием левого полушария мозга над правым. </a:t>
            </a:r>
            <a:r>
              <a:rPr lang="ru-RU" sz="2200" dirty="0" smtClean="0"/>
              <a:t>    </a:t>
            </a:r>
          </a:p>
          <a:p>
            <a:pPr fontAlgn="base"/>
            <a:r>
              <a:rPr lang="ru-RU" sz="2200" dirty="0"/>
              <a:t> </a:t>
            </a:r>
            <a:r>
              <a:rPr lang="ru-RU" sz="2200" dirty="0" smtClean="0"/>
              <a:t>    Исключение</a:t>
            </a:r>
            <a:r>
              <a:rPr lang="ru-RU" sz="2200" dirty="0"/>
              <a:t>, конечно, левши. То есть человек больше задержит свой взгляд на работе, где композиционный центр находится слева и есть движение вправо от этого центра.</a:t>
            </a:r>
          </a:p>
          <a:p>
            <a:r>
              <a:rPr lang="ru-RU" sz="2200" dirty="0"/>
              <a:t/>
            </a:r>
            <a:br>
              <a:rPr lang="ru-RU" sz="2200" dirty="0"/>
            </a:b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404287629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s://riart-nn.ru/wp-content/uploads/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32656"/>
            <a:ext cx="7784546" cy="6240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662491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052736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dirty="0" smtClean="0"/>
              <a:t>     Если он видит слева что-то невнятное, то мозгу уже не хочется двигаться взглядом вправо, его внимание уже рассеивается, оно не такое сконцентрированное. И, возможно, работа произведет меньшее впечатление. С </a:t>
            </a:r>
            <a:r>
              <a:rPr lang="ru-RU" sz="2400" dirty="0" err="1" smtClean="0"/>
              <a:t>превьюшками</a:t>
            </a:r>
            <a:r>
              <a:rPr lang="ru-RU" sz="2400" dirty="0" smtClean="0"/>
              <a:t> это очень хорошо работает. По статистике превью, где вся смысловая нагрузка приходится на левую сторону, работают лучше, чем превью, где все справа.</a:t>
            </a:r>
            <a:br>
              <a:rPr lang="ru-RU" sz="2400" dirty="0" smtClean="0"/>
            </a:br>
            <a:r>
              <a:rPr lang="ru-RU" sz="2400" dirty="0" smtClean="0"/>
              <a:t>Наглядный пример рекламы кока-колы. У них практически всегда бутылка слева находится (то есть там, где мы ее сразу видим)</a:t>
            </a:r>
            <a:endParaRPr lang="ru-RU" sz="2400" dirty="0"/>
          </a:p>
        </p:txBody>
      </p:sp>
      <p:pic>
        <p:nvPicPr>
          <p:cNvPr id="30722" name="Picture 2" descr="https://riart-nn.ru/wp-content/uploads/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212976"/>
            <a:ext cx="7416824" cy="3425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923047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0872" y="12576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ru-RU" sz="2000" dirty="0"/>
              <a:t>Или все действо слева находится. А в отделе рекламы у них наверняка лучшие умы </a:t>
            </a:r>
            <a:r>
              <a:rPr lang="ru-RU" sz="2000" dirty="0" smtClean="0"/>
              <a:t>работают.</a:t>
            </a:r>
            <a:endParaRPr lang="ru-RU" sz="2000" dirty="0"/>
          </a:p>
        </p:txBody>
      </p:sp>
      <p:pic>
        <p:nvPicPr>
          <p:cNvPr id="31746" name="Picture 2" descr="https://riart-nn.ru/wp-content/uploads/57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351" y="1412776"/>
            <a:ext cx="8208912" cy="32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60040" y="5085184"/>
            <a:ext cx="84604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/>
              <a:t>Динамика в работе больше приковывает взгляд, чем статика. Если один и тот же предмет рисовать в статичном и динамичном положении, то большее внимание зрителей будет приковано к динамичному расположению объекта.</a:t>
            </a:r>
          </a:p>
        </p:txBody>
      </p:sp>
    </p:spTree>
    <p:extLst>
      <p:ext uri="{BB962C8B-B14F-4D97-AF65-F5344CB8AC3E}">
        <p14:creationId xmlns:p14="http://schemas.microsoft.com/office/powerpoint/2010/main" val="265626795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s://riart-nn.ru/wp-content/uploads/5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6632"/>
            <a:ext cx="4428492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2" name="Picture 4" descr="https://riart-nn.ru/wp-content/uploads/5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140968"/>
            <a:ext cx="5904656" cy="3319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933810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340768"/>
            <a:ext cx="8229600" cy="1143000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400" i="1" dirty="0" smtClean="0"/>
              <a:t>     Эмоции. Всегда думайте над тем, какие чувства Вы хотите вложить в свою работу – печаль, грусть, радость, страсть, агрессия, умиротворение. Я, конечно, не говорю о той ситуации, когда Вы рисуете, например, натюрморт с утюгом в главной роли. И думаете такие</a:t>
            </a:r>
            <a:r>
              <a:rPr lang="ru-RU" sz="2400" i="1" dirty="0"/>
              <a:t>: «Ага! </a:t>
            </a:r>
            <a:r>
              <a:rPr lang="ru-RU" sz="2400" i="1" dirty="0" smtClean="0"/>
              <a:t>Дай-ка </a:t>
            </a:r>
            <a:r>
              <a:rPr lang="ru-RU" sz="2400" i="1" dirty="0"/>
              <a:t>я сделаю страстный утюг!». Нет, конечно, не та ситуация. Но усилить эмоциональное воздействие от работы на зрителя можно даже в натюрморте с </a:t>
            </a:r>
            <a:r>
              <a:rPr lang="ru-RU" sz="2400" i="1" dirty="0" smtClean="0"/>
              <a:t>утюгом. В </a:t>
            </a:r>
            <a:r>
              <a:rPr lang="ru-RU" sz="2400" i="1" dirty="0"/>
              <a:t>первую очередь я говорю о линиях, которые воспринимаются человеком на подсознательном </a:t>
            </a:r>
            <a:r>
              <a:rPr lang="ru-RU" sz="2400" i="1" dirty="0" smtClean="0"/>
              <a:t>уровне. Прямая </a:t>
            </a:r>
            <a:r>
              <a:rPr lang="ru-RU" sz="2400" i="1" dirty="0"/>
              <a:t>горизонтальная </a:t>
            </a:r>
            <a:r>
              <a:rPr lang="ru-RU" sz="2400" i="1" dirty="0" smtClean="0"/>
              <a:t>линия </a:t>
            </a:r>
            <a:r>
              <a:rPr lang="ru-RU" sz="2400" i="1" dirty="0"/>
              <a:t>а</a:t>
            </a:r>
            <a:r>
              <a:rPr lang="ru-RU" sz="2400" i="1" dirty="0" smtClean="0"/>
              <a:t>ссоциируется </a:t>
            </a:r>
            <a:r>
              <a:rPr lang="ru-RU" sz="2400" i="1" dirty="0"/>
              <a:t>с горизонтом. Чувство покоя, спокойствия.</a:t>
            </a:r>
          </a:p>
        </p:txBody>
      </p:sp>
      <p:pic>
        <p:nvPicPr>
          <p:cNvPr id="33794" name="Picture 2" descr="https://riart-nn.ru/wp-content/uploads/6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791863"/>
            <a:ext cx="5040560" cy="2835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495301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s://riart-nn.ru/wp-content/uploads/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884514"/>
            <a:ext cx="8280920" cy="4658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58141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riart-nn.ru/wp-content/uploads/1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61256"/>
            <a:ext cx="5061203" cy="6580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136419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200" i="1" dirty="0"/>
              <a:t>«Московский дворик» - нет никакого </a:t>
            </a:r>
            <a:r>
              <a:rPr lang="ru-RU" sz="2200" i="1" dirty="0" smtClean="0"/>
              <a:t>напряжения, </a:t>
            </a:r>
            <a:r>
              <a:rPr lang="ru-RU" sz="2200" i="1" dirty="0"/>
              <a:t>чистое умиротворение.</a:t>
            </a:r>
          </a:p>
        </p:txBody>
      </p:sp>
      <p:pic>
        <p:nvPicPr>
          <p:cNvPr id="35842" name="Picture 2" descr="https://riart-nn.ru/wp-content/uploads/6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572749"/>
            <a:ext cx="6336704" cy="5025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050681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i="1" dirty="0"/>
              <a:t>В этой картине очень много горизонтальных линий, которые ничем не разрываются</a:t>
            </a:r>
            <a:r>
              <a:rPr lang="ru-RU" dirty="0"/>
              <a:t>.</a:t>
            </a:r>
          </a:p>
        </p:txBody>
      </p:sp>
      <p:pic>
        <p:nvPicPr>
          <p:cNvPr id="36866" name="Picture 2" descr="https://riart-nn.ru/wp-content/uploads/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96752"/>
            <a:ext cx="6709090" cy="5320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66879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31033"/>
            <a:ext cx="432048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2200" i="1" dirty="0" smtClean="0"/>
              <a:t>Прямая </a:t>
            </a:r>
            <a:r>
              <a:rPr lang="ru-RU" sz="2200" i="1" dirty="0"/>
              <a:t>вертикальная – устремление </a:t>
            </a:r>
            <a:r>
              <a:rPr lang="ru-RU" sz="2200" i="1" dirty="0" smtClean="0"/>
              <a:t>вверх. Волнующее </a:t>
            </a:r>
            <a:r>
              <a:rPr lang="ru-RU" sz="2200" i="1" dirty="0"/>
              <a:t>чувство устремления к чему-то важному.</a:t>
            </a:r>
          </a:p>
        </p:txBody>
      </p:sp>
      <p:pic>
        <p:nvPicPr>
          <p:cNvPr id="37890" name="Picture 2" descr="https://riart-nn.ru/wp-content/uploads/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46550"/>
            <a:ext cx="3591412" cy="5214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61338" y="9636"/>
            <a:ext cx="421196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i="1" dirty="0"/>
              <a:t>Очень много вертикальных линий, ведущих нас к кусочку неба в своде у </a:t>
            </a:r>
            <a:r>
              <a:rPr lang="ru-RU" sz="2200" i="1" dirty="0" err="1"/>
              <a:t>Пиранези</a:t>
            </a:r>
            <a:r>
              <a:rPr lang="ru-RU" sz="2200" i="1" dirty="0"/>
              <a:t>. Неимоверное ощущение!</a:t>
            </a:r>
          </a:p>
        </p:txBody>
      </p:sp>
      <p:pic>
        <p:nvPicPr>
          <p:cNvPr id="37892" name="Picture 4" descr="https://riart-nn.ru/wp-content/uploads/6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3" y="1658583"/>
            <a:ext cx="4415227" cy="4600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428008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28169" y="1007794"/>
            <a:ext cx="4413175" cy="1143000"/>
          </a:xfrm>
        </p:spPr>
        <p:txBody>
          <a:bodyPr>
            <a:normAutofit/>
          </a:bodyPr>
          <a:lstStyle/>
          <a:p>
            <a:r>
              <a:rPr lang="ru-RU" sz="2200" dirty="0"/>
              <a:t>- наклонная линия обычно ассоциируется с движением, с дорогой, уходящей в горизонт.</a:t>
            </a:r>
          </a:p>
        </p:txBody>
      </p:sp>
      <p:pic>
        <p:nvPicPr>
          <p:cNvPr id="38914" name="Picture 2" descr="https://riart-nn.ru/wp-content/uploads/6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517" y="404664"/>
            <a:ext cx="4176463" cy="2349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6" name="Picture 4" descr="https://riart-nn.ru/wp-content/uploads/6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9642" y="3356992"/>
            <a:ext cx="4637496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9" y="3365522"/>
            <a:ext cx="396044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Поэтому вызывает волнующие чувства. Чем сильнее наклонены линии относительно горизонта, тем больше эмоций они вызывают. Я уже показывала пример с движением лошадей, когда движение подчеркнуто диагональю (наклонной линией), то это движение мы ощущаем лучше.</a:t>
            </a:r>
          </a:p>
        </p:txBody>
      </p:sp>
    </p:spTree>
    <p:extLst>
      <p:ext uri="{BB962C8B-B14F-4D97-AF65-F5344CB8AC3E}">
        <p14:creationId xmlns:p14="http://schemas.microsoft.com/office/powerpoint/2010/main" val="152900527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200" i="1" dirty="0"/>
              <a:t>- ломаные, обрывающиеся и пересекающиеся линии – неуравновешенность, даже агрессия, вызывает бурные, но неприятные чувства.</a:t>
            </a:r>
          </a:p>
        </p:txBody>
      </p:sp>
      <p:pic>
        <p:nvPicPr>
          <p:cNvPr id="39938" name="Picture 2" descr="https://riart-nn.ru/wp-content/uploads/6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8320923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252268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s://riart-nn.ru/wp-content/uploads/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97007"/>
            <a:ext cx="4102999" cy="597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4" name="Picture 4" descr="https://riart-nn.ru/wp-content/uploads/7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619724"/>
            <a:ext cx="4102999" cy="597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918717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2200" i="1" dirty="0"/>
              <a:t>Ломаные линии в батальном жанре очень хорошо работают.</a:t>
            </a:r>
          </a:p>
        </p:txBody>
      </p:sp>
      <p:pic>
        <p:nvPicPr>
          <p:cNvPr id="41986" name="Picture 2" descr="https://riart-nn.ru/wp-content/uploads/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052736"/>
            <a:ext cx="7635410" cy="5507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616744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188640"/>
            <a:ext cx="784887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i="1" dirty="0" smtClean="0"/>
              <a:t>     Природные </a:t>
            </a:r>
            <a:r>
              <a:rPr lang="ru-RU" sz="2200" i="1" dirty="0"/>
              <a:t>линии не имеют резких углов, каких-то ломанных переходов, поэтому мягкие, скругляющиеся, волнообразные линии всегда оказывают умиротворяющее воздействие.</a:t>
            </a:r>
          </a:p>
        </p:txBody>
      </p:sp>
      <p:pic>
        <p:nvPicPr>
          <p:cNvPr id="43012" name="Picture 4" descr="https://riart-nn.ru/wp-content/uploads/7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60086"/>
            <a:ext cx="7872362" cy="4920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228180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539" y="620688"/>
            <a:ext cx="8229600" cy="1143000"/>
          </a:xfrm>
        </p:spPr>
        <p:txBody>
          <a:bodyPr>
            <a:noAutofit/>
          </a:bodyPr>
          <a:lstStyle/>
          <a:p>
            <a:pPr algn="just"/>
            <a:r>
              <a:rPr lang="ru-RU" sz="2200" dirty="0" smtClean="0"/>
              <a:t>    </a:t>
            </a:r>
            <a:r>
              <a:rPr lang="ru-RU" sz="2200" i="1" dirty="0" smtClean="0"/>
              <a:t>И</a:t>
            </a:r>
            <a:r>
              <a:rPr lang="ru-RU" sz="2200" i="1" dirty="0"/>
              <a:t>, конечно же, на восприятие влияет Ваши труды, Ваши старания, вложенные в работу. Если Вы творили с душой, с вдохновением, с каким-то творческим запалом, то Ваш </a:t>
            </a:r>
            <a:r>
              <a:rPr lang="ru-RU" sz="2200" i="1"/>
              <a:t>зритель </a:t>
            </a:r>
            <a:r>
              <a:rPr lang="ru-RU" sz="2200" i="1" smtClean="0"/>
              <a:t>обязательно это </a:t>
            </a:r>
            <a:r>
              <a:rPr lang="ru-RU" sz="2200" i="1" dirty="0"/>
              <a:t>увидит, оценит, почувствует</a:t>
            </a:r>
            <a:r>
              <a:rPr lang="ru-RU" sz="2200" i="1" dirty="0" smtClean="0"/>
              <a:t>.</a:t>
            </a:r>
            <a:endParaRPr lang="ru-RU" sz="2200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81539" y="2564904"/>
            <a:ext cx="849694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/>
              <a:t>Итак: чтобы с композицией у Вас все было нормально, определяйтесь с композиционным центром, выделяйте его формой, размерами, цветом или контрастом. Располагайте его гармонично относительно листа, если не можете найти эту гармонию, воспользуйтесь правилом третей, золотым сечением или </a:t>
            </a:r>
            <a:r>
              <a:rPr lang="ru-RU" sz="2400" b="1" i="1" dirty="0" err="1"/>
              <a:t>зацентровывайте</a:t>
            </a:r>
            <a:r>
              <a:rPr lang="ru-RU" sz="2400" b="1" i="1" dirty="0"/>
              <a:t> композицию. Все остальные предметы должны быть сбалансированы относительно композиционного центра и подчинены ему</a:t>
            </a:r>
            <a:r>
              <a:rPr lang="ru-RU" b="1" i="1" dirty="0"/>
              <a:t>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91789398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i="1" dirty="0" smtClean="0">
                <a:solidFill>
                  <a:srgbClr val="0070C0"/>
                </a:solidFill>
              </a:rPr>
              <a:t>Список литературы</a:t>
            </a:r>
            <a:endParaRPr lang="ru-RU" sz="2400" i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1600" i="1" dirty="0"/>
              <a:t>Аронов В. Р. Художник и предметное творчество. М., 1987.</a:t>
            </a:r>
          </a:p>
          <a:p>
            <a:r>
              <a:rPr lang="ru-RU" sz="1600" i="1" dirty="0" err="1"/>
              <a:t>Базазьянц</a:t>
            </a:r>
            <a:r>
              <a:rPr lang="ru-RU" sz="1600" i="1" dirty="0"/>
              <a:t> С. Б. Художник, пространство и среда. М., 1983</a:t>
            </a:r>
            <a:r>
              <a:rPr lang="ru-RU" sz="1600" i="1" dirty="0" smtClean="0"/>
              <a:t>.</a:t>
            </a:r>
          </a:p>
          <a:p>
            <a:r>
              <a:rPr lang="ru-RU" sz="1600" i="1" dirty="0" err="1"/>
              <a:t>Васютинский</a:t>
            </a:r>
            <a:r>
              <a:rPr lang="ru-RU" sz="1600" i="1" dirty="0"/>
              <a:t> Н. А. Золотая пропорция. М., 1990</a:t>
            </a:r>
            <a:r>
              <a:rPr lang="ru-RU" sz="1600" i="1" dirty="0" smtClean="0"/>
              <a:t>.</a:t>
            </a:r>
          </a:p>
          <a:p>
            <a:r>
              <a:rPr lang="ru-RU" sz="1600" i="1" dirty="0" err="1" smtClean="0"/>
              <a:t>Ганзен</a:t>
            </a:r>
            <a:r>
              <a:rPr lang="ru-RU" sz="1600" i="1" dirty="0" smtClean="0"/>
              <a:t> </a:t>
            </a:r>
            <a:r>
              <a:rPr lang="ru-RU" sz="1600" i="1" dirty="0"/>
              <a:t>В. А., Кудин П. А., Ломов Б. Ф. О гармонии в композиции // Техническая эстетика, 1969, №4.</a:t>
            </a:r>
            <a:r>
              <a:rPr lang="ru-RU" sz="1600" i="1" dirty="0" smtClean="0"/>
              <a:t>ошин </a:t>
            </a:r>
            <a:r>
              <a:rPr lang="ru-RU" sz="1600" i="1" dirty="0"/>
              <a:t>А. В. Математика и искусство. М., 1992</a:t>
            </a:r>
            <a:r>
              <a:rPr lang="ru-RU" sz="1600" i="1" dirty="0" smtClean="0"/>
              <a:t>.</a:t>
            </a:r>
          </a:p>
          <a:p>
            <a:r>
              <a:rPr lang="ru-RU" sz="1600" i="1" dirty="0"/>
              <a:t>Голубева О. </a:t>
            </a:r>
            <a:r>
              <a:rPr lang="ru-RU" sz="1600" i="1" dirty="0" smtClean="0"/>
              <a:t>Л. Основы </a:t>
            </a:r>
            <a:r>
              <a:rPr lang="ru-RU" sz="1600" i="1" dirty="0"/>
              <a:t>композиции. – М.: </a:t>
            </a:r>
            <a:r>
              <a:rPr lang="ru-RU" sz="1600" i="1" dirty="0" err="1"/>
              <a:t>Изобраз</a:t>
            </a:r>
            <a:r>
              <a:rPr lang="ru-RU" sz="1600" i="1" dirty="0"/>
              <a:t>. искусство, 2001. -120 е.: ил. ISBN 5-85200-045-0</a:t>
            </a:r>
          </a:p>
          <a:p>
            <a:r>
              <a:rPr lang="ru-RU" sz="1600" i="1" dirty="0"/>
              <a:t>Эстетические ценности предметно-пространственной среды. М., 1990</a:t>
            </a:r>
            <a:r>
              <a:rPr lang="ru-RU" sz="1600" i="1" dirty="0" smtClean="0"/>
              <a:t>.</a:t>
            </a:r>
            <a:r>
              <a:rPr lang="ru-RU" sz="1600" i="1" dirty="0"/>
              <a:t> Шорохов Е. В. Основы композиции. М., </a:t>
            </a:r>
            <a:r>
              <a:rPr lang="ru-RU" sz="1600" i="1" dirty="0" smtClean="0"/>
              <a:t>1989</a:t>
            </a:r>
            <a:r>
              <a:rPr lang="ru-RU" sz="1600" i="1" dirty="0"/>
              <a:t>.</a:t>
            </a:r>
          </a:p>
          <a:p>
            <a:r>
              <a:rPr lang="ru-RU" sz="1600" i="1" dirty="0"/>
              <a:t>Шорохов Е. В. Композиция. М., </a:t>
            </a:r>
            <a:r>
              <a:rPr lang="ru-RU" sz="1600" i="1" dirty="0" smtClean="0"/>
              <a:t>1986.</a:t>
            </a:r>
          </a:p>
          <a:p>
            <a:r>
              <a:rPr lang="ru-RU" sz="1600" i="1" dirty="0" err="1" smtClean="0"/>
              <a:t>Пасюкевич</a:t>
            </a:r>
            <a:r>
              <a:rPr lang="ru-RU" sz="1600" i="1" dirty="0" smtClean="0"/>
              <a:t> </a:t>
            </a:r>
            <a:r>
              <a:rPr lang="ru-RU" sz="1600" i="1" dirty="0"/>
              <a:t>В.М. Рисунок как средство развития композиционного мышления.</a:t>
            </a:r>
            <a:endParaRPr lang="ru-RU" sz="1600" i="1" dirty="0"/>
          </a:p>
          <a:p>
            <a:r>
              <a:rPr lang="en-US" sz="1600" i="1" dirty="0">
                <a:hlinkClick r:id="rId2"/>
              </a:rPr>
              <a:t>https://urok.1sept.ru/</a:t>
            </a:r>
            <a:r>
              <a:rPr lang="ru-RU" sz="1600" i="1" dirty="0">
                <a:hlinkClick r:id="rId2"/>
              </a:rPr>
              <a:t>статьи/633785</a:t>
            </a:r>
            <a:r>
              <a:rPr lang="ru-RU" sz="1600" i="1" dirty="0" smtClean="0">
                <a:hlinkClick r:id="rId2"/>
              </a:rPr>
              <a:t>/</a:t>
            </a:r>
            <a:endParaRPr lang="ru-RU" sz="1600" i="1" dirty="0" smtClean="0"/>
          </a:p>
          <a:p>
            <a:r>
              <a:rPr lang="en-US" sz="1600" i="1" dirty="0">
                <a:hlinkClick r:id="rId3"/>
              </a:rPr>
              <a:t>https://</a:t>
            </a:r>
            <a:r>
              <a:rPr lang="en-US" sz="1600" i="1" dirty="0" smtClean="0">
                <a:hlinkClick r:id="rId3"/>
              </a:rPr>
              <a:t>poisk-ru.ru/s22460t16.html</a:t>
            </a:r>
            <a:endParaRPr lang="ru-RU" sz="1600" i="1" dirty="0" smtClean="0"/>
          </a:p>
          <a:p>
            <a:r>
              <a:rPr lang="en-US" sz="1600" i="1" dirty="0">
                <a:hlinkClick r:id="rId4"/>
              </a:rPr>
              <a:t>http://reclama-vam.ru/pechatnaya-reklama-2/zakonyi-kompozitsii-v-maketah-pechatnoy-reklamyi</a:t>
            </a:r>
            <a:r>
              <a:rPr lang="en-US" sz="1600" i="1" dirty="0" smtClean="0">
                <a:hlinkClick r:id="rId4"/>
              </a:rPr>
              <a:t>/</a:t>
            </a:r>
            <a:endParaRPr lang="ru-RU" sz="1600" i="1" dirty="0" smtClean="0"/>
          </a:p>
          <a:p>
            <a:r>
              <a:rPr lang="en-US" sz="1600" i="1" dirty="0" smtClean="0">
                <a:hlinkClick r:id="rId5"/>
              </a:rPr>
              <a:t>https</a:t>
            </a:r>
            <a:r>
              <a:rPr lang="en-US" sz="1600" i="1" dirty="0">
                <a:hlinkClick r:id="rId5"/>
              </a:rPr>
              <a:t>://</a:t>
            </a:r>
            <a:r>
              <a:rPr lang="en-US" sz="1600" i="1" dirty="0" smtClean="0">
                <a:hlinkClick r:id="rId5"/>
              </a:rPr>
              <a:t>zen.yandex.ru/media/id/5cb0de74aa531e00b3c6ec10/osnovnye-sredstva-kompozicii-v-iskusstve-5cc9db91eb97a900b23547b5</a:t>
            </a:r>
            <a:endParaRPr lang="ru-RU" sz="1600" i="1" dirty="0" smtClean="0"/>
          </a:p>
          <a:p>
            <a:endParaRPr lang="ru-RU" sz="1600" i="1" dirty="0"/>
          </a:p>
        </p:txBody>
      </p:sp>
    </p:spTree>
    <p:extLst>
      <p:ext uri="{BB962C8B-B14F-4D97-AF65-F5344CB8AC3E}">
        <p14:creationId xmlns:p14="http://schemas.microsoft.com/office/powerpoint/2010/main" val="20995992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6633"/>
            <a:ext cx="8568952" cy="2016224"/>
          </a:xfrm>
        </p:spPr>
        <p:txBody>
          <a:bodyPr/>
          <a:lstStyle/>
          <a:p>
            <a:pPr>
              <a:spcBef>
                <a:spcPts val="0"/>
              </a:spcBef>
              <a:buFontTx/>
              <a:buChar char="-"/>
            </a:pPr>
            <a:r>
              <a:rPr lang="ru-RU" sz="2200" i="1" dirty="0" smtClean="0">
                <a:latin typeface="+mj-lt"/>
              </a:rPr>
              <a:t>Формой</a:t>
            </a:r>
            <a:r>
              <a:rPr lang="ru-RU" sz="2200" i="1" dirty="0">
                <a:latin typeface="+mj-lt"/>
              </a:rPr>
              <a:t>.</a:t>
            </a:r>
            <a:r>
              <a:rPr lang="ru-RU" sz="2200" i="1" dirty="0" smtClean="0">
                <a:latin typeface="+mj-lt"/>
              </a:rPr>
              <a:t/>
            </a:r>
            <a:br>
              <a:rPr lang="ru-RU" sz="2200" i="1" dirty="0" smtClean="0">
                <a:latin typeface="+mj-lt"/>
              </a:rPr>
            </a:br>
            <a:r>
              <a:rPr lang="ru-RU" sz="2200" i="1" dirty="0">
                <a:latin typeface="+mj-lt"/>
              </a:rPr>
              <a:t>Например, в этом пейзаже домик является акцентным предметом, и не по тому, что он практически в центре, а потому что </a:t>
            </a:r>
            <a:r>
              <a:rPr lang="ru-RU" sz="2200" i="1" dirty="0" smtClean="0">
                <a:latin typeface="+mj-lt"/>
              </a:rPr>
              <a:t>выделяется  среди деревьев прямыми и геометрически правильными линиями.</a:t>
            </a:r>
          </a:p>
        </p:txBody>
      </p:sp>
      <p:pic>
        <p:nvPicPr>
          <p:cNvPr id="2050" name="Picture 2" descr="https://riart-nn.ru/wp-content/uploads/2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44824"/>
            <a:ext cx="8056243" cy="4873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02718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88641"/>
            <a:ext cx="8229600" cy="18722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200" i="1" dirty="0">
                <a:latin typeface="+mj-lt"/>
              </a:rPr>
              <a:t>Помогают нам также сразу обратить внимание на него линии деревьев, сходящиеся в перспективе и линии деревьев на заднем плане, лежащие в уровень с домиком. То есть у нас есть направляющие к нему.</a:t>
            </a:r>
          </a:p>
        </p:txBody>
      </p:sp>
      <p:pic>
        <p:nvPicPr>
          <p:cNvPr id="3074" name="Picture 2" descr="https://riart-nn.ru/wp-content/uploads/3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0808"/>
            <a:ext cx="8208912" cy="4966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34139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60649"/>
            <a:ext cx="8229600" cy="136815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200" i="1" dirty="0">
                <a:latin typeface="+mj-lt"/>
              </a:rPr>
              <a:t>Да простит меня </a:t>
            </a:r>
            <a:r>
              <a:rPr lang="ru-RU" sz="2200" i="1" dirty="0" err="1">
                <a:latin typeface="+mj-lt"/>
              </a:rPr>
              <a:t>Сислей</a:t>
            </a:r>
            <a:r>
              <a:rPr lang="ru-RU" sz="2200" i="1" dirty="0">
                <a:latin typeface="+mj-lt"/>
              </a:rPr>
              <a:t>, я позволила себе немного </a:t>
            </a:r>
            <a:r>
              <a:rPr lang="ru-RU" sz="2200" i="1" dirty="0" err="1">
                <a:latin typeface="+mj-lt"/>
              </a:rPr>
              <a:t>пофотошопить</a:t>
            </a:r>
            <a:r>
              <a:rPr lang="ru-RU" sz="2200" i="1" dirty="0">
                <a:latin typeface="+mj-lt"/>
              </a:rPr>
              <a:t> его шедевр и убрала этот домик. И что получилось, что стало акцентом, как Вы думаете?</a:t>
            </a:r>
          </a:p>
        </p:txBody>
      </p:sp>
      <p:pic>
        <p:nvPicPr>
          <p:cNvPr id="4098" name="Picture 2" descr="https://riart-nn.ru/wp-content/uploads/4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447231"/>
            <a:ext cx="6552728" cy="3964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5411450"/>
            <a:ext cx="828092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i="1" dirty="0">
                <a:latin typeface="+mj-lt"/>
              </a:rPr>
              <a:t>Человечки! Да, мы сразу обратили большее внимание на фигурки людей</a:t>
            </a:r>
            <a:r>
              <a:rPr lang="ru-RU" sz="2200" i="1" dirty="0" smtClean="0">
                <a:latin typeface="+mj-lt"/>
              </a:rPr>
              <a:t>. Человеческие </a:t>
            </a:r>
            <a:r>
              <a:rPr lang="ru-RU" sz="2200" i="1" dirty="0">
                <a:latin typeface="+mj-lt"/>
              </a:rPr>
              <a:t>лица и фигуры являются самыми притягательными объектами для человеческого взгляда.</a:t>
            </a:r>
          </a:p>
        </p:txBody>
      </p:sp>
    </p:spTree>
    <p:extLst>
      <p:ext uri="{BB962C8B-B14F-4D97-AF65-F5344CB8AC3E}">
        <p14:creationId xmlns:p14="http://schemas.microsoft.com/office/powerpoint/2010/main" val="35034579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6632"/>
            <a:ext cx="8229600" cy="93610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200" i="1" dirty="0">
                <a:latin typeface="+mj-lt"/>
              </a:rPr>
              <a:t>Вот такой же пример с </a:t>
            </a:r>
            <a:r>
              <a:rPr lang="ru-RU" sz="2200" i="1" dirty="0" err="1">
                <a:latin typeface="+mj-lt"/>
              </a:rPr>
              <a:t>Владимиркой</a:t>
            </a:r>
            <a:r>
              <a:rPr lang="ru-RU" sz="2200" i="1" dirty="0">
                <a:latin typeface="+mj-lt"/>
              </a:rPr>
              <a:t>, Левитана. Фигурка человека на пустынной дороге притягивает наше внимание.</a:t>
            </a:r>
          </a:p>
        </p:txBody>
      </p:sp>
      <p:pic>
        <p:nvPicPr>
          <p:cNvPr id="5122" name="Picture 2" descr="https://riart-nn.ru/wp-content/uploads/5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1196752"/>
            <a:ext cx="8168045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503670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1826</Words>
  <Application>Microsoft Office PowerPoint</Application>
  <PresentationFormat>Экран (4:3)</PresentationFormat>
  <Paragraphs>91</Paragraphs>
  <Slides>59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59</vt:i4>
      </vt:variant>
    </vt:vector>
  </HeadingPairs>
  <TitlesOfParts>
    <vt:vector size="60" baseType="lpstr">
      <vt:lpstr>Тема Office</vt:lpstr>
      <vt:lpstr>ЗАКОНЫ  КОМПОЗИЦИИ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 вот пример с лицом Гюстава Климпта «Поцелуй».</vt:lpstr>
      <vt:lpstr>Презентация PowerPoint</vt:lpstr>
      <vt:lpstr>Презентация PowerPoint</vt:lpstr>
      <vt:lpstr>Презентация PowerPoint</vt:lpstr>
      <vt:lpstr>     В композиционном центре может быть также несколько предметов. Но они должны смотреться единой, целой группой, а не разрозненно сами по себе в одном месте листа. Тот же самый пример с натюрмортом.</vt:lpstr>
      <vt:lpstr>Презентация PowerPoint</vt:lpstr>
      <vt:lpstr>     Композиционный центр может не иметь предмета вообще. Может быть пустым местом. Например, в пейзаже часто таким местом выступает небо.      В таких композициях обычно все предметы расположены довольно равномерно, имеют определенную однородность и сливаются в массе по отношению к пустому пятну, в котором расположен композиционный центр.       </vt:lpstr>
      <vt:lpstr>Как гармонично расположить  композиционный центр в листе </vt:lpstr>
      <vt:lpstr>Презентация PowerPoint</vt:lpstr>
      <vt:lpstr>Это, естественно, работает не только в фото, но и в рисунке и в живописи.  «Купание лошади» Серова.</vt:lpstr>
      <vt:lpstr>Центрированная композиция </vt:lpstr>
      <vt:lpstr>Презентация PowerPoint</vt:lpstr>
      <vt:lpstr>    В центрованной композиции может быть множество фигур, но они располагаются вокруг главного центра и подчинены ему. «Тайная вечеря» Леонардо да Винчи.</vt:lpstr>
      <vt:lpstr>     Все сходится к фигуре Христа, хоть здесь имеется очень много разных фигур, все линии перспективные сходятся к Христу.</vt:lpstr>
      <vt:lpstr>      Плюс центральная фигура находится на фоне белого неба в оконном проеме, очень контрастно.      Здесь стоит еще упомянуть о симметрии. Она тоже связана с зацентрованной композицией. И симметрия обычно ассоциируется с чувством равновесия, статичности.       Поэтому подходит для спокойных, уравновешенных сюжетов, где отсутствует напряжение, какая-то динамика.</vt:lpstr>
      <vt:lpstr>Золотое сечение в композиции </vt:lpstr>
      <vt:lpstr>     «Ага! Я сейчас на свои фотки наложу такую спираль и случайной вероятностью найду там золотое сечение» - скажите Вы! И вполне вероятно! Это же спираль вселенской гармонии, она заложена в человеке на подсознательном уровне.       И факт остается фактом: даже стада овец разбегаются по спирали, которая соответствует вот этой спирали Архимеда.       Я Вас не буду морочить всеми аспектами этой спирали.            Для того, чтобы компоновать предметы, стоит усвоить лишь основной ее смысл, который заложен именно в пропорциональном соотношении. Еще раз, если вся длинна 100%, то меньший отрезок 38,2%, а больший 61,8%,</vt:lpstr>
      <vt:lpstr>Презентация PowerPoint</vt:lpstr>
      <vt:lpstr>Презентация PowerPoint</vt:lpstr>
      <vt:lpstr>     Как это применить в компоновке предметов? Рассмотрим еще раз картину «Утро стрелецкой казни».</vt:lpstr>
      <vt:lpstr>     При беглом взгляде можно обнаружить сразу три места, организованных в соответствии с золотым сечением: - голова Петра, относительно вертикали - голова Петра относительно стрельца - и разделение картины собором</vt:lpstr>
      <vt:lpstr>Презентация PowerPoint</vt:lpstr>
      <vt:lpstr>Презентация PowerPoint</vt:lpstr>
      <vt:lpstr>Динамика и статика </vt:lpstr>
      <vt:lpstr>Презентация PowerPoint</vt:lpstr>
      <vt:lpstr>А вот динамичные композиции как раз связаны с движением, с действием. На картине что-то происходит.</vt:lpstr>
      <vt:lpstr>     Подчеркивается это наклонными линиями, отсутствием симметрии, ритмом. Сильная перспектива также создает динамику. На одной картинке архитектура изображена без особой перспективы – все спокойно. На другой есть перспектива, колонны создают ритм – появляется динамика, то есть движение по этой галерее. Вы четко двигаетесь взглядом по диагонали.</vt:lpstr>
      <vt:lpstr>Закон равновесия в композиции      Наверняка слышали такую фразу – «надо бы уравновесить предметы справа» ну или слева там, например. Смысл равновесия состоит в том, чтобы гармонично расположить количество цветовых пятен, количество предметов на листе. То есть, чтобы у Вас был не хаос, а какой-то порядок, гармония. Все тот же натюрморт.</vt:lpstr>
      <vt:lpstr>Светящиеся белизной предметы не просто центры композиции, они друг друга уравновешивают, один более яркий, другой вторит ему приглушенно. «Девочка с персиками» В. Серова. </vt:lpstr>
      <vt:lpstr>     Кажется, что это все случайность, но на самом деле это что ни на есть чувство гармонии и баланса, которое развито у художников.            У Пиранези композиционный центр – кусочек неба, какой он яркий по сравнению со всем остальным! Он бы так и остался неким одиноким пятном, на котором взгляд бы застрял. Но нас манит галерея со светом в конце, этот свет вторит голубому пятну в своде.      И Шишкин. Три группы деревьев, разных по массе. Почему справа самая большая масса, в центре самая маленькая и с краю средняя? </vt:lpstr>
      <vt:lpstr>Презентация PowerPoint</vt:lpstr>
      <vt:lpstr>Восприятие зрителем </vt:lpstr>
      <vt:lpstr>Презентация PowerPoint</vt:lpstr>
      <vt:lpstr>     Если он видит слева что-то невнятное, то мозгу уже не хочется двигаться взглядом вправо, его внимание уже рассеивается, оно не такое сконцентрированное. И, возможно, работа произведет меньшее впечатление. С превьюшками это очень хорошо работает. По статистике превью, где вся смысловая нагрузка приходится на левую сторону, работают лучше, чем превью, где все справа. Наглядный пример рекламы кока-колы. У них практически всегда бутылка слева находится (то есть там, где мы ее сразу видим)</vt:lpstr>
      <vt:lpstr>Или все действо слева находится. А в отделе рекламы у них наверняка лучшие умы работают.</vt:lpstr>
      <vt:lpstr>Презентация PowerPoint</vt:lpstr>
      <vt:lpstr>     Эмоции. Всегда думайте над тем, какие чувства Вы хотите вложить в свою работу – печаль, грусть, радость, страсть, агрессия, умиротворение. Я, конечно, не говорю о той ситуации, когда Вы рисуете, например, натюрморт с утюгом в главной роли. И думаете такие: «Ага! Дай-ка я сделаю страстный утюг!». Нет, конечно, не та ситуация. Но усилить эмоциональное воздействие от работы на зрителя можно даже в натюрморте с утюгом. В первую очередь я говорю о линиях, которые воспринимаются человеком на подсознательном уровне. Прямая горизонтальная линия ассоциируется с горизонтом. Чувство покоя, спокойствия.</vt:lpstr>
      <vt:lpstr>Презентация PowerPoint</vt:lpstr>
      <vt:lpstr>«Московский дворик» - нет никакого напряжения, чистое умиротворение.</vt:lpstr>
      <vt:lpstr>В этой картине очень много горизонтальных линий, которые ничем не разрываются.</vt:lpstr>
      <vt:lpstr>Прямая вертикальная – устремление вверх. Волнующее чувство устремления к чему-то важному.</vt:lpstr>
      <vt:lpstr>- наклонная линия обычно ассоциируется с движением, с дорогой, уходящей в горизонт.</vt:lpstr>
      <vt:lpstr>- ломаные, обрывающиеся и пересекающиеся линии – неуравновешенность, даже агрессия, вызывает бурные, но неприятные чувства.</vt:lpstr>
      <vt:lpstr>Презентация PowerPoint</vt:lpstr>
      <vt:lpstr>Ломаные линии в батальном жанре очень хорошо работают.</vt:lpstr>
      <vt:lpstr>Презентация PowerPoint</vt:lpstr>
      <vt:lpstr>    И, конечно же, на восприятие влияет Ваши труды, Ваши старания, вложенные в работу. Если Вы творили с душой, с вдохновением, с каким-то творческим запалом, то Ваш зритель обязательно это увидит, оценит, почувствует.</vt:lpstr>
      <vt:lpstr>Список литературы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52</cp:revision>
  <dcterms:created xsi:type="dcterms:W3CDTF">2020-06-01T05:41:56Z</dcterms:created>
  <dcterms:modified xsi:type="dcterms:W3CDTF">2020-06-02T05:58:34Z</dcterms:modified>
</cp:coreProperties>
</file>