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9" r:id="rId3"/>
  </p:sldMasterIdLst>
  <p:notesMasterIdLst>
    <p:notesMasterId r:id="rId24"/>
  </p:notesMasterIdLst>
  <p:sldIdLst>
    <p:sldId id="289" r:id="rId4"/>
    <p:sldId id="307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03AD8-0A65-4C83-A137-53E2208FE4C6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F8E31-D937-4A57-94E6-8BA7B4240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893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CC4DD-18F8-4141-A435-2972518F756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827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66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F2AD4-544C-4B2A-8FC0-79ED5E21C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764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D5A63-79C6-4A7F-9E8F-A752F9020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587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82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82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62748-8858-4E89-A900-11AF63235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64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262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93E92B-2BCF-4CCE-B2EF-E30C1101E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067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5E004-0022-49E2-BE40-8159E7786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441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1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824EF-089D-4E54-B43B-456E84B6F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234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BAD8B-01D3-4791-8BC0-4A405DC44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89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14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14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E921C-D512-4167-AAE7-3C03B0D4F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15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C952D-191E-4E82-A802-E253BADED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4083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77803-DC46-4665-BDC4-6949D4125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8179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23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FFF0-F89F-4B98-A9AE-BE0E16A90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433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78DB7-9183-41CF-8F3D-27947F84E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7919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B932F-AE45-4967-8728-C33EB25E2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832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3624D-4F5A-4059-8D76-E164769F2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19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65DC1-367F-475D-849C-6B56F5B21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126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5DC77-3D38-4F74-9EDA-5873EB181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1783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2151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388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1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73FE5D-0E24-4187-AB2B-A0C7EC8B3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6663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AFD0C-99DF-4575-9103-00C4DCCF0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595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1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89141-F40E-4614-B383-67CFA3195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508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F7004-17E8-4456-9012-F8EF72D3E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125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14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14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5CDBB-8ADB-4B2B-A117-CE54CE542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4192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B4A41-27A7-497E-9B33-263DDBEEE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08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1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C718F-4CDC-4FDA-946D-B514BB5F9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3214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1D6BB-AF32-4938-81BC-FB5BB21896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5439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23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0B98C-05B5-4A61-B37E-AF46531F3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4892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0ECEE-60ED-4E74-882F-DA64D2AE7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5290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46864-DA9B-41F1-A941-DC24192A2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2083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822"/>
            <a:ext cx="2057400" cy="5856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822"/>
            <a:ext cx="6019800" cy="5856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3C515-9312-4FE4-8368-B8CEBB426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66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386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386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B4C44-7A2D-427F-ADA6-3756F8E5D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962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8FC07-37ED-4A41-954D-B0379C355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51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14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14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59C9A-ED86-409C-A049-FDF1C5071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7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17FBD-0255-4B26-A0F5-584BB3049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236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D1757-06DE-4C64-B2FE-C6773C857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35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23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279CE-259D-4D27-AE90-CDE41AB37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8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9FDF9-3DB8-446D-880B-CE26E466C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16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accent1">
                  <a:alpha val="10001"/>
                </a:schemeClr>
              </a:gs>
              <a:gs pos="100000">
                <a:schemeClr val="bg1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gradFill rotWithShape="1">
            <a:gsLst>
              <a:gs pos="0">
                <a:schemeClr val="folHlink">
                  <a:alpha val="39998"/>
                </a:schemeClr>
              </a:gs>
              <a:gs pos="100000">
                <a:schemeClr val="bg1">
                  <a:alpha val="39998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>
                  <a:alpha val="20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>
                  <a:alpha val="20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>
                  <a:alpha val="20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53DFF926-C222-4D7B-97A6-B27DD15AF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85C5356-6E9D-436C-A133-10D5FC608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71587" y="304800"/>
            <a:ext cx="7615237" cy="1106488"/>
            <a:chOff x="675" y="192"/>
            <a:chExt cx="4797" cy="697"/>
          </a:xfrm>
        </p:grpSpPr>
        <p:sp>
          <p:nvSpPr>
            <p:cNvPr id="2056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057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058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059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060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205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B72A097E-FF5D-4FCA-A012-3BC5282F4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55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188640"/>
            <a:ext cx="7989887" cy="3959225"/>
          </a:xfrm>
          <a:ln>
            <a:noFill/>
          </a:ln>
        </p:spPr>
        <p:txBody>
          <a:bodyPr/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/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i="1" dirty="0">
                <a:solidFill>
                  <a:srgbClr val="7030A0"/>
                </a:solidFill>
              </a:rPr>
              <a:t/>
            </a:r>
            <a:br>
              <a:rPr lang="ru-RU" sz="3200" i="1" dirty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/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i="1" dirty="0">
                <a:solidFill>
                  <a:srgbClr val="7030A0"/>
                </a:solidFill>
              </a:rPr>
              <a:t/>
            </a:r>
            <a:br>
              <a:rPr lang="ru-RU" sz="3200" i="1" dirty="0">
                <a:solidFill>
                  <a:srgbClr val="7030A0"/>
                </a:solidFill>
              </a:rPr>
            </a:br>
            <a:r>
              <a:rPr lang="en-US" sz="3200" i="1" dirty="0" smtClean="0">
                <a:solidFill>
                  <a:srgbClr val="7030A0"/>
                </a:solidFill>
              </a:rPr>
              <a:t/>
            </a:r>
            <a:br>
              <a:rPr lang="en-US" sz="3200" i="1" dirty="0" smtClean="0">
                <a:solidFill>
                  <a:srgbClr val="7030A0"/>
                </a:solidFill>
              </a:rPr>
            </a:br>
            <a:r>
              <a:rPr lang="en-US" sz="3200" i="1" dirty="0">
                <a:solidFill>
                  <a:srgbClr val="7030A0"/>
                </a:solidFill>
              </a:rPr>
              <a:t/>
            </a:r>
            <a:br>
              <a:rPr lang="en-US" sz="3200" i="1" dirty="0">
                <a:solidFill>
                  <a:srgbClr val="7030A0"/>
                </a:solidFill>
              </a:rPr>
            </a:br>
            <a:r>
              <a:rPr lang="en-US" sz="1800" i="1" dirty="0" smtClean="0">
                <a:solidFill>
                  <a:srgbClr val="7030A0"/>
                </a:solidFill>
              </a:rPr>
              <a:t>II </a:t>
            </a:r>
            <a:r>
              <a:rPr lang="ru-RU" sz="1800" i="1" dirty="0">
                <a:solidFill>
                  <a:srgbClr val="7030A0"/>
                </a:solidFill>
              </a:rPr>
              <a:t>– я часть  конференции, посвященная году экологии</a:t>
            </a:r>
            <a:br>
              <a:rPr lang="ru-RU" sz="1800" i="1" dirty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/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>Исследовательская работа:</a:t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4800" i="1" dirty="0" smtClean="0">
                <a:solidFill>
                  <a:srgbClr val="7030A0"/>
                </a:solidFill>
              </a:rPr>
              <a:t>« Анализ качества питьевой воды»</a:t>
            </a:r>
            <a:br>
              <a:rPr lang="ru-RU" sz="4800" i="1" dirty="0" smtClean="0">
                <a:solidFill>
                  <a:srgbClr val="7030A0"/>
                </a:solidFill>
              </a:rPr>
            </a:br>
            <a:r>
              <a:rPr lang="ru-RU" sz="4800" i="1" dirty="0" smtClean="0">
                <a:solidFill>
                  <a:srgbClr val="7030A0"/>
                </a:solidFill>
              </a:rPr>
              <a:t/>
            </a:r>
            <a:br>
              <a:rPr lang="ru-RU" sz="4800" i="1" dirty="0" smtClean="0">
                <a:solidFill>
                  <a:srgbClr val="7030A0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Выполнили : </a:t>
            </a:r>
            <a:r>
              <a:rPr lang="ru-RU" sz="2400" dirty="0" smtClean="0">
                <a:solidFill>
                  <a:schemeClr val="tx1"/>
                </a:solidFill>
              </a:rPr>
              <a:t>студенты 1 курса 13 группы: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Райков Андрей;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Кульчикова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Динара;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Кузьминова Диана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: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Мустафаева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i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14402" y="512741"/>
            <a:ext cx="689797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Качественный анализ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57345"/>
            <a:ext cx="9144000" cy="4530725"/>
          </a:xfrm>
        </p:spPr>
        <p:txBody>
          <a:bodyPr/>
          <a:lstStyle/>
          <a:p>
            <a:pPr algn="ctr" eaLnBrk="1" hangingPunct="1"/>
            <a:r>
              <a:rPr lang="ru-RU" sz="2800" dirty="0" smtClean="0"/>
              <a:t>Качественная реакция на сульфаты </a:t>
            </a:r>
            <a:r>
              <a:rPr lang="en-US" sz="2800" dirty="0" smtClean="0"/>
              <a:t>SO</a:t>
            </a:r>
            <a:r>
              <a:rPr lang="ru-RU" sz="2800" baseline="-25000" dirty="0" smtClean="0"/>
              <a:t>4</a:t>
            </a:r>
            <a:r>
              <a:rPr lang="ru-RU" sz="2800" baseline="30000" dirty="0" smtClean="0"/>
              <a:t>2-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dirty="0" smtClean="0"/>
              <a:t> </a:t>
            </a:r>
            <a:r>
              <a:rPr lang="en-US" sz="2400" dirty="0" smtClean="0"/>
              <a:t>SO</a:t>
            </a:r>
            <a:r>
              <a:rPr lang="ru-RU" sz="2400" baseline="-25000" dirty="0" smtClean="0"/>
              <a:t>4</a:t>
            </a:r>
            <a:r>
              <a:rPr lang="ru-RU" sz="2400" baseline="30000" dirty="0" smtClean="0"/>
              <a:t>2-</a:t>
            </a:r>
            <a:r>
              <a:rPr lang="ru-RU" sz="2400" dirty="0" smtClean="0"/>
              <a:t>   +</a:t>
            </a:r>
            <a:r>
              <a:rPr lang="en-US" sz="2400" dirty="0" err="1" smtClean="0"/>
              <a:t>BaCI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          2</a:t>
            </a:r>
            <a:r>
              <a:rPr lang="en-US" sz="2400" dirty="0" smtClean="0"/>
              <a:t>CI</a:t>
            </a:r>
            <a:r>
              <a:rPr lang="ru-RU" sz="2400" baseline="30000" dirty="0" smtClean="0"/>
              <a:t>-</a:t>
            </a:r>
            <a:r>
              <a:rPr lang="ru-RU" sz="2400" dirty="0" smtClean="0"/>
              <a:t>     +   </a:t>
            </a:r>
            <a:r>
              <a:rPr lang="en-US" sz="2400" dirty="0" err="1" smtClean="0"/>
              <a:t>BaSO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↓</a:t>
            </a:r>
            <a:r>
              <a:rPr lang="ru-RU" sz="2800" dirty="0" smtClean="0"/>
              <a:t>   </a:t>
            </a:r>
            <a:r>
              <a:rPr lang="ru-RU" sz="2400" dirty="0" smtClean="0"/>
              <a:t>помутнение раствора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800" dirty="0" smtClean="0"/>
              <a:t>вода: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800" dirty="0" smtClean="0"/>
              <a:t>                             </a:t>
            </a:r>
          </a:p>
          <a:p>
            <a:pPr eaLnBrk="1" hangingPunct="1">
              <a:buFont typeface="Wingdings" pitchFamily="2" charset="2"/>
              <a:buNone/>
            </a:pPr>
            <a:endParaRPr lang="ru-RU" sz="18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1800" dirty="0" smtClean="0"/>
              <a:t> </a:t>
            </a:r>
          </a:p>
        </p:txBody>
      </p:sp>
      <p:sp>
        <p:nvSpPr>
          <p:cNvPr id="17412" name="Line 5"/>
          <p:cNvSpPr>
            <a:spLocks noChangeShapeType="1"/>
          </p:cNvSpPr>
          <p:nvPr/>
        </p:nvSpPr>
        <p:spPr bwMode="auto">
          <a:xfrm>
            <a:off x="2268603" y="242093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7413" name="Picture 14" descr="IMG_042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90" y="3213100"/>
            <a:ext cx="1751012" cy="3429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4" name="Picture 15" descr="IMG_042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1414" y="3213100"/>
            <a:ext cx="1933575" cy="3429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6" name="Picture 17" descr="IMG_042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80113" y="4077072"/>
            <a:ext cx="1007541" cy="187127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Объект 2"/>
          <p:cNvPicPr>
            <a:picLocks noGrp="1" noChangeAspect="1"/>
          </p:cNvPicPr>
          <p:nvPr>
            <p:ph sz="quarter" idx="1"/>
          </p:nvPr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2924944"/>
            <a:ext cx="3614522" cy="282247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0C5CC"/>
            </a:gs>
            <a:gs pos="78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3000" smtClean="0"/>
              <a:t>Качественная реакция на хлориды </a:t>
            </a:r>
            <a:r>
              <a:rPr lang="en-US" sz="3000" smtClean="0"/>
              <a:t>CI</a:t>
            </a:r>
            <a:r>
              <a:rPr lang="ru-RU" sz="3000" baseline="30000" smtClean="0"/>
              <a:t>-</a:t>
            </a:r>
            <a:r>
              <a:rPr lang="ru-RU" baseline="30000" smtClean="0"/>
              <a:t> 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12875"/>
            <a:ext cx="9144000" cy="18288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CI</a:t>
            </a:r>
            <a:r>
              <a:rPr lang="ru-RU" baseline="30000" dirty="0" smtClean="0"/>
              <a:t>-</a:t>
            </a:r>
            <a:r>
              <a:rPr lang="ru-RU" dirty="0" smtClean="0"/>
              <a:t>   +  </a:t>
            </a:r>
            <a:r>
              <a:rPr lang="en-US" dirty="0" err="1" smtClean="0"/>
              <a:t>AgNO</a:t>
            </a:r>
            <a:r>
              <a:rPr lang="ru-RU" sz="2800" baseline="-25000" dirty="0" smtClean="0"/>
              <a:t>3</a:t>
            </a:r>
            <a:r>
              <a:rPr lang="ru-RU" dirty="0" smtClean="0"/>
              <a:t>        </a:t>
            </a:r>
            <a:r>
              <a:rPr lang="en-US" dirty="0" smtClean="0"/>
              <a:t>NO</a:t>
            </a:r>
            <a:r>
              <a:rPr lang="ru-RU" baseline="-25000" dirty="0" smtClean="0"/>
              <a:t>3</a:t>
            </a:r>
            <a:r>
              <a:rPr lang="ru-RU" baseline="30000" dirty="0" smtClean="0"/>
              <a:t>-</a:t>
            </a:r>
            <a:r>
              <a:rPr lang="ru-RU" dirty="0" smtClean="0"/>
              <a:t>  +  </a:t>
            </a:r>
            <a:r>
              <a:rPr lang="en-US" dirty="0" err="1" smtClean="0"/>
              <a:t>AgCI</a:t>
            </a:r>
            <a:r>
              <a:rPr lang="en-US" dirty="0" smtClean="0"/>
              <a:t> </a:t>
            </a:r>
            <a:r>
              <a:rPr lang="ru-RU" dirty="0" smtClean="0"/>
              <a:t>↓,                </a:t>
            </a:r>
            <a:r>
              <a:rPr lang="ru-RU" sz="2400" dirty="0" smtClean="0"/>
              <a:t>помутнение раствора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dirty="0" smtClean="0"/>
              <a:t>Вода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800" dirty="0" smtClean="0"/>
              <a:t>№1                №2                   №3                № 4               №5                 №6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2400" dirty="0" smtClean="0"/>
          </a:p>
        </p:txBody>
      </p:sp>
      <p:sp>
        <p:nvSpPr>
          <p:cNvPr id="18436" name="Line 9"/>
          <p:cNvSpPr>
            <a:spLocks noChangeShapeType="1"/>
          </p:cNvSpPr>
          <p:nvPr/>
        </p:nvSpPr>
        <p:spPr bwMode="auto">
          <a:xfrm>
            <a:off x="4211639" y="1916113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8437" name="Picture 18" descr="IMG_043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3429000"/>
            <a:ext cx="1202156" cy="3240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8" name="Picture 19" descr="IMG_042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1680" y="3429000"/>
            <a:ext cx="1234682" cy="3240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9" name="Picture 21" descr="IMG_042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29759" y="3429184"/>
            <a:ext cx="1234411" cy="324370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0" name="Picture 25" descr="IMG_043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80313" y="3501190"/>
            <a:ext cx="1368152" cy="31669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5691" y="3429184"/>
            <a:ext cx="1152921" cy="3238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3" y="3405133"/>
            <a:ext cx="1231900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000" smtClean="0"/>
              <a:t>Качественная реакция на соли кальция Са</a:t>
            </a:r>
            <a:r>
              <a:rPr lang="ru-RU" sz="3000" baseline="30000" smtClean="0"/>
              <a:t>2+</a:t>
            </a:r>
            <a:r>
              <a:rPr lang="ru-RU" sz="3400" smtClean="0"/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20447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dirty="0" smtClean="0"/>
              <a:t>Са</a:t>
            </a:r>
            <a:r>
              <a:rPr lang="ru-RU" sz="2800" baseline="30000" dirty="0" smtClean="0"/>
              <a:t>2+</a:t>
            </a:r>
            <a:r>
              <a:rPr lang="ru-RU" sz="2800" dirty="0" smtClean="0"/>
              <a:t> +  (</a:t>
            </a:r>
            <a:r>
              <a:rPr lang="en-US" sz="2800" dirty="0" smtClean="0"/>
              <a:t>NH</a:t>
            </a:r>
            <a:r>
              <a:rPr lang="ru-RU" sz="2800" baseline="-25000" dirty="0" smtClean="0"/>
              <a:t>4</a:t>
            </a:r>
            <a:r>
              <a:rPr lang="ru-RU" sz="2800" dirty="0" smtClean="0"/>
              <a:t>)</a:t>
            </a:r>
            <a:r>
              <a:rPr lang="ru-RU" sz="2800" baseline="-25000" dirty="0" smtClean="0"/>
              <a:t>2</a:t>
            </a:r>
            <a:r>
              <a:rPr lang="en-US" sz="2800" dirty="0" smtClean="0"/>
              <a:t>C</a:t>
            </a:r>
            <a:r>
              <a:rPr lang="ru-RU" sz="2800" baseline="-25000" dirty="0" smtClean="0"/>
              <a:t>2</a:t>
            </a:r>
            <a:r>
              <a:rPr lang="en-US" sz="2800" dirty="0" smtClean="0"/>
              <a:t>O</a:t>
            </a:r>
            <a:r>
              <a:rPr lang="ru-RU" sz="2800" baseline="-25000" dirty="0" smtClean="0"/>
              <a:t>4</a:t>
            </a:r>
            <a:r>
              <a:rPr lang="ru-RU" sz="2800" dirty="0" smtClean="0"/>
              <a:t>         2</a:t>
            </a:r>
            <a:r>
              <a:rPr lang="en-US" sz="2800" dirty="0" smtClean="0"/>
              <a:t>NH</a:t>
            </a:r>
            <a:r>
              <a:rPr lang="ru-RU" sz="2800" baseline="-25000" dirty="0" smtClean="0"/>
              <a:t>4</a:t>
            </a:r>
            <a:r>
              <a:rPr lang="ru-RU" sz="2800" dirty="0" smtClean="0"/>
              <a:t> </a:t>
            </a:r>
            <a:r>
              <a:rPr lang="ru-RU" sz="2800" baseline="30000" dirty="0" smtClean="0"/>
              <a:t>+</a:t>
            </a:r>
            <a:r>
              <a:rPr lang="ru-RU" sz="2800" dirty="0" smtClean="0"/>
              <a:t>+ </a:t>
            </a:r>
            <a:r>
              <a:rPr lang="en-US" sz="2800" dirty="0" err="1" smtClean="0"/>
              <a:t>CaC</a:t>
            </a:r>
            <a:r>
              <a:rPr lang="ru-RU" sz="2800" baseline="-25000" dirty="0" smtClean="0"/>
              <a:t>2</a:t>
            </a:r>
            <a:r>
              <a:rPr lang="en-US" sz="2800" dirty="0" smtClean="0"/>
              <a:t>O</a:t>
            </a:r>
            <a:r>
              <a:rPr lang="ru-RU" sz="2800" baseline="-25000" dirty="0" smtClean="0"/>
              <a:t>4</a:t>
            </a:r>
            <a:r>
              <a:rPr lang="ru-RU" sz="2800" dirty="0" smtClean="0"/>
              <a:t> ↓,            помутнение раствора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dirty="0" smtClean="0"/>
              <a:t>Вода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800" dirty="0" smtClean="0"/>
              <a:t>№1                  №2                   №3                №4                №5             №6</a:t>
            </a:r>
            <a:endParaRPr lang="ru-RU" dirty="0" smtClean="0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4284665" y="1844675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9461" name="Picture 9" descr="IMG_042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490" y="3645186"/>
            <a:ext cx="1129158" cy="3011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6" descr="IMG_04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3644998"/>
            <a:ext cx="1296144" cy="302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8" descr="IMG_042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644998"/>
            <a:ext cx="1296144" cy="302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19" descr="IMG_042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8868" y="3644998"/>
            <a:ext cx="1511232" cy="302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6782" y="3644998"/>
            <a:ext cx="1259235" cy="3027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9993" y="3645188"/>
            <a:ext cx="1124189" cy="3031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>
            <a:lum bright="22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Вывод: </a:t>
            </a:r>
            <a:r>
              <a:rPr lang="ru-RU" sz="3400" i="1" dirty="0" smtClean="0">
                <a:solidFill>
                  <a:srgbClr val="FF0066"/>
                </a:solidFill>
              </a:rPr>
              <a:t>По результатам химического анализа на примеси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dirty="0" smtClean="0"/>
          </a:p>
          <a:p>
            <a:pPr algn="ctr" eaLnBrk="1" hangingPunct="1">
              <a:lnSpc>
                <a:spcPct val="90000"/>
              </a:lnSpc>
            </a:pPr>
            <a:r>
              <a:rPr lang="ru-RU" sz="2000" dirty="0" smtClean="0"/>
              <a:t>Все пробы воды содержат соли кальция, хлориды, </a:t>
            </a:r>
            <a:r>
              <a:rPr lang="ru-RU" sz="2000" dirty="0" err="1" smtClean="0"/>
              <a:t>сульфаты,в</a:t>
            </a:r>
            <a:r>
              <a:rPr lang="ru-RU" sz="2000" dirty="0" smtClean="0"/>
              <a:t> пробах №3 и №6 показатели выше.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000" dirty="0" smtClean="0"/>
              <a:t>вода под № 5 и 6 содержит наибольшее количество органических примесей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000" dirty="0" smtClean="0"/>
              <a:t>вода под №4 содержит минимальное количество примесей солей кальция, хлоридов и сульфатов в сравнении с остальными пробами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b="1" i="1" smtClean="0">
                <a:solidFill>
                  <a:srgbClr val="CC3300"/>
                </a:solidFill>
              </a:rPr>
              <a:t>Определение содержания железа</a:t>
            </a:r>
            <a:r>
              <a:rPr lang="ru-RU" sz="3400" smtClean="0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484317"/>
            <a:ext cx="8229600" cy="4530725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Реакция с сульфосалициловой кислотой в аммиачной среде:</a:t>
            </a:r>
          </a:p>
          <a:p>
            <a:pPr eaLnBrk="1" hangingPunct="1"/>
            <a:endParaRPr lang="ru-RU" sz="28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   </a:t>
            </a:r>
            <a:r>
              <a:rPr lang="en-US" sz="2800" smtClean="0"/>
              <a:t>F</a:t>
            </a:r>
            <a:r>
              <a:rPr lang="ru-RU" sz="2800" smtClean="0"/>
              <a:t>е</a:t>
            </a:r>
            <a:r>
              <a:rPr lang="ru-RU" sz="2800" baseline="30000" smtClean="0"/>
              <a:t>2+                                                  </a:t>
            </a:r>
            <a:r>
              <a:rPr lang="en-US" sz="2800" baseline="30000" smtClean="0"/>
              <a:t>     </a:t>
            </a:r>
            <a:r>
              <a:rPr lang="en-US" b="1" baseline="30000" smtClean="0"/>
              <a:t>NH</a:t>
            </a:r>
            <a:r>
              <a:rPr lang="en-US" b="1" baseline="-25000" smtClean="0"/>
              <a:t>4</a:t>
            </a:r>
            <a:r>
              <a:rPr lang="en-US" b="1" baseline="30000" smtClean="0"/>
              <a:t>OH</a:t>
            </a:r>
            <a:endParaRPr lang="ru-RU" b="1" baseline="-25000" smtClean="0"/>
          </a:p>
          <a:p>
            <a:pPr algn="r" eaLnBrk="1" hangingPunct="1">
              <a:buFont typeface="Wingdings" pitchFamily="2" charset="2"/>
              <a:buNone/>
            </a:pPr>
            <a:r>
              <a:rPr lang="en-US" sz="2800" smtClean="0"/>
              <a:t>F</a:t>
            </a:r>
            <a:r>
              <a:rPr lang="ru-RU" sz="2800" smtClean="0"/>
              <a:t>е</a:t>
            </a:r>
            <a:r>
              <a:rPr lang="ru-RU" sz="2800" baseline="30000" smtClean="0"/>
              <a:t>3+</a:t>
            </a:r>
            <a:r>
              <a:rPr lang="ru-RU" sz="2400" baseline="30000" smtClean="0"/>
              <a:t>        +</a:t>
            </a:r>
            <a:r>
              <a:rPr lang="en-US" sz="2400" baseline="30000" smtClean="0"/>
              <a:t>        </a:t>
            </a:r>
            <a:r>
              <a:rPr lang="ru-RU" sz="2400" baseline="30000" smtClean="0"/>
              <a:t>                            </a:t>
            </a:r>
            <a:r>
              <a:rPr lang="en-US" sz="2400" baseline="30000" smtClean="0"/>
              <a:t>                                                            </a:t>
            </a:r>
            <a:r>
              <a:rPr lang="ru-RU" sz="3600" baseline="30000" smtClean="0"/>
              <a:t>жёлтое</a:t>
            </a:r>
            <a:r>
              <a:rPr lang="ru-RU" sz="2400" smtClean="0"/>
              <a:t>                 окрашивание</a:t>
            </a:r>
          </a:p>
          <a:p>
            <a:pPr eaLnBrk="1" hangingPunct="1"/>
            <a:endParaRPr lang="ru-RU" sz="2400" baseline="30000" smtClean="0"/>
          </a:p>
        </p:txBody>
      </p:sp>
      <p:pic>
        <p:nvPicPr>
          <p:cNvPr id="21508" name="Picture 5" descr="4094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137" y="2708275"/>
            <a:ext cx="2011363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Line 6"/>
          <p:cNvSpPr>
            <a:spLocks noChangeShapeType="1"/>
          </p:cNvSpPr>
          <p:nvPr/>
        </p:nvSpPr>
        <p:spPr bwMode="auto">
          <a:xfrm>
            <a:off x="4859340" y="3500438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D65136"/>
            </a:gs>
            <a:gs pos="23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i="1" smtClean="0">
                <a:solidFill>
                  <a:srgbClr val="CC3300"/>
                </a:solidFill>
              </a:rPr>
              <a:t>Вывод по результатам анализа на содержание железа: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8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CC0000"/>
                </a:solidFill>
              </a:rPr>
              <a:t>Вода №1,№2 и №4 содержат </a:t>
            </a:r>
            <a:r>
              <a:rPr lang="ru-RU" dirty="0" smtClean="0">
                <a:solidFill>
                  <a:srgbClr val="CC0000"/>
                </a:solidFill>
              </a:rPr>
              <a:t>наименьшее количество железа</a:t>
            </a:r>
          </a:p>
        </p:txBody>
      </p:sp>
      <p:pic>
        <p:nvPicPr>
          <p:cNvPr id="22532" name="Picture 7" descr="IMG_044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7" y="3716522"/>
            <a:ext cx="4249738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9" descr="IMG_043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811760"/>
            <a:ext cx="3390873" cy="270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3000" b="1" i="1" smtClean="0">
                <a:solidFill>
                  <a:srgbClr val="660033"/>
                </a:solidFill>
              </a:rPr>
              <a:t>Определение органических примесей (перманганатная окисляемость)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41625"/>
            <a:ext cx="8820150" cy="2808287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ru-RU" sz="2400" dirty="0" smtClean="0"/>
              <a:t>       С 0,01 М раствором КМ</a:t>
            </a:r>
            <a:r>
              <a:rPr lang="en-US" sz="2400" dirty="0" smtClean="0"/>
              <a:t>nO</a:t>
            </a:r>
            <a:r>
              <a:rPr lang="en-US" sz="2400" baseline="-25000" dirty="0" smtClean="0"/>
              <a:t>4</a:t>
            </a:r>
            <a:r>
              <a:rPr lang="ru-RU" sz="2400" baseline="-25000" dirty="0" smtClean="0"/>
              <a:t> </a:t>
            </a:r>
            <a:r>
              <a:rPr lang="ru-RU" sz="2400" dirty="0" smtClean="0"/>
              <a:t>в сернокислой среде при нагревании:</a:t>
            </a:r>
          </a:p>
          <a:p>
            <a:pPr marL="609600" indent="-609600" algn="r" eaLnBrk="1" hangingPunct="1">
              <a:buFont typeface="Wingdings" pitchFamily="2" charset="2"/>
              <a:buNone/>
            </a:pPr>
            <a:r>
              <a:rPr lang="ru-RU" sz="1800" u="sng" dirty="0" smtClean="0"/>
              <a:t>Органические</a:t>
            </a:r>
            <a:r>
              <a:rPr lang="ru-RU" sz="2400" u="sng" dirty="0" smtClean="0"/>
              <a:t> </a:t>
            </a:r>
            <a:r>
              <a:rPr lang="ru-RU" sz="1800" u="sng" dirty="0" smtClean="0"/>
              <a:t>примеси</a:t>
            </a:r>
            <a:r>
              <a:rPr lang="ru-RU" sz="1800" dirty="0" smtClean="0"/>
              <a:t> </a:t>
            </a:r>
            <a:r>
              <a:rPr lang="ru-RU" sz="2400" dirty="0" smtClean="0"/>
              <a:t>  + КМ</a:t>
            </a:r>
            <a:r>
              <a:rPr lang="en-US" sz="2400" dirty="0" smtClean="0"/>
              <a:t>nO</a:t>
            </a:r>
            <a:r>
              <a:rPr lang="en-US" sz="2400" baseline="-25000" dirty="0" smtClean="0"/>
              <a:t>4</a:t>
            </a:r>
            <a:r>
              <a:rPr lang="ru-RU" sz="2400" dirty="0" smtClean="0"/>
              <a:t> + 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SO</a:t>
            </a:r>
            <a:r>
              <a:rPr lang="en-US" sz="2400" baseline="-25000" dirty="0" smtClean="0"/>
              <a:t>4  </a:t>
            </a:r>
            <a:r>
              <a:rPr lang="ru-RU" sz="2400" baseline="-25000" dirty="0" smtClean="0"/>
              <a:t>кипячение    обесцвечивание       раствора</a:t>
            </a:r>
          </a:p>
          <a:p>
            <a:pPr marL="609600" indent="-609600" algn="r" eaLnBrk="1" hangingPunct="1">
              <a:buFont typeface="Wingdings" pitchFamily="2" charset="2"/>
              <a:buNone/>
            </a:pPr>
            <a:r>
              <a:rPr lang="ru-RU" sz="2400" baseline="-25000" dirty="0" smtClean="0"/>
              <a:t> перманганата калия</a:t>
            </a:r>
            <a:r>
              <a:rPr lang="ru-RU" sz="1800" dirty="0" smtClean="0"/>
              <a:t>                                                                       </a:t>
            </a:r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5940425" y="23495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3557" name="Picture 9" descr="IMG_044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9563" y="3860800"/>
            <a:ext cx="1511300" cy="2808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58" name="Picture 10" descr="IMG_044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1663" y="3860800"/>
            <a:ext cx="1584325" cy="2857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59" name="Picture 11" descr="IMG_044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9" y="3860984"/>
            <a:ext cx="1873250" cy="2809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19"/>
          <a:stretch/>
        </p:blipFill>
        <p:spPr bwMode="auto">
          <a:xfrm rot="5400000">
            <a:off x="3123672" y="3688918"/>
            <a:ext cx="2752879" cy="31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00B050"/>
            </a:gs>
            <a:gs pos="34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i="1" smtClean="0">
                <a:solidFill>
                  <a:srgbClr val="FF0066"/>
                </a:solidFill>
              </a:rPr>
              <a:t>Вывод по анализу воды на содержание органических примесей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464" y="1600207"/>
            <a:ext cx="4032250" cy="283690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i="1" dirty="0" smtClean="0"/>
              <a:t>Вода под № 1,2,3,4 содержат меньше органических примесей, вода №5 и №6 содержат наибольшее количество в сравнении с остальными пробами.</a:t>
            </a:r>
            <a:r>
              <a:rPr lang="ru-RU" sz="2400" dirty="0" smtClean="0"/>
              <a:t> 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2808684" cy="3620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chemeClr val="folHlink"/>
                </a:solidFill>
              </a:rPr>
              <a:t>ЗАКЛЮЧЕНИЕ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" y="1268413"/>
            <a:ext cx="8964613" cy="50403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 smtClean="0"/>
              <a:t>По результатам исследований можно судить, что: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водопроводная вода содержит самое большое количество примесей и обладает низкими показателями органолептического анализа; </a:t>
            </a:r>
          </a:p>
          <a:p>
            <a:pPr eaLnBrk="1" hangingPunct="1">
              <a:lnSpc>
                <a:spcPct val="80000"/>
              </a:lnSpc>
            </a:pPr>
            <a:endParaRPr lang="ru-RU" sz="2000" b="1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 наиболее эффективным методом очистки является дистилляция, но при этом из воды удаляются как вредные, так и необходимые для человеческого организма микроэлементы;</a:t>
            </a:r>
          </a:p>
          <a:p>
            <a:pPr eaLnBrk="1" hangingPunct="1">
              <a:lnSpc>
                <a:spcPct val="80000"/>
              </a:lnSpc>
            </a:pPr>
            <a:endParaRPr lang="ru-RU" sz="2000" b="1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метод кипячения не подходит для удаления из воды опасных примесей железа, хлора и других;</a:t>
            </a:r>
          </a:p>
          <a:p>
            <a:pPr eaLnBrk="1" hangingPunct="1">
              <a:lnSpc>
                <a:spcPct val="80000"/>
              </a:lnSpc>
            </a:pPr>
            <a:endParaRPr lang="ru-RU" sz="2000" b="1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фильтрация позволяет удалить из воды избыточное количество примесей, при этом не обедняя её полностью по содержанию микроэлементов, таких как кальций и магний.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6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2924363"/>
            <a:ext cx="3024188" cy="393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7038" y="260354"/>
            <a:ext cx="3636962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0066"/>
                </a:solidFill>
              </a:rPr>
              <a:t>  Наши рекомендации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773238"/>
            <a:ext cx="7524750" cy="4779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400" b="1" i="1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FF0066"/>
                </a:solidFill>
              </a:rPr>
              <a:t>Рекомендуем производить дополнительную обработку питьевой воды:</a:t>
            </a:r>
          </a:p>
          <a:p>
            <a:pPr eaLnBrk="1" hangingPunct="1">
              <a:lnSpc>
                <a:spcPct val="80000"/>
              </a:lnSpc>
            </a:pPr>
            <a:endParaRPr lang="ru-RU" sz="2000" b="1" i="1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FF0066"/>
                </a:solidFill>
              </a:rPr>
              <a:t>отстаивание водопроводной воды; при этом улетучивается остаточный свободный хлор, который применяют для обеззараживания воды;</a:t>
            </a:r>
          </a:p>
          <a:p>
            <a:pPr eaLnBrk="1" hangingPunct="1">
              <a:lnSpc>
                <a:spcPct val="80000"/>
              </a:lnSpc>
            </a:pPr>
            <a:endParaRPr lang="ru-RU" sz="2000" b="1" i="1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FF0066"/>
                </a:solidFill>
              </a:rPr>
              <a:t>кипячение; основное предназначение процесса кипячения- обеззараживание воды и снижение её жесткости;</a:t>
            </a:r>
          </a:p>
          <a:p>
            <a:pPr eaLnBrk="1" hangingPunct="1">
              <a:lnSpc>
                <a:spcPct val="80000"/>
              </a:lnSpc>
            </a:pPr>
            <a:endParaRPr lang="ru-RU" sz="2000" b="1" i="1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FF0066"/>
                </a:solidFill>
              </a:rPr>
              <a:t>фильтрование; фильтры уменьшают жесткость воды; содержание железа и свободного хлора.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65116">
            <a:off x="842488" y="2873325"/>
            <a:ext cx="2758775" cy="198631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8333">
            <a:off x="889947" y="387846"/>
            <a:ext cx="2594164" cy="194562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80208">
            <a:off x="5014511" y="3486224"/>
            <a:ext cx="3006630" cy="2175650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78307">
            <a:off x="5409946" y="578632"/>
            <a:ext cx="2868059" cy="2151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58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23446"/>
            <a:ext cx="9144000" cy="6858000"/>
          </a:xfrm>
        </p:spPr>
      </p:pic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19256" cy="1084982"/>
          </a:xfrm>
        </p:spPr>
        <p:txBody>
          <a:bodyPr/>
          <a:lstStyle/>
          <a:p>
            <a:pPr eaLnBrk="1" hangingPunct="1"/>
            <a:r>
              <a:rPr lang="ru-RU" sz="4600" dirty="0" smtClean="0">
                <a:solidFill>
                  <a:srgbClr val="FF0066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496300" cy="2722563"/>
          </a:xfrm>
        </p:spPr>
        <p:txBody>
          <a:bodyPr/>
          <a:lstStyle/>
          <a:p>
            <a:pPr eaLnBrk="1" hangingPunct="1"/>
            <a:r>
              <a:rPr lang="ru-RU" sz="2500" b="1" i="1" dirty="0" smtClean="0">
                <a:latin typeface="Times New Roman" pitchFamily="18" charset="0"/>
              </a:rPr>
              <a:t>Цели нашей работы</a:t>
            </a:r>
            <a:r>
              <a:rPr lang="ru-RU" sz="2500" b="1" dirty="0" smtClean="0">
                <a:latin typeface="Times New Roman" pitchFamily="18" charset="0"/>
              </a:rPr>
              <a:t>: провести химический и органолептический анализ воды Москвы и Московской области определить эффективность и рациональность методов улучшения качества водопроводной воды.</a:t>
            </a:r>
            <a:r>
              <a:rPr lang="ru-RU" dirty="0" smtClean="0"/>
              <a:t> 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2708920"/>
            <a:ext cx="4171950" cy="396044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66"/>
                </a:solidFill>
              </a:rPr>
              <a:t>Объект исследования</a:t>
            </a:r>
            <a:r>
              <a:rPr lang="ru-RU" dirty="0" smtClean="0">
                <a:solidFill>
                  <a:srgbClr val="000066"/>
                </a:solidFill>
              </a:rPr>
              <a:t>:</a:t>
            </a:r>
          </a:p>
          <a:p>
            <a:pPr eaLnBrk="1" hangingPunct="1"/>
            <a:r>
              <a:rPr lang="ru-RU" dirty="0" smtClean="0">
                <a:solidFill>
                  <a:srgbClr val="000066"/>
                </a:solidFill>
              </a:rPr>
              <a:t>№1 Звенигород СНТ </a:t>
            </a:r>
            <a:r>
              <a:rPr lang="ru-RU" dirty="0" err="1" smtClean="0">
                <a:solidFill>
                  <a:srgbClr val="000066"/>
                </a:solidFill>
              </a:rPr>
              <a:t>Фуньково</a:t>
            </a:r>
            <a:endParaRPr lang="ru-RU" dirty="0" smtClean="0">
              <a:solidFill>
                <a:srgbClr val="000066"/>
              </a:solidFill>
            </a:endParaRPr>
          </a:p>
          <a:p>
            <a:pPr eaLnBrk="1" hangingPunct="1"/>
            <a:r>
              <a:rPr lang="ru-RU" dirty="0" smtClean="0">
                <a:solidFill>
                  <a:srgbClr val="000066"/>
                </a:solidFill>
              </a:rPr>
              <a:t>№2 Одинцово </a:t>
            </a:r>
          </a:p>
          <a:p>
            <a:pPr eaLnBrk="1" hangingPunct="1"/>
            <a:r>
              <a:rPr lang="ru-RU" dirty="0" smtClean="0">
                <a:solidFill>
                  <a:srgbClr val="000066"/>
                </a:solidFill>
              </a:rPr>
              <a:t>№3поселок </a:t>
            </a:r>
            <a:r>
              <a:rPr lang="ru-RU" dirty="0">
                <a:solidFill>
                  <a:srgbClr val="000066"/>
                </a:solidFill>
              </a:rPr>
              <a:t>Д</a:t>
            </a:r>
            <a:r>
              <a:rPr lang="ru-RU" dirty="0" smtClean="0">
                <a:solidFill>
                  <a:srgbClr val="000066"/>
                </a:solidFill>
              </a:rPr>
              <a:t>убна </a:t>
            </a:r>
            <a:endParaRPr lang="ru-RU" dirty="0">
              <a:solidFill>
                <a:srgbClr val="000066"/>
              </a:solidFill>
            </a:endParaRPr>
          </a:p>
          <a:p>
            <a:pPr eaLnBrk="1" hangingPunct="1"/>
            <a:r>
              <a:rPr lang="ru-RU" dirty="0" smtClean="0">
                <a:solidFill>
                  <a:srgbClr val="000066"/>
                </a:solidFill>
              </a:rPr>
              <a:t>№4 Солнцево</a:t>
            </a:r>
          </a:p>
          <a:p>
            <a:pPr eaLnBrk="1" hangingPunct="1"/>
            <a:r>
              <a:rPr lang="ru-RU" dirty="0" smtClean="0">
                <a:solidFill>
                  <a:srgbClr val="000066"/>
                </a:solidFill>
              </a:rPr>
              <a:t>№5 Люберцы</a:t>
            </a:r>
          </a:p>
          <a:p>
            <a:pPr eaLnBrk="1" hangingPunct="1"/>
            <a:r>
              <a:rPr lang="ru-RU" dirty="0" smtClean="0">
                <a:solidFill>
                  <a:srgbClr val="000066"/>
                </a:solidFill>
              </a:rPr>
              <a:t>№6 МК №5 ОП 3</a:t>
            </a:r>
          </a:p>
          <a:p>
            <a:pPr eaLnBrk="1" hangingPunct="1"/>
            <a:endParaRPr lang="ru-RU" dirty="0" smtClean="0">
              <a:solidFill>
                <a:srgbClr val="000066"/>
              </a:solidFill>
            </a:endParaRPr>
          </a:p>
        </p:txBody>
      </p:sp>
      <p:pic>
        <p:nvPicPr>
          <p:cNvPr id="15366" name="Picture 6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072" y="2996952"/>
            <a:ext cx="3657575" cy="314096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Рабочий стол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5776" y="2204864"/>
            <a:ext cx="4368564" cy="327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02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>
          <a:xfrm>
            <a:off x="1331915" y="188913"/>
            <a:ext cx="7164387" cy="6477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/>
                </a:solidFill>
              </a:rPr>
              <a:t>Задачи исследования: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860032" y="1340768"/>
            <a:ext cx="4140200" cy="381709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dirty="0" smtClean="0"/>
              <a:t>1.	Изучить теоретический материал, свойства примесей в воде и влияние их на здоровье человека.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dirty="0" smtClean="0"/>
              <a:t>2.	Детально разработать химические методы качественного анализа определения примесей в питьевой воде;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dirty="0" smtClean="0"/>
              <a:t>3.	Провести химический эксперимент по определению качественного состава воды до и после очистки  по выбранной методике эксперимента;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dirty="0" smtClean="0"/>
              <a:t>4.	Предложить рекомендации по способам улучшения качества питьевой воды.</a:t>
            </a:r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3491063" cy="3672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nimBg="1"/>
      <p:bldP spid="1025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150" y="1125538"/>
            <a:ext cx="7596187" cy="5732462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000" i="1" dirty="0" smtClean="0"/>
              <a:t> </a:t>
            </a:r>
            <a:r>
              <a:rPr lang="ru-RU" sz="2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«Вода! У тебя нет ни вкуса, ни запаха,            </a:t>
            </a:r>
          </a:p>
          <a:p>
            <a:pPr algn="ctr" eaLnBrk="1" hangingPunct="1">
              <a:buFontTx/>
              <a:buNone/>
              <a:defRPr/>
            </a:pPr>
            <a:r>
              <a:rPr lang="ru-RU" sz="2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тебя невозможно описать, тобой                                                                                                                                                            наслаждаются, не ведая, что ты такое! </a:t>
            </a:r>
          </a:p>
          <a:p>
            <a:pPr algn="ctr" eaLnBrk="1" hangingPunct="1">
              <a:buFontTx/>
              <a:buNone/>
              <a:defRPr/>
            </a:pPr>
            <a:r>
              <a:rPr lang="ru-RU" sz="2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Нельзя сказать, что ты необходима </a:t>
            </a:r>
          </a:p>
          <a:p>
            <a:pPr algn="ctr" eaLnBrk="1" hangingPunct="1">
              <a:buFontTx/>
              <a:buNone/>
              <a:defRPr/>
            </a:pPr>
            <a:r>
              <a:rPr lang="ru-RU" sz="2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для жизни: ты есть сама жизнь»</a:t>
            </a:r>
          </a:p>
          <a:p>
            <a:pPr algn="ctr" eaLnBrk="1" hangingPunct="1">
              <a:buFontTx/>
              <a:buNone/>
              <a:defRPr/>
            </a:pPr>
            <a:r>
              <a:rPr lang="ru-RU" sz="2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                                                 </a:t>
            </a:r>
          </a:p>
          <a:p>
            <a:pPr algn="ctr" eaLnBrk="1" hangingPunct="1">
              <a:buFontTx/>
              <a:buNone/>
              <a:defRPr/>
            </a:pPr>
            <a:endParaRPr lang="ru-RU" sz="2400" i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sz="24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                                             Антуан де </a:t>
            </a:r>
            <a:r>
              <a:rPr lang="ru-RU" sz="2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Сент</a:t>
            </a:r>
            <a:r>
              <a:rPr lang="ru-RU" sz="2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Экзюпери</a:t>
            </a:r>
            <a:r>
              <a:rPr lang="ru-RU" sz="2400" dirty="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lum bright="18000"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1111"/>
            <a:ext cx="9144000" cy="6869113"/>
          </a:xfrm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i="1" dirty="0" smtClean="0">
                <a:solidFill>
                  <a:srgbClr val="CCFF33"/>
                </a:solidFill>
                <a:latin typeface="Times New Roman" pitchFamily="18" charset="0"/>
              </a:rPr>
              <a:t>Почему именно питьевая вода?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95289" y="1628779"/>
            <a:ext cx="8291512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Вода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- второе по значимости вещество после кислорода для человеческого организма. Известно, что наши тела состоят почти на две трети из воды. Неслучайно человек может жить без пищи более 4 недель, а без воды — не более 7 дней. Для поддержания водного баланса необходимо ежедневно употреблять 2–3 литра жидкости.</a:t>
            </a:r>
            <a:r>
              <a:rPr lang="ru-RU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К наиболее распространенным загрязнителям воды можно отнести: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13300" y="1844677"/>
            <a:ext cx="4330700" cy="31685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железо</a:t>
            </a:r>
          </a:p>
          <a:p>
            <a:pPr eaLnBrk="1" hangingPunct="1">
              <a:defRPr/>
            </a:pPr>
            <a:r>
              <a:rPr lang="ru-RU" sz="2400" dirty="0" smtClean="0"/>
              <a:t>марганец</a:t>
            </a:r>
          </a:p>
          <a:p>
            <a:pPr eaLnBrk="1" hangingPunct="1">
              <a:defRPr/>
            </a:pPr>
            <a:r>
              <a:rPr lang="ru-RU" sz="2400" dirty="0" smtClean="0"/>
              <a:t> хлориды и сульфаты</a:t>
            </a:r>
          </a:p>
          <a:p>
            <a:pPr eaLnBrk="1" hangingPunct="1">
              <a:defRPr/>
            </a:pPr>
            <a:r>
              <a:rPr lang="ru-RU" sz="2400" dirty="0" smtClean="0"/>
              <a:t> соли кальция и магния</a:t>
            </a:r>
          </a:p>
          <a:p>
            <a:pPr eaLnBrk="1" hangingPunct="1">
              <a:defRPr/>
            </a:pPr>
            <a:r>
              <a:rPr lang="ru-RU" sz="2400" dirty="0" smtClean="0"/>
              <a:t>органические соединения</a:t>
            </a:r>
          </a:p>
        </p:txBody>
      </p:sp>
      <p:pic>
        <p:nvPicPr>
          <p:cNvPr id="26631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5616" y="2132856"/>
            <a:ext cx="2952775" cy="29926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	</a:t>
            </a:r>
          </a:p>
        </p:txBody>
      </p:sp>
      <p:graphicFrame>
        <p:nvGraphicFramePr>
          <p:cNvPr id="38991" name="Group 7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54178089"/>
              </p:ext>
            </p:extLst>
          </p:nvPr>
        </p:nvGraphicFramePr>
        <p:xfrm>
          <a:off x="395536" y="188640"/>
          <a:ext cx="8640961" cy="6272834"/>
        </p:xfrm>
        <a:graphic>
          <a:graphicData uri="http://schemas.openxmlformats.org/drawingml/2006/table">
            <a:tbl>
              <a:tblPr/>
              <a:tblGrid>
                <a:gridCol w="2606088"/>
                <a:gridCol w="2185073"/>
                <a:gridCol w="2001922"/>
                <a:gridCol w="1847878"/>
              </a:tblGrid>
              <a:tr h="5100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Анализируемая проба 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Запах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Цветность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Мутность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</a:tr>
              <a:tr h="515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Вода №1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Звенигород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Отсутствует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Едва заметная буроватая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Не заметна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291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Вода №2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Одинцово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Отсутствует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Прозрачная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Не заметна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515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Вода №3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поселок Дубна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Слабый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Едва заметная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Не заметна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772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Вода №4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Солнцево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Вода № 5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Люберцы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Вода № 6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ОП №3 «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Мк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№5»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</a:b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</a:b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</a:b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/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</a:b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Отсутствует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Слабый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Слабый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Прозрачная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Прозрачная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Едва заметная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Не заметна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Не заметна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Не заметна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Green-grass">
  <a:themeElements>
    <a:clrScheme name="5_Green-gras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Green-grass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Green-gras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reen-gras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reen-gras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reen-gras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reen-gras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reen-gras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reen-gras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reen-gras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reen-gras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reen-gras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reen-gras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reen-gras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657</Words>
  <Application>Microsoft Office PowerPoint</Application>
  <PresentationFormat>Экран (4:3)</PresentationFormat>
  <Paragraphs>121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5_Green-grass</vt:lpstr>
      <vt:lpstr>Океан</vt:lpstr>
      <vt:lpstr>Водяные знаки</vt:lpstr>
      <vt:lpstr>      II – я часть  конференции, посвященная году экологии  Исследовательская работа: « Анализ качества питьевой воды»  Выполнили : студенты 1 курса 13 группы:  Райков Андрей; Кульчикова Динара; Кузьминова Диана. Руководитель : Мустафаева М.Г. </vt:lpstr>
      <vt:lpstr>Презентация PowerPoint</vt:lpstr>
      <vt:lpstr>Цели нашей работы: провести химический и органолептический анализ воды Москвы и Московской области определить эффективность и рациональность методов улучшения качества водопроводной воды. </vt:lpstr>
      <vt:lpstr>Рабочий стол </vt:lpstr>
      <vt:lpstr>Задачи исследования:</vt:lpstr>
      <vt:lpstr>Презентация PowerPoint</vt:lpstr>
      <vt:lpstr>Почему именно питьевая вода?</vt:lpstr>
      <vt:lpstr>К наиболее распространенным загрязнителям воды можно отнести:</vt:lpstr>
      <vt:lpstr>Презентация PowerPoint</vt:lpstr>
      <vt:lpstr>Презентация PowerPoint</vt:lpstr>
      <vt:lpstr>Качественная реакция на хлориды CI- </vt:lpstr>
      <vt:lpstr>Качественная реакция на соли кальция Са2+ </vt:lpstr>
      <vt:lpstr> Вывод: По результатам химического анализа на примеси</vt:lpstr>
      <vt:lpstr>Определение содержания железа </vt:lpstr>
      <vt:lpstr>Вывод по результатам анализа на содержание железа:</vt:lpstr>
      <vt:lpstr>Определение органических примесей (перманганатная окисляемость)</vt:lpstr>
      <vt:lpstr>Вывод по анализу воды на содержание органических примесей</vt:lpstr>
      <vt:lpstr>ЗАКЛЮЧЕНИЕ</vt:lpstr>
      <vt:lpstr>  Наши рекомендации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«Проблемы мирового океана»</dc:title>
  <dc:creator>авсд</dc:creator>
  <cp:lastModifiedBy>Пользователь Windows</cp:lastModifiedBy>
  <cp:revision>24</cp:revision>
  <dcterms:created xsi:type="dcterms:W3CDTF">2017-10-25T05:05:38Z</dcterms:created>
  <dcterms:modified xsi:type="dcterms:W3CDTF">2020-06-08T18:10:15Z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3687722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