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7" r:id="rId2"/>
    <p:sldId id="285" r:id="rId3"/>
    <p:sldId id="280" r:id="rId4"/>
    <p:sldId id="283" r:id="rId5"/>
    <p:sldId id="286" r:id="rId6"/>
    <p:sldId id="284" r:id="rId7"/>
    <p:sldId id="268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66" r:id="rId17"/>
    <p:sldId id="27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23.06.2020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23.06.2020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23.06.2020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23.06.2020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23.06.2020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23.06.2020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gif"/><Relationship Id="rId7" Type="http://schemas.openxmlformats.org/officeDocument/2006/relationships/image" Target="../media/image36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0.jpeg"/><Relationship Id="rId7" Type="http://schemas.openxmlformats.org/officeDocument/2006/relationships/image" Target="../media/image36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11" Type="http://schemas.openxmlformats.org/officeDocument/2006/relationships/image" Target="../media/image29.jpeg"/><Relationship Id="rId5" Type="http://schemas.openxmlformats.org/officeDocument/2006/relationships/image" Target="../media/image31.gif"/><Relationship Id="rId10" Type="http://schemas.openxmlformats.org/officeDocument/2006/relationships/image" Target="../media/image28.jpeg"/><Relationship Id="rId4" Type="http://schemas.openxmlformats.org/officeDocument/2006/relationships/image" Target="../media/image23.jpeg"/><Relationship Id="rId9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sxsrf=ALeKk00i5qNxP_gmjuiGxjf36midQ_hKMg:1587481158684&amp;q=%D0%BA%D0%B0%D1%80%D1%82%D0%B8%D0%BD%D0%BA%D0%B8+%D0%B4%D0%BB%D1%8F+%D0%B4%D0%B5%D1%82%D0%B5%D0%B9+%D1%80%D1%8B%D0%B1%D1%8B&amp;tbm=isch&amp;source=univ&amp;sa=X&amp;ved=2ahUKEwjw2LOU5PnoAhUyAxAIHbQGAWEQsAR6BAgBEAE&amp;biw=1366&amp;bih=625" TargetMode="External"/><Relationship Id="rId7" Type="http://schemas.openxmlformats.org/officeDocument/2006/relationships/hyperlink" Target="https://www.google.com/search?sxsrf=ALeKk01oVISA4H_y7GzH8zfCWua4FRF2EA:1587481065457&amp;q=%D0%BA%D0%B0%D1%80%D1%82%D0%B8%D0%BD%D0%BA%D0%B8+%D0%B4%D0%BB%D1%8F+%D0%B4%D0%B5%D1%82%D0%B5%D0%B9+%D0%B1%D1%83%D0%B4%D0%B5%D0%BC+%D0%B3%D0%BE%D0%B2%D0%BE%D1%80%D0%B8%D1%82%D1%8C+%D0%BF%D1%80%D0%B0%D0%B2%D0%B8%D0%BB%D1%8C%D0%BD%D0%BE&amp;tbm=isch&amp;source=univ&amp;sa=X&amp;ved=2ahUKEwii0_nn4_noAhUmiYsKHVpRCmkQsAR6BAgBEAE&amp;biw=1366&amp;bih=625" TargetMode="External"/><Relationship Id="rId2" Type="http://schemas.openxmlformats.org/officeDocument/2006/relationships/hyperlink" Target="https://www.google.com/search?sxsrf=ALeKk01iKRgZptzeP5Wng8h0QmHUsF4gkw:1587365482249&amp;q=%D0%9A%D0%90%D0%A0%D0%A2%D0%98%D0%9D%D0%9A%D0%98+%D0%94%D0%9B%D0%AF+%D0%94%D0%95%D0%A2%D0%95%D0%99+%D0%81%D0%A0%D0%A8&amp;tbm=isch&amp;source=univ&amp;sa=X&amp;ved=2ahUKEwj-v8qdt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ultiurok.ru/files/priezientatsiia-ryby.html" TargetMode="External"/><Relationship Id="rId5" Type="http://schemas.openxmlformats.org/officeDocument/2006/relationships/hyperlink" Target="https://ihappymama.ru/iq/zagadki/zagadki-pro-rybok/" TargetMode="External"/><Relationship Id="rId4" Type="http://schemas.openxmlformats.org/officeDocument/2006/relationships/hyperlink" Target="https://www.maam.ru/detskijsad/konspekt-zanjatija-po-teme-beseda-o-rybah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6.jpe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8424936" cy="2952328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МБ ДОУ «Детский сад № 33»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b="1" spc="100" dirty="0" smtClean="0">
                <a:solidFill>
                  <a:schemeClr val="accent6">
                    <a:lumMod val="50000"/>
                  </a:schemeClr>
                </a:solidFill>
              </a:rPr>
              <a:t>Формирование связной речи</a:t>
            </a:r>
            <a:r>
              <a:rPr lang="ru-RU" sz="3600" b="1" spc="1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600" b="1" spc="1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3600" b="1" spc="1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3600" b="1" spc="1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latin typeface="Segoe Script" pitchFamily="66" charset="0"/>
              </a:rPr>
              <a:t>Составление </a:t>
            </a:r>
            <a:b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latin typeface="Segoe Script" pitchFamily="66" charset="0"/>
              </a:rPr>
            </a:b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latin typeface="Segoe Script" pitchFamily="66" charset="0"/>
              </a:rPr>
              <a:t>описательного рассказа </a:t>
            </a:r>
            <a: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4000" b="1" i="1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4000" b="1" i="1" dirty="0">
              <a:solidFill>
                <a:schemeClr val="accent1">
                  <a:lumMod val="75000"/>
                </a:schemeClr>
              </a:solidFill>
              <a:latin typeface="Segoe Script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140968"/>
            <a:ext cx="7272808" cy="3024336"/>
          </a:xfrm>
        </p:spPr>
        <p:txBody>
          <a:bodyPr/>
          <a:lstStyle/>
          <a:p>
            <a:pPr algn="r">
              <a:spcBef>
                <a:spcPts val="0"/>
              </a:spcBef>
            </a:pP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r">
              <a:spcBef>
                <a:spcPts val="0"/>
              </a:spcBef>
            </a:pP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r">
              <a:spcBef>
                <a:spcPts val="0"/>
              </a:spcBef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Лексическая тема: </a:t>
            </a:r>
          </a:p>
          <a:p>
            <a:pPr algn="r">
              <a:spcBef>
                <a:spcPts val="0"/>
              </a:spcBef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«Водоёмы. Рыбы»</a:t>
            </a:r>
          </a:p>
          <a:p>
            <a:pPr algn="r">
              <a:spcBef>
                <a:spcPts val="0"/>
              </a:spcBef>
            </a:pPr>
            <a:endParaRPr lang="ru-RU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r">
              <a:spcBef>
                <a:spcPts val="0"/>
              </a:spcBef>
            </a:pPr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+mj-lt"/>
            </a:endParaRPr>
          </a:p>
          <a:p>
            <a:pPr algn="r">
              <a:spcBef>
                <a:spcPts val="0"/>
              </a:spcBef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Составила </a:t>
            </a:r>
          </a:p>
          <a:p>
            <a:pPr algn="r">
              <a:spcBef>
                <a:spcPts val="0"/>
              </a:spcBef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+mj-lt"/>
              </a:rPr>
              <a:t>учитель-логопед Коняева С.Г.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4" name="Рисунок 3" descr="Чертог Щуки"/>
          <p:cNvPicPr/>
          <p:nvPr/>
        </p:nvPicPr>
        <p:blipFill>
          <a:blip r:embed="rId2" cstate="print"/>
          <a:srcRect t="11524" b="12639"/>
          <a:stretch>
            <a:fillRect/>
          </a:stretch>
        </p:blipFill>
        <p:spPr bwMode="auto">
          <a:xfrm>
            <a:off x="1187624" y="3861048"/>
            <a:ext cx="2862373" cy="2169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Ответь на вопросы предложением: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/>
          <a:lstStyle/>
          <a:p>
            <a:pPr marL="457200" lvl="0" indent="-457200">
              <a:buAutoNum type="arabicPeriod" startAt="2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В каком водоёме живёт щука? 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(В море, в океане, в реке, в озере, в пруду или в аквариуме) 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Значит, щука, какая рыба? 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(Речная).          </a:t>
            </a:r>
          </a:p>
          <a:p>
            <a:pPr marL="457200" lvl="0" indent="-457200">
              <a:buAutoNum type="arabicPeriod" startAt="2"/>
            </a:pPr>
            <a:endParaRPr lang="ru-RU" sz="24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0" lvl="0" indent="-457200">
              <a:buAutoNum type="arabicPeriod" startAt="2"/>
            </a:pPr>
            <a:endParaRPr lang="ru-RU" sz="24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0" lvl="0" indent="-457200">
              <a:buAutoNum type="arabicPeriod" startAt="2"/>
            </a:pPr>
            <a:endParaRPr lang="ru-RU" sz="24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0" lvl="0" indent="-457200">
              <a:buNone/>
            </a:pPr>
            <a:r>
              <a:rPr lang="ru-RU" sz="1600" i="1" dirty="0" smtClean="0"/>
              <a:t>                          </a:t>
            </a:r>
          </a:p>
          <a:p>
            <a:pPr marL="457200" lvl="0" indent="-457200">
              <a:buNone/>
            </a:pP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МОРЕ, ОКЕАН                РЕКА                  ОЗЕРО, ПРУД            АКВАРИУМ</a:t>
            </a:r>
          </a:p>
          <a:p>
            <a:pPr marL="457200" indent="-457200">
              <a:buAutoNum type="arabicPeriod" startAt="3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Какого щука  размера? </a:t>
            </a:r>
          </a:p>
          <a:p>
            <a:pPr marL="457200" indent="-457200">
              <a:buAutoNum type="arabicPeriod" startAt="3"/>
            </a:pP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0" indent="-457200">
              <a:buAutoNum type="arabicPeriod" startAt="3"/>
            </a:pP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0" indent="-457200">
              <a:buNone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  </a:t>
            </a:r>
            <a:r>
              <a:rPr lang="ru-RU" sz="1800" i="1" dirty="0" smtClean="0">
                <a:solidFill>
                  <a:schemeClr val="accent1">
                    <a:lumMod val="50000"/>
                  </a:schemeClr>
                </a:solidFill>
              </a:rPr>
              <a:t>                     </a:t>
            </a:r>
            <a:r>
              <a:rPr lang="ru-RU" sz="1600" i="1" dirty="0" smtClean="0">
                <a:solidFill>
                  <a:schemeClr val="accent1">
                    <a:lumMod val="50000"/>
                  </a:schemeClr>
                </a:solidFill>
              </a:rPr>
              <a:t>БОЛЬШАЯ/КРУПНАЯ                         СРЕДНЯЯ                         МАЛЕНЬКАЯ</a:t>
            </a:r>
            <a:endParaRPr lang="ru-RU" sz="16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0" indent="-457200">
              <a:buNone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</a:p>
          <a:p>
            <a:pPr marL="457200" indent="-457200">
              <a:buNone/>
            </a:pP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0" lvl="0" indent="-457200">
              <a:buNone/>
            </a:pPr>
            <a:endParaRPr lang="ru-RU" sz="1600" i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47664" y="2636912"/>
          <a:ext cx="60960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154816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Цветной фон пляж | Бесплатно векторы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708920"/>
            <a:ext cx="1363183" cy="128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aça o download de bibliotecas de vetores Paisagem na melhor ..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708920"/>
            <a:ext cx="1364655" cy="128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ЛЕТО – это не только солнце… | Новости Родников - БезФормата"/>
          <p:cNvPicPr/>
          <p:nvPr/>
        </p:nvPicPr>
        <p:blipFill>
          <a:blip r:embed="rId4" cstate="print"/>
          <a:srcRect t="8276" b="10000"/>
          <a:stretch>
            <a:fillRect/>
          </a:stretch>
        </p:blipFill>
        <p:spPr bwMode="auto">
          <a:xfrm>
            <a:off x="4716016" y="2708920"/>
            <a:ext cx="1379095" cy="128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Схема вышивки «Аквариум» - Вышивка крестом"/>
          <p:cNvPicPr/>
          <p:nvPr/>
        </p:nvPicPr>
        <p:blipFill>
          <a:blip r:embed="rId5" cstate="print">
            <a:lum bright="10000" contrast="10000"/>
          </a:blip>
          <a:srcRect/>
          <a:stretch>
            <a:fillRect/>
          </a:stretch>
        </p:blipFill>
        <p:spPr bwMode="auto">
          <a:xfrm>
            <a:off x="6228184" y="2780928"/>
            <a:ext cx="1332805" cy="1254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онспект НОД по развитию речи в подготовительной группе"/>
          <p:cNvPicPr/>
          <p:nvPr/>
        </p:nvPicPr>
        <p:blipFill>
          <a:blip r:embed="rId6" cstate="print">
            <a:lum contrast="20000"/>
          </a:blip>
          <a:srcRect t="24215" b="22870"/>
          <a:stretch>
            <a:fillRect/>
          </a:stretch>
        </p:blipFill>
        <p:spPr bwMode="auto">
          <a:xfrm>
            <a:off x="1475656" y="5085184"/>
            <a:ext cx="2392680" cy="850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онспект НОД по развитию речи в подготовительной группе"/>
          <p:cNvPicPr/>
          <p:nvPr/>
        </p:nvPicPr>
        <p:blipFill>
          <a:blip r:embed="rId6" cstate="print">
            <a:lum contrast="20000"/>
          </a:blip>
          <a:srcRect t="24215" b="22870"/>
          <a:stretch>
            <a:fillRect/>
          </a:stretch>
        </p:blipFill>
        <p:spPr bwMode="auto">
          <a:xfrm>
            <a:off x="4283968" y="5229200"/>
            <a:ext cx="1794510" cy="638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Конспект НОД по развитию речи в подготовительной группе"/>
          <p:cNvPicPr/>
          <p:nvPr/>
        </p:nvPicPr>
        <p:blipFill>
          <a:blip r:embed="rId7" cstate="print">
            <a:lum contrast="20000"/>
          </a:blip>
          <a:srcRect t="24215" b="22870"/>
          <a:stretch>
            <a:fillRect/>
          </a:stretch>
        </p:blipFill>
        <p:spPr bwMode="auto">
          <a:xfrm>
            <a:off x="6588224" y="5373216"/>
            <a:ext cx="1196340" cy="425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Ответь на вопросы предложением: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AutoNum type="arabicPeriod" startAt="4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Какие части тела есть у щуки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? (Всегда начинай с главной части – головы, затем называй  самую крупную часть– тело/туловище, и т.д.)</a:t>
            </a:r>
          </a:p>
          <a:p>
            <a:pPr marL="457200" lvl="0" indent="-457200">
              <a:buAutoNum type="arabicPeriod" startAt="4"/>
            </a:pPr>
            <a:endParaRPr lang="ru-RU" sz="24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0" lvl="0" indent="-457200">
              <a:buAutoNum type="arabicPeriod" startAt="4"/>
            </a:pPr>
            <a:endParaRPr lang="ru-RU" sz="24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0" lvl="0" indent="-457200">
              <a:buAutoNum type="arabicPeriod" startAt="4"/>
            </a:pPr>
            <a:endParaRPr lang="ru-RU" sz="24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0" lvl="0" indent="-457200">
              <a:buAutoNum type="arabicPeriod" startAt="4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Какого цвета щука? 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(Опиши расцветку, рисунок на теле рыбы.)</a:t>
            </a:r>
          </a:p>
          <a:p>
            <a:pPr marL="457200" lvl="0" indent="-457200" algn="ctr">
              <a:buNone/>
            </a:pPr>
            <a:endParaRPr lang="ru-RU" sz="24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619672" y="2996952"/>
          <a:ext cx="60960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МИКРОИСТОРИЯ N2174 Безумный карась: netriher — LiveJournal"/>
          <p:cNvPicPr/>
          <p:nvPr/>
        </p:nvPicPr>
        <p:blipFill>
          <a:blip r:embed="rId2" cstate="print"/>
          <a:srcRect t="24696" r="74792" b="22672"/>
          <a:stretch>
            <a:fillRect/>
          </a:stretch>
        </p:blipFill>
        <p:spPr bwMode="auto">
          <a:xfrm>
            <a:off x="1835696" y="3068960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МИКРОИСТОРИЯ N2174 Безумный карась: netriher — LiveJournal"/>
          <p:cNvPicPr/>
          <p:nvPr/>
        </p:nvPicPr>
        <p:blipFill>
          <a:blip r:embed="rId2" cstate="print"/>
          <a:srcRect l="22973" t="15789" r="24850" b="15385"/>
          <a:stretch>
            <a:fillRect/>
          </a:stretch>
        </p:blipFill>
        <p:spPr bwMode="auto">
          <a:xfrm>
            <a:off x="2771800" y="3068960"/>
            <a:ext cx="795178" cy="778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МИКРОИСТОРИЯ N2174 Безумный карась: netriher — LiveJournal"/>
          <p:cNvPicPr/>
          <p:nvPr/>
        </p:nvPicPr>
        <p:blipFill>
          <a:blip r:embed="rId2" cstate="print"/>
          <a:srcRect l="70199" t="28692" b="17966"/>
          <a:stretch>
            <a:fillRect/>
          </a:stretch>
        </p:blipFill>
        <p:spPr bwMode="auto">
          <a:xfrm>
            <a:off x="3851920" y="3068961"/>
            <a:ext cx="681251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МИКРОИСТОРИЯ N2174 Безумный карась: netriher — LiveJournal"/>
          <p:cNvPicPr/>
          <p:nvPr/>
        </p:nvPicPr>
        <p:blipFill>
          <a:blip r:embed="rId2" cstate="print"/>
          <a:srcRect l="31926" r="22650" b="58674"/>
          <a:stretch>
            <a:fillRect/>
          </a:stretch>
        </p:blipFill>
        <p:spPr bwMode="auto">
          <a:xfrm>
            <a:off x="4788024" y="3140968"/>
            <a:ext cx="865327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МИКРОИСТОРИЯ N2174 Безумный карась: netriher — LiveJournal"/>
          <p:cNvPicPr/>
          <p:nvPr/>
        </p:nvPicPr>
        <p:blipFill>
          <a:blip r:embed="rId2" cstate="print"/>
          <a:srcRect l="23819" t="72065" r="22109"/>
          <a:stretch>
            <a:fillRect/>
          </a:stretch>
        </p:blipFill>
        <p:spPr bwMode="auto">
          <a:xfrm>
            <a:off x="5724128" y="3140968"/>
            <a:ext cx="92464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Чешуя — о чешуе рыбы, способы чистки чешуи — Сибирская рыбалка"/>
          <p:cNvPicPr/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6804248" y="3140968"/>
            <a:ext cx="864096" cy="675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Что такое цветовой круг, спектр? - Кошкина Анна"/>
          <p:cNvPicPr/>
          <p:nvPr/>
        </p:nvPicPr>
        <p:blipFill>
          <a:blip r:embed="rId4" cstate="print">
            <a:lum contrast="10000"/>
          </a:blip>
          <a:srcRect r="6846"/>
          <a:stretch>
            <a:fillRect/>
          </a:stretch>
        </p:blipFill>
        <p:spPr bwMode="auto">
          <a:xfrm>
            <a:off x="3851920" y="4653136"/>
            <a:ext cx="1597125" cy="1531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Ответь на вопросы предложением: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781128"/>
          </a:xfrm>
        </p:spPr>
        <p:txBody>
          <a:bodyPr/>
          <a:lstStyle/>
          <a:p>
            <a:pPr lvl="0">
              <a:buNone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6. Чем питается (что ест) щука? 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(Другой рыбой, червями, насекомыми, водорослями или кормом для аквариумных рыбок.)</a:t>
            </a:r>
          </a:p>
          <a:p>
            <a:pPr lvl="0">
              <a:buNone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lvl="0">
              <a:buNone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7. Какие блюда можно приготовить из щуки?</a:t>
            </a:r>
          </a:p>
          <a:p>
            <a:pPr lvl="0">
              <a:buNone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                 </a:t>
            </a:r>
          </a:p>
          <a:p>
            <a:pPr>
              <a:buNone/>
            </a:pPr>
            <a:endParaRPr lang="ru-RU" sz="2400" dirty="0" smtClean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691680" y="2924944"/>
          <a:ext cx="6192688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8172"/>
                <a:gridCol w="1548172"/>
                <a:gridCol w="1548172"/>
                <a:gridCol w="1548172"/>
              </a:tblGrid>
              <a:tr h="61265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 descr="Ловля пескаря на поплавочную удочку летом - bikersich"/>
          <p:cNvPicPr/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1763688" y="2996952"/>
            <a:ext cx="141922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Earthworm Drawing HD Wallpapers on picsfair.com | Drawings, Worm ..."/>
          <p:cNvPicPr/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275856" y="2996952"/>
            <a:ext cx="1483043" cy="1058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инки по запросу морское дно рисунок | Рисунок, Рисунки, Рисовать"/>
          <p:cNvPicPr/>
          <p:nvPr/>
        </p:nvPicPr>
        <p:blipFill>
          <a:blip r:embed="rId4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4860032" y="2996952"/>
            <a:ext cx="144016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Возрастные особенности детей 4-5 лет. Управление по образованию ..."/>
          <p:cNvPicPr/>
          <p:nvPr/>
        </p:nvPicPr>
        <p:blipFill>
          <a:blip r:embed="rId5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6372200" y="2996952"/>
            <a:ext cx="1470101" cy="109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763688" y="5013176"/>
          <a:ext cx="609600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Рисунок 10" descr="≡ Кастрюля Peterhof Rosso 5.9л (PH-15800-26) – купить в Киеве ...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35697" y="5157192"/>
            <a:ext cx="1368152" cy="907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Сковорода Granchio FIORELLINO 88081 (24 см) с крышкой, цена 392 ..."/>
          <p:cNvPicPr/>
          <p:nvPr/>
        </p:nvPicPr>
        <p:blipFill>
          <a:blip r:embed="rId7" cstate="print">
            <a:lum contrast="10000"/>
          </a:blip>
          <a:srcRect t="18693" b="15672"/>
          <a:stretch>
            <a:fillRect/>
          </a:stretch>
        </p:blipFill>
        <p:spPr bwMode="auto">
          <a:xfrm>
            <a:off x="3347864" y="5157193"/>
            <a:ext cx="1368152" cy="936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Купить в Красноярске Форма для выпечки керамика 31*20*6,5"/>
          <p:cNvPicPr/>
          <p:nvPr/>
        </p:nvPicPr>
        <p:blipFill>
          <a:blip r:embed="rId8" cstate="print">
            <a:lum contrast="10000"/>
          </a:blip>
          <a:srcRect t="15218" b="23048"/>
          <a:stretch>
            <a:fillRect/>
          </a:stretch>
        </p:blipFill>
        <p:spPr bwMode="auto">
          <a:xfrm>
            <a:off x="4860032" y="5157192"/>
            <a:ext cx="138588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Распределение - консервированная рыба купить в Тбилиси"/>
          <p:cNvPicPr/>
          <p:nvPr/>
        </p:nvPicPr>
        <p:blipFill>
          <a:blip r:embed="rId9" cstate="print">
            <a:lum contrast="10000"/>
          </a:blip>
          <a:srcRect/>
          <a:stretch>
            <a:fillRect/>
          </a:stretch>
        </p:blipFill>
        <p:spPr bwMode="auto">
          <a:xfrm>
            <a:off x="6444208" y="5229200"/>
            <a:ext cx="132380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92088"/>
          </a:xfrm>
        </p:spPr>
        <p:txBody>
          <a:bodyPr/>
          <a:lstStyle/>
          <a:p>
            <a:r>
              <a:rPr lang="ru-RU" sz="3600" b="1" spc="100" dirty="0" smtClean="0">
                <a:solidFill>
                  <a:schemeClr val="accent1">
                    <a:lumMod val="50000"/>
                  </a:schemeClr>
                </a:solidFill>
              </a:rPr>
              <a:t>Рассказ «Щука»</a:t>
            </a:r>
            <a:endParaRPr lang="ru-RU" sz="3600" b="1" spc="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84784"/>
            <a:ext cx="7776864" cy="4824536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– Послушай  мой рассказ о щуке:</a:t>
            </a:r>
          </a:p>
          <a:p>
            <a:pPr>
              <a:buNone/>
            </a:pP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Эта рыба называется </a:t>
            </a: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</a:rPr>
              <a:t>щука.</a:t>
            </a:r>
          </a:p>
          <a:p>
            <a:pPr algn="just">
              <a:spcBef>
                <a:spcPts val="0"/>
              </a:spcBef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Щука  живёт в реке, значит, это речная рыба.</a:t>
            </a:r>
          </a:p>
          <a:p>
            <a:pPr algn="just">
              <a:spcBef>
                <a:spcPts val="0"/>
              </a:spcBef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Щука – большая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рыба.</a:t>
            </a:r>
          </a:p>
          <a:p>
            <a:pPr algn="just">
              <a:spcBef>
                <a:spcPts val="0"/>
              </a:spcBef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У неё есть голова с острыми зубами и жабрами, длинное туловище, сильный хвост, плавники на спине и на животе. Тело щуки покрыто мелкой чешуёй.</a:t>
            </a:r>
          </a:p>
          <a:p>
            <a:pPr algn="just">
              <a:spcBef>
                <a:spcPts val="0"/>
              </a:spcBef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Тело у щуки разноцветное. </a:t>
            </a:r>
          </a:p>
          <a:p>
            <a:pPr algn="just">
              <a:spcBef>
                <a:spcPts val="0"/>
              </a:spcBef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Щука – хищная рыба, она питается мелкой рыбёшкой.</a:t>
            </a:r>
          </a:p>
          <a:p>
            <a:pPr algn="just">
              <a:spcBef>
                <a:spcPts val="0"/>
              </a:spcBef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Из щуки можно прготовить уху, её можно пожарить, запечь. Из рыбы ещё делают  консервы.</a:t>
            </a:r>
          </a:p>
          <a:p>
            <a:pPr algn="ctr">
              <a:buNone/>
            </a:pP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>
              <a:buNone/>
            </a:pP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 descr="Чертог Щуки"/>
          <p:cNvPicPr/>
          <p:nvPr/>
        </p:nvPicPr>
        <p:blipFill>
          <a:blip r:embed="rId2" cstate="print"/>
          <a:srcRect t="11524" b="12639"/>
          <a:stretch>
            <a:fillRect/>
          </a:stretch>
        </p:blipFill>
        <p:spPr bwMode="auto">
          <a:xfrm>
            <a:off x="6732240" y="1412776"/>
            <a:ext cx="1714286" cy="13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txBody>
          <a:bodyPr/>
          <a:lstStyle/>
          <a:p>
            <a:r>
              <a:rPr lang="ru-RU" sz="2800" b="1" spc="100" dirty="0" smtClean="0">
                <a:solidFill>
                  <a:schemeClr val="accent6">
                    <a:lumMod val="50000"/>
                  </a:schemeClr>
                </a:solidFill>
              </a:rPr>
              <a:t>Составление рассказа с опорой </a:t>
            </a:r>
            <a:br>
              <a:rPr lang="ru-RU" sz="2800" b="1" spc="1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800" b="1" spc="100" dirty="0" smtClean="0">
                <a:solidFill>
                  <a:schemeClr val="accent6">
                    <a:lumMod val="50000"/>
                  </a:schemeClr>
                </a:solidFill>
              </a:rPr>
              <a:t>на картинный план</a:t>
            </a:r>
            <a:endParaRPr lang="ru-RU" sz="4000" b="1" spc="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5472608"/>
          </a:xfrm>
        </p:spPr>
        <p:txBody>
          <a:bodyPr/>
          <a:lstStyle/>
          <a:p>
            <a:pPr algn="just"/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Посмотри на картинный план и скажи, что можно рассказать о щуке. </a:t>
            </a:r>
            <a:r>
              <a:rPr lang="ru-RU" sz="1800" i="1" dirty="0" smtClean="0">
                <a:solidFill>
                  <a:schemeClr val="accent1">
                    <a:lumMod val="50000"/>
                  </a:schemeClr>
                </a:solidFill>
              </a:rPr>
              <a:t>(Помогите ребёнку в случае затруднения: название рыбы, место обитания, размер, части тела, цвет, чем питается, что из неё готовят.) </a:t>
            </a:r>
          </a:p>
          <a:p>
            <a:pPr algn="just"/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Расскажи о щуке, опираясь на картинный план. Ты можешь использовать рассказ взрослого и добавить что-то своё, тогда твой рассказ получится интересным и полным.</a:t>
            </a:r>
          </a:p>
          <a:p>
            <a:pPr algn="just"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       1                        2                                 3                                     4</a:t>
            </a:r>
          </a:p>
          <a:p>
            <a:pPr algn="just">
              <a:buNone/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>
              <a:buNone/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5                                 6                                        7</a:t>
            </a:r>
          </a:p>
          <a:p>
            <a:pPr algn="ctr">
              <a:buNone/>
            </a:pPr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buNone/>
            </a:pP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83568" y="3284984"/>
            <a:ext cx="720080" cy="1224136"/>
          </a:xfrm>
          <a:prstGeom prst="ellips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  <a:endParaRPr lang="ru-RU" sz="5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1547664" y="3789040"/>
            <a:ext cx="288032" cy="288032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Конспект НОД по развитию речи в подготовительной группе"/>
          <p:cNvPicPr/>
          <p:nvPr/>
        </p:nvPicPr>
        <p:blipFill>
          <a:blip r:embed="rId2" cstate="print">
            <a:lum contrast="20000"/>
          </a:blip>
          <a:srcRect t="24215" b="22870"/>
          <a:stretch>
            <a:fillRect/>
          </a:stretch>
        </p:blipFill>
        <p:spPr bwMode="auto">
          <a:xfrm>
            <a:off x="3995936" y="3356992"/>
            <a:ext cx="1196340" cy="425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 вправо 9"/>
          <p:cNvSpPr/>
          <p:nvPr/>
        </p:nvSpPr>
        <p:spPr>
          <a:xfrm>
            <a:off x="3563888" y="3861048"/>
            <a:ext cx="288032" cy="288032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Конспект НОД по развитию речи в подготовительной группе"/>
          <p:cNvPicPr/>
          <p:nvPr/>
        </p:nvPicPr>
        <p:blipFill>
          <a:blip r:embed="rId2" cstate="print">
            <a:lum contrast="20000"/>
          </a:blip>
          <a:srcRect t="24215" b="22870"/>
          <a:stretch>
            <a:fillRect/>
          </a:stretch>
        </p:blipFill>
        <p:spPr bwMode="auto">
          <a:xfrm>
            <a:off x="4283968" y="3861048"/>
            <a:ext cx="897255" cy="319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Конспект НОД по развитию речи в подготовительной группе"/>
          <p:cNvPicPr/>
          <p:nvPr/>
        </p:nvPicPr>
        <p:blipFill>
          <a:blip r:embed="rId2" cstate="print">
            <a:lum contrast="20000"/>
          </a:blip>
          <a:srcRect t="24215" b="22870"/>
          <a:stretch>
            <a:fillRect/>
          </a:stretch>
        </p:blipFill>
        <p:spPr bwMode="auto">
          <a:xfrm>
            <a:off x="4572000" y="4293096"/>
            <a:ext cx="598170" cy="212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трелка вправо 12"/>
          <p:cNvSpPr/>
          <p:nvPr/>
        </p:nvSpPr>
        <p:spPr>
          <a:xfrm>
            <a:off x="8172400" y="3789040"/>
            <a:ext cx="288032" cy="288032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5436096" y="3789040"/>
            <a:ext cx="288032" cy="288032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Что такое цветовой круг, спектр? - Кошкина Анна"/>
          <p:cNvPicPr/>
          <p:nvPr/>
        </p:nvPicPr>
        <p:blipFill>
          <a:blip r:embed="rId3" cstate="print">
            <a:lum contrast="10000"/>
          </a:blip>
          <a:srcRect r="6846"/>
          <a:stretch>
            <a:fillRect/>
          </a:stretch>
        </p:blipFill>
        <p:spPr bwMode="auto">
          <a:xfrm>
            <a:off x="1763688" y="5085184"/>
            <a:ext cx="1437413" cy="1378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Стрелка вправо 18"/>
          <p:cNvSpPr/>
          <p:nvPr/>
        </p:nvSpPr>
        <p:spPr>
          <a:xfrm>
            <a:off x="5508104" y="5517232"/>
            <a:ext cx="288032" cy="288032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право 19"/>
          <p:cNvSpPr/>
          <p:nvPr/>
        </p:nvSpPr>
        <p:spPr>
          <a:xfrm>
            <a:off x="3347864" y="5517232"/>
            <a:ext cx="288032" cy="288032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1259632" y="5517232"/>
            <a:ext cx="288032" cy="288032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 descr="Faça o download de bibliotecas de vetores Paisagem na melhor ...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3284984"/>
            <a:ext cx="1364655" cy="128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Ловля пескаря на поплавочную удочку летом - bikersich"/>
          <p:cNvPicPr/>
          <p:nvPr/>
        </p:nvPicPr>
        <p:blipFill>
          <a:blip r:embed="rId5" cstate="print">
            <a:lum contrast="10000"/>
          </a:blip>
          <a:srcRect/>
          <a:stretch>
            <a:fillRect/>
          </a:stretch>
        </p:blipFill>
        <p:spPr bwMode="auto">
          <a:xfrm>
            <a:off x="3779912" y="5085184"/>
            <a:ext cx="1589532" cy="1264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25" descr="≡ Кастрюля Peterhof Rosso 5.9л (PH-15800-26) – купить в Киеве ...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5085184"/>
            <a:ext cx="1007502" cy="681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Сковорода Granchio FIORELLINO 88081 (24 см) с крышкой, цена 392 ..."/>
          <p:cNvPicPr/>
          <p:nvPr/>
        </p:nvPicPr>
        <p:blipFill>
          <a:blip r:embed="rId7" cstate="print">
            <a:lum contrast="10000"/>
          </a:blip>
          <a:srcRect t="18693" b="15672"/>
          <a:stretch>
            <a:fillRect/>
          </a:stretch>
        </p:blipFill>
        <p:spPr bwMode="auto">
          <a:xfrm>
            <a:off x="6948264" y="5085184"/>
            <a:ext cx="1008112" cy="67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 descr="Купить в Красноярске Форма для выпечки керамика 31*20*6,5"/>
          <p:cNvPicPr/>
          <p:nvPr/>
        </p:nvPicPr>
        <p:blipFill>
          <a:blip r:embed="rId8" cstate="print">
            <a:lum contrast="10000"/>
          </a:blip>
          <a:srcRect t="15218" b="23048"/>
          <a:stretch>
            <a:fillRect/>
          </a:stretch>
        </p:blipFill>
        <p:spPr bwMode="auto">
          <a:xfrm>
            <a:off x="5940152" y="5733256"/>
            <a:ext cx="1080119" cy="683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Рисунок 28" descr="Распределение - консервированная рыба купить в Тбилиси"/>
          <p:cNvPicPr/>
          <p:nvPr/>
        </p:nvPicPr>
        <p:blipFill>
          <a:blip r:embed="rId9" cstate="print">
            <a:lum contrast="10000"/>
          </a:blip>
          <a:srcRect/>
          <a:stretch>
            <a:fillRect/>
          </a:stretch>
        </p:blipFill>
        <p:spPr bwMode="auto">
          <a:xfrm>
            <a:off x="7020272" y="5733256"/>
            <a:ext cx="936104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Рисунок 29" descr="МИКРОИСТОРИЯ N2174 Безумный карась: netriher — LiveJournal"/>
          <p:cNvPicPr/>
          <p:nvPr/>
        </p:nvPicPr>
        <p:blipFill>
          <a:blip r:embed="rId10" cstate="print"/>
          <a:srcRect t="24696" r="74792" b="22672"/>
          <a:stretch>
            <a:fillRect/>
          </a:stretch>
        </p:blipFill>
        <p:spPr bwMode="auto">
          <a:xfrm>
            <a:off x="5940152" y="3284984"/>
            <a:ext cx="480213" cy="691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Рисунок 30" descr="МИКРОИСТОРИЯ N2174 Безумный карась: netriher — LiveJournal"/>
          <p:cNvPicPr/>
          <p:nvPr/>
        </p:nvPicPr>
        <p:blipFill>
          <a:blip r:embed="rId10" cstate="print"/>
          <a:srcRect l="22973" t="15789" r="24850" b="15385"/>
          <a:stretch>
            <a:fillRect/>
          </a:stretch>
        </p:blipFill>
        <p:spPr bwMode="auto">
          <a:xfrm>
            <a:off x="6588224" y="3284984"/>
            <a:ext cx="69578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МИКРОИСТОРИЯ N2174 Безумный карась: netriher — LiveJournal"/>
          <p:cNvPicPr/>
          <p:nvPr/>
        </p:nvPicPr>
        <p:blipFill>
          <a:blip r:embed="rId10" cstate="print"/>
          <a:srcRect l="70199" t="28692" b="17966"/>
          <a:stretch>
            <a:fillRect/>
          </a:stretch>
        </p:blipFill>
        <p:spPr bwMode="auto">
          <a:xfrm>
            <a:off x="7380312" y="3284984"/>
            <a:ext cx="567709" cy="701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 descr="МИКРОИСТОРИЯ N2174 Безумный карась: netriher — LiveJournal"/>
          <p:cNvPicPr/>
          <p:nvPr/>
        </p:nvPicPr>
        <p:blipFill>
          <a:blip r:embed="rId10" cstate="print"/>
          <a:srcRect l="31926" r="22650" b="58674"/>
          <a:stretch>
            <a:fillRect/>
          </a:stretch>
        </p:blipFill>
        <p:spPr bwMode="auto">
          <a:xfrm>
            <a:off x="5940152" y="4077072"/>
            <a:ext cx="648071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Рисунок 33" descr="МИКРОИСТОРИЯ N2174 Безумный карась: netriher — LiveJournal"/>
          <p:cNvPicPr/>
          <p:nvPr/>
        </p:nvPicPr>
        <p:blipFill>
          <a:blip r:embed="rId10" cstate="print"/>
          <a:srcRect l="23819" t="72065" r="22109"/>
          <a:stretch>
            <a:fillRect/>
          </a:stretch>
        </p:blipFill>
        <p:spPr bwMode="auto">
          <a:xfrm>
            <a:off x="6660232" y="4077072"/>
            <a:ext cx="648072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34" descr="Чешуя — о чешуе рыбы, способы чистки чешуи — Сибирская рыбалка"/>
          <p:cNvPicPr/>
          <p:nvPr/>
        </p:nvPicPr>
        <p:blipFill>
          <a:blip r:embed="rId11" cstate="print">
            <a:lum contrast="20000"/>
          </a:blip>
          <a:srcRect/>
          <a:stretch>
            <a:fillRect/>
          </a:stretch>
        </p:blipFill>
        <p:spPr bwMode="auto">
          <a:xfrm>
            <a:off x="7380312" y="4077072"/>
            <a:ext cx="576064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7920880" cy="5184576"/>
          </a:xfrm>
        </p:spPr>
        <p:txBody>
          <a:bodyPr/>
          <a:lstStyle/>
          <a:p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Segoe Script" pitchFamily="66" charset="0"/>
              </a:rPr>
              <a:t>Уважаемы родители,</a:t>
            </a:r>
            <a:r>
              <a:rPr lang="ru-RU" sz="3600" dirty="0" smtClean="0">
                <a:latin typeface="Segoe Script" pitchFamily="66" charset="0"/>
              </a:rPr>
              <a:t/>
            </a:r>
            <a:br>
              <a:rPr lang="ru-RU" sz="3600" dirty="0" smtClean="0">
                <a:latin typeface="Segoe Script" pitchFamily="66" charset="0"/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Вы можете использовать подобные картинные планы для обучения ребёнка рассказыванию, пересказам, составлению рассказов о предметах и явлениях, что, в конечном итоге, будет способствовать формированию связной, грамотной речи ребёнка, а приобретённые навыки помогут обучаться в школе. </a:t>
            </a:r>
            <a:b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Segoe Script" pitchFamily="66" charset="0"/>
              </a:rPr>
              <a:t>Удачи и успехов Вам!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  <a:latin typeface="Segoe Scrip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flipH="1">
            <a:off x="1475656" y="1124744"/>
            <a:ext cx="6336704" cy="1569660"/>
          </a:xfrm>
          <a:prstGeom prst="rect">
            <a:avLst/>
          </a:prstGeom>
          <a:noFill/>
          <a:ln w="34925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accent6">
                    <a:lumMod val="75000"/>
                  </a:schemeClr>
                </a:solidFill>
                <a:latin typeface="Segoe Script" pitchFamily="66" charset="0"/>
              </a:rPr>
              <a:t>Спасибо </a:t>
            </a:r>
          </a:p>
          <a:p>
            <a:pPr algn="ctr"/>
            <a:r>
              <a:rPr lang="ru-RU" sz="4800" b="1" i="1" dirty="0" smtClean="0">
                <a:solidFill>
                  <a:schemeClr val="accent6">
                    <a:lumMod val="75000"/>
                  </a:schemeClr>
                </a:solidFill>
                <a:latin typeface="Segoe Script" pitchFamily="66" charset="0"/>
              </a:rPr>
              <a:t>за внимание!</a:t>
            </a:r>
            <a:endParaRPr lang="ru-RU" sz="4800" b="1" i="1" dirty="0">
              <a:solidFill>
                <a:schemeClr val="accent6">
                  <a:lumMod val="75000"/>
                </a:schemeClr>
              </a:solidFill>
              <a:latin typeface="Segoe Script" pitchFamily="66" charset="0"/>
            </a:endParaRPr>
          </a:p>
        </p:txBody>
      </p:sp>
      <p:pic>
        <p:nvPicPr>
          <p:cNvPr id="4102" name="Picture 6" descr="Photo from album &quot;Дети читают, библиотека&quot; on | Дети, Детские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780928"/>
            <a:ext cx="2852934" cy="3657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Использованная литература </a:t>
            </a:r>
            <a:b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</a:rPr>
              <a:t>и интернет-ресурсы</a:t>
            </a:r>
            <a:endParaRPr lang="ru-RU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8229600" cy="4133056"/>
          </a:xfrm>
        </p:spPr>
        <p:txBody>
          <a:bodyPr/>
          <a:lstStyle/>
          <a:p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Теремкова Н.Э. Логопедические домашние задания для детей 5 – 7 лет. Альбом 4.</a:t>
            </a:r>
          </a:p>
          <a:p>
            <a:pPr algn="just"/>
            <a:r>
              <a:rPr lang="ru-RU" sz="1400" u="sng" dirty="0" smtClean="0">
                <a:solidFill>
                  <a:schemeClr val="accent1">
                    <a:lumMod val="50000"/>
                  </a:schemeClr>
                </a:solidFill>
                <a:hlinkClick r:id="rId2"/>
              </a:rPr>
              <a:t>https://www.google.com/search?sxsrf=ALeKk01iKRgZptzeP5Wng8h0QmHUsF4gkw:1587365482249&amp;q=%D0%9A%D0%90%D0%A0%D0%A2%D0%98%D0%9D%D0%9A%D0%98+%D0%94%D0%9B%D0%AF+%D0%94%D0%95%D0%A2%D0%95%D0%99+%D0%81%D0%A0%D0%A8&amp;tbm=isch&amp;source=univ&amp;sa=X&amp;ved=2ahUKEwj-v8qdtf</a:t>
            </a:r>
            <a:endParaRPr lang="ru-RU" sz="1400" u="sng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en-US" sz="1400" dirty="0" smtClean="0">
                <a:hlinkClick r:id="rId3"/>
              </a:rPr>
              <a:t>https://www.google.com/search?sxsrf=ALeKk00i5qNxP_gmjuiGxjf36midQ_hKMg:1587481158684&amp;q=%D0%BA%D0%B0%D1%80%D1%82%D0%B8%D0%BD%D0%BA%D0%B8+%D0%B4%D0%BB%D1%8F+%D0%B4%D0%B5%D1%82%D0%B5%D0%B9+%D1%80%D1%8B%D0%B1%D1%8B&amp;tbm=isch&amp;source=univ&amp;sa=X&amp;ved=2ahUKEwjw2LOU5PnoAhUyAxAIHbQGAWEQsAR6BAgBEAE&amp;biw=1366&amp;bih=625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en-US" sz="1400" dirty="0" smtClean="0">
                <a:solidFill>
                  <a:schemeClr val="accent1">
                    <a:lumMod val="50000"/>
                  </a:schemeClr>
                </a:solidFill>
                <a:hlinkClick r:id="rId4"/>
              </a:rPr>
              <a:t>https://www.maam.ru/detskijsad/konspekt-zanjatija-po-teme-beseda-o-rybah.html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ru-RU" sz="1400" u="sng" dirty="0" smtClean="0">
                <a:solidFill>
                  <a:schemeClr val="accent1">
                    <a:lumMod val="50000"/>
                  </a:schemeClr>
                </a:solidFill>
                <a:hlinkClick r:id="rId5"/>
              </a:rPr>
              <a:t>https://ihappymama.ru/iq/zagadki/zagadki-pro-rybok/</a:t>
            </a:r>
            <a:endParaRPr lang="ru-RU" sz="1400" u="sng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en-US" sz="1400" dirty="0" smtClean="0">
                <a:hlinkClick r:id="rId6"/>
              </a:rPr>
              <a:t>https://multiurok.ru/files/priezientatsiia-ryby.html</a:t>
            </a:r>
            <a:endParaRPr lang="ru-RU" sz="1400" u="sng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en-US" sz="1400" dirty="0" smtClean="0">
                <a:hlinkClick r:id="rId7"/>
              </a:rPr>
              <a:t>https://www.google.com/search?sxsrf=ALeKk01oVISA4H_y7GzH8zfCWua4FRF2EA:1587481065457&amp;q=%D0%BA%D0%B0%D1%80%D1%82%D0%B8%D0%BD%D0%BA%D0%B8+%D0%B4%D0%BB%D1%8F+%D0%B4%D0%B5%D1%82%D0%B5%D0%B9+%D0%B1%D1%83%D0%B4%D0%B5%D0%BC+%D0%B3%D0%BE%D0%B2%D0%BE%D1%80%D0%B8%D1%82%D1%8C+%D0%BF%D1%80%D0%B0%D0%B2%D0%B8%D0%BB%D1%8C%D0%BD%D0%BE&amp;tbm=isch&amp;source=univ&amp;sa=X&amp;ved=2ahUKEwii0_nn4_noAhUmiYsKHVpRCmkQsAR6BAgBEAE&amp;biw=1366&amp;bih=625#imgrc=T9K5VXs_LzWjjM</a:t>
            </a:r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Рекомендации родителям по проведению речевого занятия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52528"/>
          </a:xfrm>
        </p:spPr>
        <p:txBody>
          <a:bodyPr/>
          <a:lstStyle/>
          <a:p>
            <a:pPr algn="just">
              <a:spcBef>
                <a:spcPct val="0"/>
              </a:spcBef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Скажите ребёнку, о чём вы будете говорить на занятии.</a:t>
            </a:r>
          </a:p>
          <a:p>
            <a:pPr algn="just">
              <a:spcBef>
                <a:spcPct val="0"/>
              </a:spcBef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Загадайте загадки, не показывая картинки-отгадки. Спросите, как ребёнок догадался, о ком идёт речь в загадках?</a:t>
            </a:r>
          </a:p>
          <a:p>
            <a:pPr algn="just">
              <a:spcBef>
                <a:spcPct val="0"/>
              </a:spcBef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Предложите ребёнку рассмотреть картинки на слайде.</a:t>
            </a:r>
          </a:p>
          <a:p>
            <a:pPr algn="just">
              <a:spcBef>
                <a:spcPct val="0"/>
              </a:spcBef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Четко, не торопясь, задавайте вопросы. </a:t>
            </a:r>
          </a:p>
          <a:p>
            <a:pPr algn="just">
              <a:spcBef>
                <a:spcPct val="0"/>
              </a:spcBef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Дайте установку подумать и ответить предложением. Давайте ребёнку возможность отвечать самостоятельно, не торопите его с ответом, будте тактичны и терпеливы! </a:t>
            </a:r>
          </a:p>
          <a:p>
            <a:pPr algn="just">
              <a:spcBef>
                <a:spcPct val="0"/>
              </a:spcBef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Если у ребёнка возникло затруднение, постарайтесь наводящими вопросами подвести его к правильному ответу. Если ребёнок ответить не смог, дайте ответ сами, объясните ему материал, попросите повторить фразу.</a:t>
            </a:r>
          </a:p>
          <a:p>
            <a:pPr algn="just">
              <a:spcBef>
                <a:spcPct val="0"/>
              </a:spcBef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Сложные слова проговаривайте по слогам  вместе с ребёнком, затем, предложите ему (ей) сказать слово самостоятельно.</a:t>
            </a:r>
          </a:p>
          <a:p>
            <a:pPr algn="just">
              <a:spcBef>
                <a:spcPct val="0"/>
              </a:spcBef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Переносите полученные ребёнком навыки </a:t>
            </a:r>
          </a:p>
          <a:p>
            <a:pPr algn="just">
              <a:spcBef>
                <a:spcPct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на другой материал, т.е.  составляйте рассказы о других </a:t>
            </a:r>
          </a:p>
          <a:p>
            <a:pPr algn="just">
              <a:spcBef>
                <a:spcPct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предметах, опираясь на подобные картинные планы, </a:t>
            </a:r>
          </a:p>
          <a:p>
            <a:pPr algn="just">
              <a:spcBef>
                <a:spcPct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рисунки, символы и пр.</a:t>
            </a:r>
          </a:p>
          <a:p>
            <a:pPr algn="ctr">
              <a:spcBef>
                <a:spcPct val="0"/>
              </a:spcBef>
              <a:buNone/>
            </a:pPr>
            <a:endParaRPr lang="ru-RU" sz="1800" b="1" i="1" dirty="0" smtClean="0">
              <a:solidFill>
                <a:schemeClr val="accent6">
                  <a:lumMod val="50000"/>
                </a:schemeClr>
              </a:solidFill>
              <a:latin typeface="+mj-lt"/>
            </a:endParaRPr>
          </a:p>
          <a:p>
            <a:endParaRPr lang="ru-RU" dirty="0"/>
          </a:p>
        </p:txBody>
      </p:sp>
      <p:pic>
        <p:nvPicPr>
          <p:cNvPr id="4" name="Рисунок 3" descr="Домашние задания учителя- логопеда - ГБДОУ «Детский сад № 48»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6372200" y="4797152"/>
            <a:ext cx="195072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562074"/>
          </a:xfrm>
        </p:spPr>
        <p:txBody>
          <a:bodyPr/>
          <a:lstStyle/>
          <a:p>
            <a:r>
              <a:rPr lang="ru-RU" sz="4000" b="1" spc="100" dirty="0" smtClean="0">
                <a:solidFill>
                  <a:schemeClr val="accent1">
                    <a:lumMod val="50000"/>
                  </a:schemeClr>
                </a:solidFill>
              </a:rPr>
              <a:t>Беседа</a:t>
            </a:r>
            <a:endParaRPr lang="ru-RU" sz="4000" b="1" spc="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616624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Отгадай загадку и узнаешь, о ком мы сегодня будем говорить:</a:t>
            </a:r>
            <a:r>
              <a:rPr lang="ru-RU" sz="2000" dirty="0" smtClean="0"/>
              <a:t>      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В воде мы живём,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Без воды пропадём. (Рыбы.)</a:t>
            </a:r>
          </a:p>
          <a:p>
            <a:pPr algn="just">
              <a:spcBef>
                <a:spcPts val="0"/>
              </a:spcBef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Как ты догадался (-ась), что это рыбы? Где живут рыбы? </a:t>
            </a:r>
          </a:p>
          <a:p>
            <a:pPr algn="just">
              <a:spcBef>
                <a:spcPts val="0"/>
              </a:spcBef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Какие водоёмы, в которых живут рыбы,  ты знаешь? Посмотри на картинки, назови водоёмы, в которых живут рыбы? </a:t>
            </a:r>
            <a:r>
              <a:rPr lang="ru-RU" sz="2000" i="1" dirty="0" smtClean="0">
                <a:solidFill>
                  <a:schemeClr val="accent1">
                    <a:lumMod val="50000"/>
                  </a:schemeClr>
                </a:solidFill>
              </a:rPr>
              <a:t>(Рыбы живут в ...)</a:t>
            </a:r>
          </a:p>
          <a:p>
            <a:pPr>
              <a:spcBef>
                <a:spcPts val="0"/>
              </a:spcBef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buNone/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ru-RU" sz="1800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</a:t>
            </a:r>
            <a:r>
              <a:rPr lang="ru-RU" sz="1800" i="1" dirty="0" smtClean="0">
                <a:solidFill>
                  <a:schemeClr val="accent6">
                    <a:lumMod val="50000"/>
                  </a:schemeClr>
                </a:solidFill>
              </a:rPr>
              <a:t>ОКЕАН                           МОРЕ                             РЕКА</a:t>
            </a:r>
            <a:endParaRPr lang="ru-RU" sz="18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                        </a:t>
            </a:r>
            <a:r>
              <a:rPr lang="ru-RU" sz="1800" i="1" dirty="0" smtClean="0">
                <a:solidFill>
                  <a:schemeClr val="accent6">
                    <a:lumMod val="50000"/>
                  </a:schemeClr>
                </a:solidFill>
              </a:rPr>
              <a:t>ОЗЕРО                             ПРУД                        АКВАРИУМ</a:t>
            </a:r>
          </a:p>
          <a:p>
            <a:pPr>
              <a:buNone/>
            </a:pP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47664" y="2780928"/>
          <a:ext cx="5976665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2034627"/>
                <a:gridCol w="1925814"/>
              </a:tblGrid>
              <a:tr h="139103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Рисунок 8" descr="Интернет-магазин Фон для фотосъемки с изображением морского дна ..."/>
          <p:cNvPicPr/>
          <p:nvPr/>
        </p:nvPicPr>
        <p:blipFill>
          <a:blip r:embed="rId2" cstate="print">
            <a:lum bright="-10000" contrast="10000"/>
          </a:blip>
          <a:srcRect t="15362" b="15332"/>
          <a:stretch>
            <a:fillRect/>
          </a:stretch>
        </p:blipFill>
        <p:spPr bwMode="auto">
          <a:xfrm>
            <a:off x="1619672" y="2852936"/>
            <a:ext cx="1869440" cy="1295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547663" y="4581128"/>
          <a:ext cx="5976665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1266"/>
                <a:gridCol w="2081266"/>
                <a:gridCol w="1814133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Рисунок 10" descr="Велкроткань с рисунком купить в магазине Мягкая книга"/>
          <p:cNvPicPr/>
          <p:nvPr/>
        </p:nvPicPr>
        <p:blipFill>
          <a:blip r:embed="rId3" cstate="print">
            <a:lum bright="-10000" contrast="20000"/>
          </a:blip>
          <a:srcRect t="13623" b="13913"/>
          <a:stretch>
            <a:fillRect/>
          </a:stretch>
        </p:blipFill>
        <p:spPr bwMode="auto">
          <a:xfrm>
            <a:off x="5652120" y="2852936"/>
            <a:ext cx="1833563" cy="1328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Золотые рыбки по фэн-шуй | ИНЬ И ЯН | Яндекс Дзен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653136"/>
            <a:ext cx="1584176" cy="1373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Цветной фон пляж | Бесплатно векторы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2852936"/>
            <a:ext cx="1656184" cy="130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Ёлочки у озера, лето — Заюшк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672" y="4653136"/>
            <a:ext cx="195453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Волшебный пруд Зомби Ферма • Постройка игры, стадии"/>
          <p:cNvPicPr/>
          <p:nvPr/>
        </p:nvPicPr>
        <p:blipFill>
          <a:blip r:embed="rId7" cstate="print"/>
          <a:srcRect l="7339"/>
          <a:stretch>
            <a:fillRect/>
          </a:stretch>
        </p:blipFill>
        <p:spPr bwMode="auto">
          <a:xfrm>
            <a:off x="3779912" y="4653136"/>
            <a:ext cx="1842861" cy="124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776864" cy="1728192"/>
          </a:xfrm>
        </p:spPr>
        <p:txBody>
          <a:bodyPr/>
          <a:lstStyle/>
          <a:p>
            <a:pPr algn="just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Беседа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– Рассмотри картинки, обрати внимание на отличительные особенности рыб, запомни и повтори их названия.</a:t>
            </a:r>
            <a:b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55576" y="2060847"/>
          <a:ext cx="7776864" cy="43891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592288"/>
                <a:gridCol w="2592288"/>
                <a:gridCol w="2592288"/>
              </a:tblGrid>
              <a:tr h="1392155"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b="0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ОКУНЬ</a:t>
                      </a:r>
                      <a:endParaRPr lang="ru-RU" b="0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b="0" i="1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b="0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ЁРШ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b="0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КАРАСЬ</a:t>
                      </a:r>
                      <a:endParaRPr lang="ru-RU" b="0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392155"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СЕЛЬДЬ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АКУЛА</a:t>
                      </a:r>
                      <a:endParaRPr lang="ru-RU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392155"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                   </a:t>
                      </a:r>
                      <a:r>
                        <a:rPr lang="ru-RU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ЩУКА</a:t>
                      </a:r>
                      <a:endParaRPr lang="ru-RU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КАМБАЛА</a:t>
                      </a:r>
                      <a:endParaRPr lang="ru-RU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endParaRPr lang="ru-RU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ru-RU" i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ЗОЛОТАЯ РЫБКА</a:t>
                      </a:r>
                      <a:endParaRPr lang="ru-RU" i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Рыбка картинка для детей"/>
          <p:cNvPicPr/>
          <p:nvPr/>
        </p:nvPicPr>
        <p:blipFill>
          <a:blip r:embed="rId2" cstate="print">
            <a:lum contrast="20000"/>
          </a:blip>
          <a:srcRect l="2539" t="4020" r="2987" b="25126"/>
          <a:stretch>
            <a:fillRect/>
          </a:stretch>
        </p:blipFill>
        <p:spPr bwMode="auto">
          <a:xfrm>
            <a:off x="1115616" y="2132856"/>
            <a:ext cx="1872209" cy="1052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Ёрш — рыба. Описание ерша с картинками"/>
          <p:cNvPicPr/>
          <p:nvPr/>
        </p:nvPicPr>
        <p:blipFill>
          <a:blip r:embed="rId3" cstate="print">
            <a:lum contrast="10000"/>
          </a:blip>
          <a:srcRect t="21191" b="22110"/>
          <a:stretch>
            <a:fillRect/>
          </a:stretch>
        </p:blipFill>
        <p:spPr bwMode="auto">
          <a:xfrm>
            <a:off x="3779912" y="2132856"/>
            <a:ext cx="1857375" cy="10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рась - все о карасе: описание, распространение, образ жизни и ...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2132856"/>
            <a:ext cx="1524000" cy="1051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Живая рыба для пруда | купить оптом с доставкой по России"/>
          <p:cNvPicPr/>
          <p:nvPr/>
        </p:nvPicPr>
        <p:blipFill>
          <a:blip r:embed="rId5" cstate="print">
            <a:lum contrast="20000"/>
          </a:blip>
          <a:srcRect l="14853" r="4090"/>
          <a:stretch>
            <a:fillRect/>
          </a:stretch>
        </p:blipFill>
        <p:spPr bwMode="auto">
          <a:xfrm>
            <a:off x="1115616" y="3573016"/>
            <a:ext cx="1976494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мбала — Cправочник рыболова."/>
          <p:cNvPicPr/>
          <p:nvPr/>
        </p:nvPicPr>
        <p:blipFill>
          <a:blip r:embed="rId6" cstate="print">
            <a:lum bright="-10000" contrast="10000"/>
          </a:blip>
          <a:srcRect l="6425" t="5430" r="7542" b="6335"/>
          <a:stretch>
            <a:fillRect/>
          </a:stretch>
        </p:blipFill>
        <p:spPr bwMode="auto">
          <a:xfrm>
            <a:off x="3707904" y="5013176"/>
            <a:ext cx="1843795" cy="1164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Животные картинки для детей | Картинки, Изображения животных, Для ..."/>
          <p:cNvPicPr/>
          <p:nvPr/>
        </p:nvPicPr>
        <p:blipFill>
          <a:blip r:embed="rId7" cstate="print">
            <a:lum bright="20000" contrast="20000"/>
          </a:blip>
          <a:srcRect l="3459" t="29794" r="2753" b="34000"/>
          <a:stretch>
            <a:fillRect/>
          </a:stretch>
        </p:blipFill>
        <p:spPr bwMode="auto">
          <a:xfrm>
            <a:off x="6300192" y="3573016"/>
            <a:ext cx="207109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Черноморско-азовская проходная сельдь — Википедия"/>
          <p:cNvPicPr/>
          <p:nvPr/>
        </p:nvPicPr>
        <p:blipFill>
          <a:blip r:embed="rId8" cstate="print">
            <a:lum bright="-10000" contrast="20000"/>
          </a:blip>
          <a:srcRect r="2256" b="8697"/>
          <a:stretch>
            <a:fillRect/>
          </a:stretch>
        </p:blipFill>
        <p:spPr bwMode="auto">
          <a:xfrm>
            <a:off x="3563888" y="3573016"/>
            <a:ext cx="2253048" cy="1056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img-fotki.yandex.ru/get/3009/103971210.1c4d/0_1361b8_3deea1ac_L"/>
          <p:cNvPicPr/>
          <p:nvPr/>
        </p:nvPicPr>
        <p:blipFill>
          <a:blip r:embed="rId9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5013176"/>
            <a:ext cx="1904762" cy="1234286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:pic="http://schemas.openxmlformats.org/drawingml/2006/picture"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Ну, очень хочет покушать. | Пикабу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300192" y="5085184"/>
            <a:ext cx="2000250" cy="1060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Беседа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– Рассмотри картинку, назови части тела рыбы. Отвечай полным предложением </a:t>
            </a:r>
            <a:r>
              <a:rPr lang="ru-RU" sz="2400" i="1" dirty="0" smtClean="0">
                <a:solidFill>
                  <a:schemeClr val="accent6">
                    <a:lumMod val="50000"/>
                  </a:schemeClr>
                </a:solidFill>
              </a:rPr>
              <a:t>(У рыбы есть...)</a:t>
            </a:r>
            <a:endParaRPr lang="ru-RU" sz="24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Презентация &quot;Рыбы&quot; - Начальные классы - 2 класс"/>
          <p:cNvPicPr>
            <a:picLocks noGrp="1"/>
          </p:cNvPicPr>
          <p:nvPr>
            <p:ph idx="1"/>
          </p:nvPr>
        </p:nvPicPr>
        <p:blipFill>
          <a:blip r:embed="rId2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1547664" y="1844824"/>
            <a:ext cx="6034617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850106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Упражнение «Какой, какая?»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/>
          <a:lstStyle/>
          <a:p>
            <a:pPr algn="ctr">
              <a:buNone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 – Рыбы живут в разных  водоёмах, поэтому называются по-разному.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 – Повтори предложения, произнеси по слогам и запомни новые слова:</a:t>
            </a:r>
          </a:p>
          <a:p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 Щука живёт в реке, она – 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реч-на-я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рыба.</a:t>
            </a:r>
          </a:p>
          <a:p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Карась живёт в озере, он – 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о-зёр-на-я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  рыба.</a:t>
            </a:r>
          </a:p>
          <a:p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Камбала живёт в море, она – 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мор-ска-я 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рыба.</a:t>
            </a:r>
          </a:p>
          <a:p>
            <a:pPr>
              <a:buNone/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Сельдь живёт в океане, она –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 о-ке-а-ни-чес-ка-я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 рыба.</a:t>
            </a:r>
          </a:p>
          <a:p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Золотая рыбка живёт в аквариуме, она – </a:t>
            </a:r>
          </a:p>
          <a:p>
            <a:pPr>
              <a:buNone/>
            </a:pP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            а-ква-ри-ум-на-я</a:t>
            </a:r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</a:rPr>
              <a:t> рыбка.</a:t>
            </a:r>
          </a:p>
          <a:p>
            <a:pPr>
              <a:buNone/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endParaRPr lang="ru-RU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Рисунок 5" descr="Чертог Щуки"/>
          <p:cNvPicPr/>
          <p:nvPr/>
        </p:nvPicPr>
        <p:blipFill>
          <a:blip r:embed="rId2" cstate="print"/>
          <a:srcRect t="11524" b="12639"/>
          <a:stretch>
            <a:fillRect/>
          </a:stretch>
        </p:blipFill>
        <p:spPr bwMode="auto">
          <a:xfrm>
            <a:off x="5436096" y="2132856"/>
            <a:ext cx="1000000" cy="758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Карась - все о карасе: описание, распространение, образ жизни и ..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2924944"/>
            <a:ext cx="9525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мбала — Cправочник рыболова."/>
          <p:cNvPicPr/>
          <p:nvPr/>
        </p:nvPicPr>
        <p:blipFill>
          <a:blip r:embed="rId4" cstate="print">
            <a:lum bright="-10000" contrast="10000"/>
          </a:blip>
          <a:srcRect l="6425" t="5430" r="7542" b="6335"/>
          <a:stretch>
            <a:fillRect/>
          </a:stretch>
        </p:blipFill>
        <p:spPr bwMode="auto">
          <a:xfrm>
            <a:off x="6588224" y="3645024"/>
            <a:ext cx="1229197" cy="776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Черноморско-азовская проходная сельдь — Википедия"/>
          <p:cNvPicPr/>
          <p:nvPr/>
        </p:nvPicPr>
        <p:blipFill>
          <a:blip r:embed="rId5" cstate="print">
            <a:lum bright="-10000" contrast="20000"/>
          </a:blip>
          <a:srcRect r="2256" b="8697"/>
          <a:stretch>
            <a:fillRect/>
          </a:stretch>
        </p:blipFill>
        <p:spPr bwMode="auto">
          <a:xfrm>
            <a:off x="7092280" y="4509120"/>
            <a:ext cx="1433758" cy="6720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Золотая рыбка - Главная страница"/>
          <p:cNvPicPr/>
          <p:nvPr/>
        </p:nvPicPr>
        <p:blipFill>
          <a:blip r:embed="rId6" cstate="print">
            <a:lum contrast="10000"/>
          </a:blip>
          <a:srcRect/>
          <a:stretch>
            <a:fillRect/>
          </a:stretch>
        </p:blipFill>
        <p:spPr bwMode="auto">
          <a:xfrm>
            <a:off x="6948264" y="5445224"/>
            <a:ext cx="1305397" cy="10463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994122"/>
          </a:xfrm>
        </p:spPr>
        <p:txBody>
          <a:bodyPr/>
          <a:lstStyle/>
          <a:p>
            <a:r>
              <a:rPr lang="ru-RU" sz="3600" b="1" spc="100" dirty="0" smtClean="0">
                <a:solidFill>
                  <a:schemeClr val="accent1">
                    <a:lumMod val="50000"/>
                  </a:schemeClr>
                </a:solidFill>
              </a:rPr>
              <a:t>Составление рассказа-описания</a:t>
            </a:r>
            <a:endParaRPr lang="ru-RU" sz="3600" b="1" spc="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340768"/>
            <a:ext cx="7931224" cy="4968552"/>
          </a:xfrm>
        </p:spPr>
        <p:txBody>
          <a:bodyPr/>
          <a:lstStyle/>
          <a:p>
            <a:pPr algn="just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Ты уже много знаешь о рыбах и можешь составить рассказ-описание. Доскажи слово в загадке и узнаешь, о какой рыбе ты будешь придумывать рассказ: </a:t>
            </a:r>
          </a:p>
          <a:p>
            <a:pPr algn="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Опасней всех она в реке, </a:t>
            </a:r>
          </a:p>
          <a:p>
            <a:pPr algn="r">
              <a:buNone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Хитра, прожорлива, сильна, </a:t>
            </a:r>
          </a:p>
          <a:p>
            <a:pPr algn="r">
              <a:buNone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Притом — такая злюка! </a:t>
            </a:r>
          </a:p>
          <a:p>
            <a:pPr algn="r">
              <a:buNone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Конечно, это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… (щука).</a:t>
            </a:r>
          </a:p>
          <a:p>
            <a:pPr algn="ctr">
              <a:buNone/>
            </a:pPr>
            <a:endParaRPr lang="ru-RU" sz="24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Молодец! Теперь внимательно рассмотри щуку на следующем слайде, обрати внимание на размер, длину, окраску, части тела.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Рисунок 3" descr="Ёрш и щука Читает Юлианна ~ Поэзия (Стихи для детей)"/>
          <p:cNvPicPr/>
          <p:nvPr/>
        </p:nvPicPr>
        <p:blipFill>
          <a:blip r:embed="rId2" cstate="print">
            <a:lum bright="-20000" contrast="30000"/>
          </a:blip>
          <a:srcRect t="12953" b="11399"/>
          <a:stretch>
            <a:fillRect/>
          </a:stretch>
        </p:blipFill>
        <p:spPr bwMode="auto">
          <a:xfrm>
            <a:off x="1115616" y="2636912"/>
            <a:ext cx="3543300" cy="18633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 descr="Загадки про щуку — DETI-I-MAMA.r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60648"/>
            <a:ext cx="4878705" cy="6339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spc="100" dirty="0" smtClean="0">
                <a:solidFill>
                  <a:schemeClr val="accent1">
                    <a:lumMod val="50000"/>
                  </a:schemeClr>
                </a:solidFill>
              </a:rPr>
              <a:t>Знакомство с картинным планом для составления рассказа</a:t>
            </a:r>
            <a:endParaRPr lang="ru-RU" sz="3600" b="1" spc="1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484784"/>
            <a:ext cx="8003232" cy="4785395"/>
          </a:xfrm>
        </p:spPr>
        <p:txBody>
          <a:bodyPr/>
          <a:lstStyle/>
          <a:p>
            <a:pPr algn="just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Чтобы тебе было легче составить рассказ о щуке,  познакомся с картинным планом: каждая картинка – это одно предложение. Рассмотри внимательно каждую картинку, выбери нужную, ответь на вопросы к картинкам полным предложением, а потом объедини все  свои ответы в один рассказ.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Кто это? (Назови рыбу)</a:t>
            </a:r>
          </a:p>
          <a:p>
            <a:pPr marL="457200" lvl="0" indent="-457200">
              <a:buNone/>
            </a:pP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       Это ...</a:t>
            </a:r>
          </a:p>
          <a:p>
            <a:pPr marL="457200" lvl="0" indent="-457200">
              <a:buNone/>
            </a:pPr>
            <a:endParaRPr lang="ru-RU" sz="2400" dirty="0" smtClean="0"/>
          </a:p>
          <a:p>
            <a:pPr algn="just"/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868144" y="3789040"/>
            <a:ext cx="1440160" cy="208823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accent1">
                    <a:lumMod val="50000"/>
                  </a:schemeClr>
                </a:solidFill>
                <a:latin typeface="Bookman Old Style" pitchFamily="18" charset="0"/>
              </a:rPr>
              <a:t>?</a:t>
            </a:r>
            <a:endParaRPr lang="ru-RU" sz="9600" b="1" dirty="0">
              <a:solidFill>
                <a:schemeClr val="accent1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5" name="Рисунок 4" descr="https://img-fotki.yandex.ru/get/3009/103971210.1c4d/0_1361b8_3deea1ac_L"/>
          <p:cNvPicPr/>
          <p:nvPr/>
        </p:nvPicPr>
        <p:blipFill>
          <a:blip r:embed="rId2" cstate="print">
            <a:lum contrast="10000"/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293096"/>
            <a:ext cx="2539683" cy="1645714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:pic="http://schemas.openxmlformats.org/drawingml/2006/picture"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67</Template>
  <TotalTime>988</TotalTime>
  <Words>874</Words>
  <Application>Microsoft Office PowerPoint</Application>
  <PresentationFormat>Экран (4:3)</PresentationFormat>
  <Paragraphs>182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67</vt:lpstr>
      <vt:lpstr> МБ ДОУ «Детский сад № 33»  Формирование связной речи  Составление  описательного рассказа  </vt:lpstr>
      <vt:lpstr>Рекомендации родителям по проведению речевого занятия</vt:lpstr>
      <vt:lpstr>Беседа</vt:lpstr>
      <vt:lpstr> Беседа  – Рассмотри картинки, обрати внимание на отличительные особенности рыб, запомни и повтори их названия. </vt:lpstr>
      <vt:lpstr>Беседа – Рассмотри картинку, назови части тела рыбы. Отвечай полным предложением (У рыбы есть...)</vt:lpstr>
      <vt:lpstr>Упражнение «Какой, какая?»</vt:lpstr>
      <vt:lpstr>Составление рассказа-описания</vt:lpstr>
      <vt:lpstr>Слайд 8</vt:lpstr>
      <vt:lpstr>Знакомство с картинным планом для составления рассказа</vt:lpstr>
      <vt:lpstr>Ответь на вопросы предложением:</vt:lpstr>
      <vt:lpstr>Ответь на вопросы предложением:</vt:lpstr>
      <vt:lpstr>Ответь на вопросы предложением:</vt:lpstr>
      <vt:lpstr>Рассказ «Щука»</vt:lpstr>
      <vt:lpstr>Составление рассказа с опорой  на картинный план</vt:lpstr>
      <vt:lpstr>Уважаемы родители,  Вы можете использовать подобные картинные планы для обучения ребёнка рассказыванию, пересказам, составлению рассказов о предметах и явлениях, что, в конечном итоге, будет способствовать формированию связной, грамотной речи ребёнка, а приобретённые навыки помогут обучаться в школе.   Удачи и успехов Вам!</vt:lpstr>
      <vt:lpstr>Слайд 16</vt:lpstr>
      <vt:lpstr>Использованная литература  и интернет-ресурсы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Valentink</dc:creator>
  <cp:lastModifiedBy>Светлана Коняева</cp:lastModifiedBy>
  <cp:revision>59</cp:revision>
  <dcterms:created xsi:type="dcterms:W3CDTF">2014-12-18T18:25:36Z</dcterms:created>
  <dcterms:modified xsi:type="dcterms:W3CDTF">2020-06-23T06:45:42Z</dcterms:modified>
</cp:coreProperties>
</file>