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6" r:id="rId2"/>
    <p:sldId id="265" r:id="rId3"/>
    <p:sldId id="267" r:id="rId4"/>
    <p:sldId id="256" r:id="rId5"/>
    <p:sldId id="262" r:id="rId6"/>
    <p:sldId id="270" r:id="rId7"/>
    <p:sldId id="264" r:id="rId8"/>
    <p:sldId id="258" r:id="rId9"/>
    <p:sldId id="259" r:id="rId10"/>
    <p:sldId id="260" r:id="rId11"/>
    <p:sldId id="261" r:id="rId12"/>
    <p:sldId id="269" r:id="rId13"/>
    <p:sldId id="271" r:id="rId14"/>
    <p:sldId id="263" r:id="rId15"/>
    <p:sldId id="27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5F85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2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577B39-C8EC-46C2-B855-4FD2F174213A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64C89-7E56-4779-8DB9-BDDCBEA172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518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Помогите </a:t>
            </a:r>
            <a:r>
              <a:rPr lang="ru-RU" dirty="0" err="1" smtClean="0"/>
              <a:t>Агаше</a:t>
            </a:r>
            <a:r>
              <a:rPr lang="ru-RU" dirty="0" smtClean="0"/>
              <a:t> ответить на вопрос: </a:t>
            </a:r>
            <a:r>
              <a:rPr lang="ru-RU" dirty="0" smtClean="0"/>
              <a:t>какого </a:t>
            </a:r>
            <a:r>
              <a:rPr lang="ru-RU" baseline="0" dirty="0" smtClean="0"/>
              <a:t>числа </a:t>
            </a:r>
            <a:r>
              <a:rPr lang="ru-RU" baseline="0" dirty="0" smtClean="0"/>
              <a:t>нет в строю?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64C89-7E56-4779-8DB9-BDDCBEA1720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5111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64C89-7E56-4779-8DB9-BDDCBEA17207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412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Кто встал не на свое место</a:t>
            </a:r>
            <a:r>
              <a:rPr lang="ru-RU" dirty="0" smtClean="0"/>
              <a:t>? Почему?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64C89-7E56-4779-8DB9-BDDCBEA1720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777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порядку</a:t>
            </a:r>
            <a:r>
              <a:rPr lang="ru-RU" baseline="0" dirty="0" smtClean="0"/>
              <a:t> становись! </a:t>
            </a:r>
            <a:r>
              <a:rPr lang="ru-RU" dirty="0" smtClean="0"/>
              <a:t>Кто </a:t>
            </a:r>
            <a:r>
              <a:rPr lang="ru-RU" dirty="0" smtClean="0"/>
              <a:t>встал не на свое место</a:t>
            </a:r>
            <a:r>
              <a:rPr lang="ru-RU" dirty="0" smtClean="0"/>
              <a:t>? Почему?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64C89-7E56-4779-8DB9-BDDCBEA17207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0908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Проверим ваше умение писать правильно цифры.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64C89-7E56-4779-8DB9-BDDCBEA1720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070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1 помидор стоит 2 рубля.  У нас есть монеты по 1 руб. Сколько монет надо взять</a:t>
            </a:r>
            <a:r>
              <a:rPr lang="ru-RU" baseline="0" dirty="0" smtClean="0"/>
              <a:t>, чтобы заплатить за каждый помидор? Это сколько? Запишите цифрой. А кто знает сколько всего.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64C89-7E56-4779-8DB9-BDDCBEA1720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339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Папа Филин купил своей дочке пирамидку и неваляшку. Как вы думаете сколько </a:t>
            </a:r>
            <a:r>
              <a:rPr lang="ru-RU" dirty="0" smtClean="0"/>
              <a:t>он</a:t>
            </a:r>
            <a:r>
              <a:rPr lang="ru-RU" baseline="0" dirty="0" smtClean="0"/>
              <a:t> заплатил </a:t>
            </a:r>
            <a:r>
              <a:rPr lang="ru-RU" baseline="0" dirty="0" smtClean="0"/>
              <a:t>за неваляшку? Больше? Меньше? Почему? Докажите.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64C89-7E56-4779-8DB9-BDDCBEA1720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444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числовом отрезке отложены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(единичные) отрезки. Как показать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сколько таких отрезков отложено? </a:t>
            </a:r>
          </a:p>
          <a:p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Правильно обозначить числами.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64C89-7E56-4779-8DB9-BDDCBEA1720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1440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 с помощью числового отрезка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выполнять сложение и вычитание?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64C89-7E56-4779-8DB9-BDDCBEA1720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7740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Поиграем?</a:t>
            </a:r>
            <a:r>
              <a:rPr lang="ru-RU" baseline="0" dirty="0" smtClean="0"/>
              <a:t> Кто самый внимательный? Какой предмет исчез?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64C89-7E56-4779-8DB9-BDDCBEA17207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395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ED44-292C-4959-8899-C369F14AD7F3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A9D15-554E-4ECF-8344-E50340A10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523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ED44-292C-4959-8899-C369F14AD7F3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A9D15-554E-4ECF-8344-E50340A10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30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ED44-292C-4959-8899-C369F14AD7F3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A9D15-554E-4ECF-8344-E50340A10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395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ED44-292C-4959-8899-C369F14AD7F3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A9D15-554E-4ECF-8344-E50340A10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751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ED44-292C-4959-8899-C369F14AD7F3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A9D15-554E-4ECF-8344-E50340A10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479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ED44-292C-4959-8899-C369F14AD7F3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A9D15-554E-4ECF-8344-E50340A10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527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ED44-292C-4959-8899-C369F14AD7F3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A9D15-554E-4ECF-8344-E50340A10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679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ED44-292C-4959-8899-C369F14AD7F3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A9D15-554E-4ECF-8344-E50340A10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963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ED44-292C-4959-8899-C369F14AD7F3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A9D15-554E-4ECF-8344-E50340A10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257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ED44-292C-4959-8899-C369F14AD7F3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A9D15-554E-4ECF-8344-E50340A10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38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ED44-292C-4959-8899-C369F14AD7F3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A9D15-554E-4ECF-8344-E50340A10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874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EED44-292C-4959-8899-C369F14AD7F3}" type="datetimeFigureOut">
              <a:rPr lang="ru-RU" smtClean="0"/>
              <a:t>29.10.2020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A9D15-554E-4ECF-8344-E50340A10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422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lipartz.com/ru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0486" y="2005240"/>
            <a:ext cx="10515600" cy="2653846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>
                <a:latin typeface="Bookman Old Style" panose="02050604050505020204" pitchFamily="18" charset="0"/>
              </a:rPr>
              <a:t>Тема урока:</a:t>
            </a:r>
            <a:br>
              <a:rPr lang="ru-RU" sz="6600" b="1" dirty="0" smtClean="0">
                <a:latin typeface="Bookman Old Style" panose="02050604050505020204" pitchFamily="18" charset="0"/>
              </a:rPr>
            </a:br>
            <a:r>
              <a:rPr lang="ru-RU" sz="6600" b="1" dirty="0" smtClean="0">
                <a:latin typeface="Bookman Old Style" panose="02050604050505020204" pitchFamily="18" charset="0"/>
              </a:rPr>
              <a:t>Числовой отрезок.</a:t>
            </a:r>
            <a:endParaRPr lang="ru-RU" sz="6600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72263" y="5723507"/>
            <a:ext cx="4210729" cy="908276"/>
          </a:xfrm>
        </p:spPr>
        <p:txBody>
          <a:bodyPr>
            <a:normAutofit fontScale="92500" lnSpcReduction="10000"/>
          </a:bodyPr>
          <a:lstStyle/>
          <a:p>
            <a:pPr marL="0" indent="0" algn="r">
              <a:buNone/>
            </a:pPr>
            <a:r>
              <a:rPr lang="ru-RU" dirty="0"/>
              <a:t>Математика, 1 класс, 1 часть</a:t>
            </a:r>
          </a:p>
          <a:p>
            <a:pPr marL="0" indent="0" algn="r">
              <a:buNone/>
            </a:pPr>
            <a:r>
              <a:rPr lang="ru-RU" dirty="0"/>
              <a:t>Л.Г. </a:t>
            </a:r>
            <a:r>
              <a:rPr lang="ru-RU" dirty="0" err="1"/>
              <a:t>Петерсон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9737" y="209550"/>
            <a:ext cx="1762125" cy="664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72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9936624" y="4117842"/>
            <a:ext cx="857251" cy="1228725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676744" y="4119638"/>
            <a:ext cx="857251" cy="1228725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35675" y="4045390"/>
            <a:ext cx="857251" cy="1228725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175795" y="4045391"/>
            <a:ext cx="857251" cy="1228725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>
          <a:xfrm>
            <a:off x="2586038" y="329696"/>
            <a:ext cx="6129338" cy="985838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Bookman Old Style" panose="02050604050505020204" pitchFamily="18" charset="0"/>
              </a:rPr>
              <a:t>Это числовой луч</a:t>
            </a:r>
            <a:endParaRPr lang="ru-RU" sz="4000" b="1" dirty="0"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01263" y="140989"/>
            <a:ext cx="1809603" cy="2349091"/>
          </a:xfrm>
          <a:prstGeom prst="rect">
            <a:avLst/>
          </a:prstGeom>
        </p:spPr>
      </p:pic>
      <p:sp>
        <p:nvSpPr>
          <p:cNvPr id="5" name="Минус 4"/>
          <p:cNvSpPr/>
          <p:nvPr/>
        </p:nvSpPr>
        <p:spPr>
          <a:xfrm>
            <a:off x="-223911" y="3243263"/>
            <a:ext cx="12134777" cy="914400"/>
          </a:xfrm>
          <a:prstGeom prst="mathMinu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Минус 7"/>
          <p:cNvSpPr/>
          <p:nvPr/>
        </p:nvSpPr>
        <p:spPr>
          <a:xfrm rot="5400000">
            <a:off x="3186538" y="3336132"/>
            <a:ext cx="689855" cy="72866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инус 8"/>
          <p:cNvSpPr/>
          <p:nvPr/>
        </p:nvSpPr>
        <p:spPr>
          <a:xfrm rot="5400000">
            <a:off x="5498549" y="3336132"/>
            <a:ext cx="689855" cy="72866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инус 9"/>
          <p:cNvSpPr/>
          <p:nvPr/>
        </p:nvSpPr>
        <p:spPr>
          <a:xfrm rot="5400000">
            <a:off x="7727288" y="3336132"/>
            <a:ext cx="689855" cy="72866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инус 10"/>
          <p:cNvSpPr/>
          <p:nvPr/>
        </p:nvSpPr>
        <p:spPr>
          <a:xfrm rot="5400000">
            <a:off x="9956028" y="3336133"/>
            <a:ext cx="689855" cy="72866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Минус 12"/>
          <p:cNvSpPr/>
          <p:nvPr/>
        </p:nvSpPr>
        <p:spPr>
          <a:xfrm rot="5400000">
            <a:off x="1121567" y="3214689"/>
            <a:ext cx="700087" cy="8143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52958" y="4045389"/>
            <a:ext cx="857251" cy="1228725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1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14851" y="4045391"/>
            <a:ext cx="857251" cy="1228725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2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676744" y="4101527"/>
            <a:ext cx="857251" cy="1228725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3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936624" y="4101526"/>
            <a:ext cx="857251" cy="1228725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4</a:t>
            </a:r>
            <a:endParaRPr lang="ru-RU" sz="6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89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 animBg="1"/>
      <p:bldP spid="20" grpId="0" animBg="1"/>
      <p:bldP spid="19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72454" y="5757863"/>
            <a:ext cx="2538412" cy="781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01263" y="140989"/>
            <a:ext cx="1809603" cy="2349091"/>
          </a:xfrm>
          <a:prstGeom prst="rect">
            <a:avLst/>
          </a:prstGeom>
        </p:spPr>
      </p:pic>
      <p:sp>
        <p:nvSpPr>
          <p:cNvPr id="5" name="Минус 4"/>
          <p:cNvSpPr/>
          <p:nvPr/>
        </p:nvSpPr>
        <p:spPr>
          <a:xfrm>
            <a:off x="-223911" y="3243263"/>
            <a:ext cx="12134777" cy="914400"/>
          </a:xfrm>
          <a:prstGeom prst="mathMinu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Минус 7"/>
          <p:cNvSpPr/>
          <p:nvPr/>
        </p:nvSpPr>
        <p:spPr>
          <a:xfrm rot="5400000">
            <a:off x="3186538" y="3336132"/>
            <a:ext cx="689855" cy="72866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инус 8"/>
          <p:cNvSpPr/>
          <p:nvPr/>
        </p:nvSpPr>
        <p:spPr>
          <a:xfrm rot="5400000">
            <a:off x="5498549" y="3336132"/>
            <a:ext cx="689855" cy="72866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инус 9"/>
          <p:cNvSpPr/>
          <p:nvPr/>
        </p:nvSpPr>
        <p:spPr>
          <a:xfrm rot="5400000">
            <a:off x="7727288" y="3336132"/>
            <a:ext cx="689855" cy="72866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инус 10"/>
          <p:cNvSpPr/>
          <p:nvPr/>
        </p:nvSpPr>
        <p:spPr>
          <a:xfrm rot="5400000">
            <a:off x="9956028" y="3336133"/>
            <a:ext cx="689855" cy="72866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Минус 12"/>
          <p:cNvSpPr/>
          <p:nvPr/>
        </p:nvSpPr>
        <p:spPr>
          <a:xfrm rot="5400000">
            <a:off x="1121567" y="3214689"/>
            <a:ext cx="700087" cy="8143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95045" y="4101525"/>
            <a:ext cx="857251" cy="1228725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1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16864" y="4101526"/>
            <a:ext cx="857251" cy="1228725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2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14805" y="4101526"/>
            <a:ext cx="857251" cy="1228725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3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936624" y="4090787"/>
            <a:ext cx="857251" cy="1228725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4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5604216" y="3317742"/>
            <a:ext cx="478520" cy="4429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уга 5"/>
          <p:cNvSpPr/>
          <p:nvPr/>
        </p:nvSpPr>
        <p:spPr>
          <a:xfrm>
            <a:off x="3570059" y="2870268"/>
            <a:ext cx="2286840" cy="914400"/>
          </a:xfrm>
          <a:prstGeom prst="arc">
            <a:avLst>
              <a:gd name="adj1" fmla="val 10730201"/>
              <a:gd name="adj2" fmla="val 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уга 24"/>
          <p:cNvSpPr/>
          <p:nvPr/>
        </p:nvSpPr>
        <p:spPr>
          <a:xfrm>
            <a:off x="5906635" y="2856234"/>
            <a:ext cx="2101801" cy="942468"/>
          </a:xfrm>
          <a:prstGeom prst="arc">
            <a:avLst>
              <a:gd name="adj1" fmla="val 10730201"/>
              <a:gd name="adj2" fmla="val 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4174070" y="2228470"/>
            <a:ext cx="1078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Bookman Old Style" panose="02050604050505020204" pitchFamily="18" charset="0"/>
              </a:rPr>
              <a:t>- 1</a:t>
            </a:r>
            <a:r>
              <a:rPr lang="ru-RU" b="1" dirty="0" smtClean="0">
                <a:latin typeface="Bookman Old Style" panose="02050604050505020204" pitchFamily="18" charset="0"/>
              </a:rPr>
              <a:t> 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98257" y="2228470"/>
            <a:ext cx="1078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Bookman Old Style" panose="02050604050505020204" pitchFamily="18" charset="0"/>
              </a:rPr>
              <a:t>+ 1</a:t>
            </a:r>
            <a:r>
              <a:rPr lang="ru-RU" b="1" dirty="0" smtClean="0">
                <a:latin typeface="Bookman Old Style" panose="02050604050505020204" pitchFamily="18" charset="0"/>
              </a:rPr>
              <a:t> </a:t>
            </a:r>
            <a:endParaRPr lang="ru-RU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243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" grpId="0" animBg="1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72454" y="5757863"/>
            <a:ext cx="2538412" cy="781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01263" y="140989"/>
            <a:ext cx="1809603" cy="2349091"/>
          </a:xfrm>
          <a:prstGeom prst="rect">
            <a:avLst/>
          </a:prstGeom>
        </p:spPr>
      </p:pic>
      <p:sp>
        <p:nvSpPr>
          <p:cNvPr id="5" name="Минус 4"/>
          <p:cNvSpPr/>
          <p:nvPr/>
        </p:nvSpPr>
        <p:spPr>
          <a:xfrm>
            <a:off x="-223911" y="3243263"/>
            <a:ext cx="12134777" cy="914400"/>
          </a:xfrm>
          <a:prstGeom prst="mathMinus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Минус 7"/>
          <p:cNvSpPr/>
          <p:nvPr/>
        </p:nvSpPr>
        <p:spPr>
          <a:xfrm rot="5400000">
            <a:off x="3186538" y="3336132"/>
            <a:ext cx="689855" cy="72866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инус 8"/>
          <p:cNvSpPr/>
          <p:nvPr/>
        </p:nvSpPr>
        <p:spPr>
          <a:xfrm rot="5400000">
            <a:off x="5498549" y="3336132"/>
            <a:ext cx="689855" cy="72866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инус 9"/>
          <p:cNvSpPr/>
          <p:nvPr/>
        </p:nvSpPr>
        <p:spPr>
          <a:xfrm rot="5400000">
            <a:off x="7727288" y="3336132"/>
            <a:ext cx="689855" cy="72866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инус 10"/>
          <p:cNvSpPr/>
          <p:nvPr/>
        </p:nvSpPr>
        <p:spPr>
          <a:xfrm rot="5400000">
            <a:off x="9956028" y="3336133"/>
            <a:ext cx="689855" cy="72866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Минус 12"/>
          <p:cNvSpPr/>
          <p:nvPr/>
        </p:nvSpPr>
        <p:spPr>
          <a:xfrm rot="5400000">
            <a:off x="1121567" y="3214689"/>
            <a:ext cx="700087" cy="8143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95045" y="4101525"/>
            <a:ext cx="857251" cy="1228725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1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16864" y="4101526"/>
            <a:ext cx="857251" cy="1228725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2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714805" y="4101526"/>
            <a:ext cx="857251" cy="1228725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3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936624" y="4090787"/>
            <a:ext cx="857251" cy="1228725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4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5604216" y="3317742"/>
            <a:ext cx="478520" cy="4429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уга 5"/>
          <p:cNvSpPr/>
          <p:nvPr/>
        </p:nvSpPr>
        <p:spPr>
          <a:xfrm>
            <a:off x="8043166" y="2842199"/>
            <a:ext cx="2286840" cy="914400"/>
          </a:xfrm>
          <a:prstGeom prst="arc">
            <a:avLst>
              <a:gd name="adj1" fmla="val 10730201"/>
              <a:gd name="adj2" fmla="val 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уга 24"/>
          <p:cNvSpPr/>
          <p:nvPr/>
        </p:nvSpPr>
        <p:spPr>
          <a:xfrm>
            <a:off x="5906635" y="2856234"/>
            <a:ext cx="2101801" cy="942468"/>
          </a:xfrm>
          <a:prstGeom prst="arc">
            <a:avLst>
              <a:gd name="adj1" fmla="val 10730201"/>
              <a:gd name="adj2" fmla="val 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418126" y="2257901"/>
            <a:ext cx="1078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Bookman Old Style" panose="02050604050505020204" pitchFamily="18" charset="0"/>
              </a:rPr>
              <a:t>+ 1</a:t>
            </a:r>
            <a:r>
              <a:rPr lang="ru-RU" b="1" dirty="0" smtClean="0">
                <a:latin typeface="Bookman Old Style" panose="02050604050505020204" pitchFamily="18" charset="0"/>
              </a:rPr>
              <a:t> 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33045" y="2257045"/>
            <a:ext cx="1078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Bookman Old Style" panose="02050604050505020204" pitchFamily="18" charset="0"/>
              </a:rPr>
              <a:t>+ 1</a:t>
            </a:r>
            <a:r>
              <a:rPr lang="ru-RU" b="1" dirty="0" smtClean="0">
                <a:latin typeface="Bookman Old Style" panose="02050604050505020204" pitchFamily="18" charset="0"/>
              </a:rPr>
              <a:t> 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56871" y="1250417"/>
            <a:ext cx="1078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Bookman Old Style" panose="02050604050505020204" pitchFamily="18" charset="0"/>
              </a:rPr>
              <a:t>  </a:t>
            </a:r>
            <a:r>
              <a:rPr lang="ru-RU" sz="4800" b="1" dirty="0" smtClean="0">
                <a:latin typeface="Bookman Old Style" panose="02050604050505020204" pitchFamily="18" charset="0"/>
              </a:rPr>
              <a:t>2</a:t>
            </a:r>
            <a:r>
              <a:rPr lang="ru-RU" b="1" dirty="0" smtClean="0">
                <a:latin typeface="Bookman Old Style" panose="02050604050505020204" pitchFamily="18" charset="0"/>
              </a:rPr>
              <a:t> 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61009" y="1250417"/>
            <a:ext cx="126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Bookman Old Style" panose="02050604050505020204" pitchFamily="18" charset="0"/>
              </a:rPr>
              <a:t>+ 1 </a:t>
            </a:r>
            <a:endParaRPr lang="ru-RU" sz="4800" b="1" dirty="0">
              <a:latin typeface="Bookman Old Style" panose="020506040505050202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39827" y="1250416"/>
            <a:ext cx="126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Bookman Old Style" panose="02050604050505020204" pitchFamily="18" charset="0"/>
              </a:rPr>
              <a:t>+ 1 </a:t>
            </a:r>
            <a:endParaRPr lang="ru-RU" sz="4800" b="1" dirty="0">
              <a:latin typeface="Bookman Old Style" panose="020506040505050202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14664" y="1250415"/>
            <a:ext cx="126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Bookman Old Style" panose="02050604050505020204" pitchFamily="18" charset="0"/>
              </a:rPr>
              <a:t>= 4 </a:t>
            </a:r>
            <a:endParaRPr lang="ru-RU" sz="4800" b="1" dirty="0">
              <a:latin typeface="Bookman Old Style" panose="02050604050505020204" pitchFamily="18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10061695" y="3375621"/>
            <a:ext cx="478520" cy="44291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1878805" y="2104984"/>
            <a:ext cx="36318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Bookman Old Style" panose="02050604050505020204" pitchFamily="18" charset="0"/>
              </a:rPr>
              <a:t>2 + 2= 4 </a:t>
            </a:r>
            <a:endParaRPr lang="ru-RU" sz="4800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91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" grpId="0" animBg="1"/>
      <p:bldP spid="7" grpId="0"/>
      <p:bldP spid="19" grpId="0"/>
      <p:bldP spid="20" grpId="0"/>
      <p:bldP spid="21" grpId="0"/>
      <p:bldP spid="22" grpId="0"/>
      <p:bldP spid="24" grpId="0"/>
      <p:bldP spid="26" grpId="0" animBg="1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Bookman Old Style" panose="02050604050505020204" pitchFamily="18" charset="0"/>
              </a:rPr>
              <a:t>Тренируемся…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Работа по учебнику. </a:t>
            </a:r>
          </a:p>
          <a:p>
            <a:pPr marL="0" indent="0">
              <a:buNone/>
            </a:pPr>
            <a:r>
              <a:rPr lang="ru-RU" dirty="0" smtClean="0"/>
              <a:t>Стр. 38 – 39 № 3 - 4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446" y="3228975"/>
            <a:ext cx="4068441" cy="3257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112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07463" y="128588"/>
            <a:ext cx="1474839" cy="19145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675" y="128588"/>
            <a:ext cx="1428583" cy="20476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876" y="420884"/>
            <a:ext cx="1481473" cy="14630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03819" cy="25241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779" y="128588"/>
            <a:ext cx="2212329" cy="221232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0525" y="314325"/>
            <a:ext cx="1543050" cy="15430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97" y="2558497"/>
            <a:ext cx="2119792" cy="163828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4194" y="2043112"/>
            <a:ext cx="2446934" cy="213292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517" y="4013575"/>
            <a:ext cx="1782843" cy="184406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376" y="4462683"/>
            <a:ext cx="2410174" cy="139495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2952">
            <a:off x="6783199" y="4338846"/>
            <a:ext cx="2519616" cy="206692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034" y="2329310"/>
            <a:ext cx="3015308" cy="168426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62" y="2209853"/>
            <a:ext cx="1675186" cy="196618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515" y="4176033"/>
            <a:ext cx="2324302" cy="226386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069" y="1790042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2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-0.48984 0.587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92" y="2937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4.07407E-6 L 0.46706 -0.5613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93" y="-2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934700" cy="4351338"/>
          </a:xfrm>
        </p:spPr>
        <p:txBody>
          <a:bodyPr/>
          <a:lstStyle/>
          <a:p>
            <a:r>
              <a:rPr lang="ru-RU" dirty="0" smtClean="0"/>
              <a:t>Использованные интернет ресурсы:</a:t>
            </a:r>
          </a:p>
          <a:p>
            <a:pPr marL="514350" indent="-514350">
              <a:buAutoNum type="arabicPeriod"/>
            </a:pPr>
            <a:r>
              <a:rPr lang="ru-RU" dirty="0" smtClean="0"/>
              <a:t>Уроки Кирилла и </a:t>
            </a:r>
            <a:r>
              <a:rPr lang="ru-RU" dirty="0" err="1" smtClean="0"/>
              <a:t>Мефодия</a:t>
            </a:r>
            <a:r>
              <a:rPr lang="ru-RU" dirty="0" smtClean="0"/>
              <a:t>. Начальная школа. Математика. 2009 </a:t>
            </a:r>
          </a:p>
          <a:p>
            <a:pPr marL="514350" indent="-514350">
              <a:buAutoNum type="arabicPeriod"/>
            </a:pPr>
            <a:r>
              <a:rPr lang="ru-RU" b="1" u="sng" dirty="0">
                <a:solidFill>
                  <a:srgbClr val="000080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3"/>
              </a:rPr>
              <a:t>https://www.klipartz.com/ru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картинки для презентации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402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2457" y="1407886"/>
            <a:ext cx="10261600" cy="4688114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/>
              <a:t>Цель:</a:t>
            </a:r>
          </a:p>
          <a:p>
            <a:pPr algn="l">
              <a:buFont typeface="+mj-lt"/>
              <a:buAutoNum type="arabicPeriod"/>
            </a:pPr>
            <a:r>
              <a:rPr lang="ru-RU" sz="3200" dirty="0" smtClean="0">
                <a:solidFill>
                  <a:srgbClr val="333333"/>
                </a:solidFill>
                <a:latin typeface="Helvetica Neue"/>
              </a:rPr>
              <a:t>Знакомство с понятием числового отрезка.   </a:t>
            </a:r>
          </a:p>
          <a:p>
            <a:pPr algn="l"/>
            <a:r>
              <a:rPr lang="ru-RU" sz="3200" dirty="0">
                <a:solidFill>
                  <a:srgbClr val="333333"/>
                </a:solidFill>
                <a:latin typeface="Helvetica Neue"/>
              </a:rPr>
              <a:t> </a:t>
            </a:r>
            <a:r>
              <a:rPr lang="ru-RU" sz="3200" dirty="0" smtClean="0">
                <a:solidFill>
                  <a:srgbClr val="333333"/>
                </a:solidFill>
                <a:latin typeface="Helvetica Neue"/>
              </a:rPr>
              <a:t>  Присчитывание и отсчитывание единиц на   </a:t>
            </a:r>
          </a:p>
          <a:p>
            <a:pPr algn="l"/>
            <a:r>
              <a:rPr lang="ru-RU" sz="3200" dirty="0">
                <a:solidFill>
                  <a:srgbClr val="333333"/>
                </a:solidFill>
                <a:latin typeface="Helvetica Neue"/>
              </a:rPr>
              <a:t> </a:t>
            </a:r>
            <a:r>
              <a:rPr lang="ru-RU" sz="3200" dirty="0" smtClean="0">
                <a:solidFill>
                  <a:srgbClr val="333333"/>
                </a:solidFill>
                <a:latin typeface="Helvetica Neue"/>
              </a:rPr>
              <a:t>  числовом отрезке;</a:t>
            </a:r>
            <a:endParaRPr lang="ru-RU" sz="3200" dirty="0">
              <a:solidFill>
                <a:srgbClr val="333333"/>
              </a:solidFill>
              <a:latin typeface="Helvetica Neue"/>
            </a:endParaRPr>
          </a:p>
          <a:p>
            <a:pPr algn="l"/>
            <a:r>
              <a:rPr lang="ru-RU" sz="3200" dirty="0" smtClean="0">
                <a:solidFill>
                  <a:srgbClr val="333333"/>
                </a:solidFill>
                <a:latin typeface="Helvetica Neue"/>
              </a:rPr>
              <a:t>2. Закреплять </a:t>
            </a:r>
            <a:r>
              <a:rPr lang="ru-RU" sz="3200" dirty="0">
                <a:solidFill>
                  <a:srgbClr val="333333"/>
                </a:solidFill>
                <a:latin typeface="Helvetica Neue"/>
              </a:rPr>
              <a:t>знания состава числа 4.</a:t>
            </a:r>
          </a:p>
          <a:p>
            <a:pPr algn="l"/>
            <a:r>
              <a:rPr lang="ru-RU" sz="3200" dirty="0" smtClean="0">
                <a:solidFill>
                  <a:srgbClr val="333333"/>
                </a:solidFill>
                <a:latin typeface="Helvetica Neue"/>
              </a:rPr>
              <a:t>3. Развитие мыслительных операций, речи,   </a:t>
            </a:r>
          </a:p>
          <a:p>
            <a:pPr algn="l"/>
            <a:r>
              <a:rPr lang="ru-RU" sz="3200" dirty="0">
                <a:solidFill>
                  <a:srgbClr val="333333"/>
                </a:solidFill>
                <a:latin typeface="Helvetica Neue"/>
              </a:rPr>
              <a:t> </a:t>
            </a:r>
            <a:r>
              <a:rPr lang="ru-RU" sz="3200" dirty="0" smtClean="0">
                <a:solidFill>
                  <a:srgbClr val="333333"/>
                </a:solidFill>
                <a:latin typeface="Helvetica Neue"/>
              </a:rPr>
              <a:t>   памяти, творческих способностей учащихся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9875" y="209550"/>
            <a:ext cx="1762125" cy="66484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2275" y="361950"/>
            <a:ext cx="1762125" cy="664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27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Bookman Old Style" panose="02050604050505020204" pitchFamily="18" charset="0"/>
              </a:rPr>
              <a:t>РАЗМИНКА</a:t>
            </a: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latin typeface="PT Sans"/>
              </a:rPr>
              <a:t>Счет до 10 и обратно</a:t>
            </a:r>
            <a:endParaRPr lang="ru-RU" sz="3200" dirty="0">
              <a:solidFill>
                <a:srgbClr val="000000"/>
              </a:solidFill>
              <a:latin typeface="PT Sans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PT Sans"/>
              </a:rPr>
              <a:t>Порядок чисел: за </a:t>
            </a:r>
            <a:r>
              <a:rPr lang="ru-RU" sz="3200" dirty="0">
                <a:solidFill>
                  <a:srgbClr val="000000"/>
                </a:solidFill>
                <a:latin typeface="PT Sans"/>
              </a:rPr>
              <a:t>числом, перед, </a:t>
            </a:r>
            <a:r>
              <a:rPr lang="ru-RU" sz="3200" dirty="0" smtClean="0">
                <a:solidFill>
                  <a:srgbClr val="000000"/>
                </a:solidFill>
                <a:latin typeface="PT Sans"/>
              </a:rPr>
              <a:t>соседи, </a:t>
            </a:r>
            <a:r>
              <a:rPr lang="ru-RU" sz="3200" dirty="0">
                <a:solidFill>
                  <a:srgbClr val="000000"/>
                </a:solidFill>
                <a:latin typeface="PT Sans"/>
              </a:rPr>
              <a:t>между….</a:t>
            </a:r>
          </a:p>
          <a:p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13" t="51725" r="474" b="15270"/>
          <a:stretch/>
        </p:blipFill>
        <p:spPr>
          <a:xfrm>
            <a:off x="9587997" y="3667241"/>
            <a:ext cx="2188565" cy="25097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79" t="15029" r="-2133" b="48906"/>
          <a:stretch/>
        </p:blipFill>
        <p:spPr>
          <a:xfrm>
            <a:off x="3436112" y="3483025"/>
            <a:ext cx="4077323" cy="2626482"/>
          </a:xfrm>
          <a:prstGeom prst="rect">
            <a:avLst/>
          </a:prstGeom>
          <a:ln>
            <a:solidFill>
              <a:srgbClr val="B85F85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12" t="48277" r="31949" b="17187"/>
          <a:stretch/>
        </p:blipFill>
        <p:spPr>
          <a:xfrm>
            <a:off x="7200521" y="3336259"/>
            <a:ext cx="2387476" cy="26564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" t="17433" r="62410" b="43287"/>
          <a:stretch/>
        </p:blipFill>
        <p:spPr>
          <a:xfrm>
            <a:off x="896873" y="3483025"/>
            <a:ext cx="2377825" cy="269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881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2635" y="307508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85900" y="971551"/>
            <a:ext cx="1552647" cy="2316604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chemeClr val="tx1"/>
                </a:solidFill>
              </a:rPr>
              <a:t>1</a:t>
            </a:r>
            <a:endParaRPr lang="ru-RU" sz="80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09975" y="971551"/>
            <a:ext cx="1552647" cy="2316604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chemeClr val="tx1"/>
                </a:solidFill>
              </a:rPr>
              <a:t>2</a:t>
            </a:r>
            <a:endParaRPr lang="ru-RU" sz="8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34635" y="971551"/>
            <a:ext cx="1552647" cy="2316604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63671" y="963940"/>
            <a:ext cx="1552647" cy="2316604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chemeClr val="tx1"/>
                </a:solidFill>
              </a:rPr>
              <a:t>4</a:t>
            </a:r>
            <a:endParaRPr lang="ru-RU" sz="8000" b="1" dirty="0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29750" y="3362020"/>
            <a:ext cx="2252516" cy="292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50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2635" y="307508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85900" y="971551"/>
            <a:ext cx="1552647" cy="2316604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chemeClr val="tx1"/>
                </a:solidFill>
              </a:rPr>
              <a:t>1</a:t>
            </a:r>
            <a:endParaRPr lang="ru-RU" sz="80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09975" y="971551"/>
            <a:ext cx="1552647" cy="2316604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chemeClr val="tx1"/>
                </a:solidFill>
              </a:rPr>
              <a:t>3</a:t>
            </a:r>
            <a:endParaRPr lang="ru-RU" sz="8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34635" y="971551"/>
            <a:ext cx="1552647" cy="2316604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chemeClr val="tx1"/>
                </a:solidFill>
              </a:rPr>
              <a:t>2</a:t>
            </a:r>
            <a:endParaRPr lang="ru-RU" sz="8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120759" y="971551"/>
            <a:ext cx="1552647" cy="2316604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schemeClr val="tx1"/>
                </a:solidFill>
              </a:rPr>
              <a:t>4</a:t>
            </a:r>
            <a:endParaRPr lang="ru-RU" sz="8000" b="1" dirty="0">
              <a:solidFill>
                <a:schemeClr val="tx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29750" y="3362020"/>
            <a:ext cx="2252516" cy="292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31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3.33333E-6 L -0.19062 0.004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31" y="20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3.33333E-6 L 0.19062 3.33333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62635" y="307508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85900" y="971551"/>
            <a:ext cx="1552647" cy="2316604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prstClr val="black"/>
                </a:solidFill>
              </a:rPr>
              <a:t>1</a:t>
            </a:r>
            <a:endParaRPr lang="ru-RU" sz="8000" b="1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20635" y="971551"/>
            <a:ext cx="1552647" cy="2316604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prstClr val="black"/>
                </a:solidFill>
              </a:rPr>
              <a:t>3</a:t>
            </a:r>
            <a:endParaRPr lang="ru-RU" sz="8000" b="1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13150" y="971551"/>
            <a:ext cx="1552647" cy="2316604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prstClr val="black"/>
                </a:solidFill>
              </a:rPr>
              <a:t>2</a:t>
            </a:r>
            <a:endParaRPr lang="ru-RU" sz="8000" b="1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05665" y="971551"/>
            <a:ext cx="1552647" cy="2316604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solidFill>
                  <a:prstClr val="black"/>
                </a:solidFill>
              </a:rPr>
              <a:t>4</a:t>
            </a:r>
            <a:endParaRPr lang="ru-RU" sz="8000" b="1" dirty="0">
              <a:solidFill>
                <a:prstClr val="black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29750" y="3362020"/>
            <a:ext cx="2252516" cy="292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24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0.37774 3.33333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3.33333E-6 L -0.37851 3.33333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7656" t="22278" r="17852" b="33950"/>
          <a:stretch/>
        </p:blipFill>
        <p:spPr>
          <a:xfrm>
            <a:off x="242886" y="428626"/>
            <a:ext cx="11610635" cy="5243512"/>
          </a:xfrm>
          <a:prstGeom prst="rect">
            <a:avLst/>
          </a:prstGeom>
        </p:spPr>
      </p:pic>
      <p:sp>
        <p:nvSpPr>
          <p:cNvPr id="3" name="Выноска со стрелкой вниз 2"/>
          <p:cNvSpPr/>
          <p:nvPr/>
        </p:nvSpPr>
        <p:spPr>
          <a:xfrm>
            <a:off x="242886" y="585788"/>
            <a:ext cx="3114677" cy="2037228"/>
          </a:xfrm>
          <a:prstGeom prst="downArrowCallou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Найди цифры с неверным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написанием и зачеркни 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8520" y="286958"/>
            <a:ext cx="2493480" cy="288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07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6287" t="20718" r="25662" b="35287"/>
          <a:stretch/>
        </p:blipFill>
        <p:spPr>
          <a:xfrm>
            <a:off x="762759" y="102912"/>
            <a:ext cx="10903476" cy="4645855"/>
          </a:xfrm>
          <a:prstGeom prst="rect">
            <a:avLst/>
          </a:prstGeom>
        </p:spPr>
      </p:pic>
      <p:pic>
        <p:nvPicPr>
          <p:cNvPr id="1026" name="Picture 2" descr="Юбилейные монеты Банка России из недрагоценных металлов номиналом 25 рублей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9" r="79549"/>
          <a:stretch/>
        </p:blipFill>
        <p:spPr bwMode="auto">
          <a:xfrm>
            <a:off x="4328487" y="4793615"/>
            <a:ext cx="1127841" cy="1162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Юбилейные монеты Банка России из недрагоценных металлов номиналом 25 рублей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9" r="79549"/>
          <a:stretch/>
        </p:blipFill>
        <p:spPr bwMode="auto">
          <a:xfrm>
            <a:off x="5684302" y="4796134"/>
            <a:ext cx="1162684" cy="1197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Юбилейные монеты Банка России из недрагоценных металлов номиналом 25 рублей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9" r="79549"/>
          <a:stretch/>
        </p:blipFill>
        <p:spPr bwMode="auto">
          <a:xfrm>
            <a:off x="6895127" y="4822457"/>
            <a:ext cx="1137136" cy="117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Юбилейные монеты Банка России из недрагоценных металлов номиналом 25 рублей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9" r="79549"/>
          <a:stretch/>
        </p:blipFill>
        <p:spPr bwMode="auto">
          <a:xfrm>
            <a:off x="8103346" y="4804820"/>
            <a:ext cx="1171370" cy="1206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Юбилейные монеты Банка России из недрагоценных металлов номиналом 25 рублей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9" r="79549"/>
          <a:stretch/>
        </p:blipFill>
        <p:spPr bwMode="auto">
          <a:xfrm>
            <a:off x="9288623" y="4786013"/>
            <a:ext cx="1149066" cy="1183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Юбилейные монеты Банка России из недрагоценных металлов номиналом 25 рублей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9" r="79549"/>
          <a:stretch/>
        </p:blipFill>
        <p:spPr bwMode="auto">
          <a:xfrm>
            <a:off x="2969090" y="4793615"/>
            <a:ext cx="1131423" cy="116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61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22222E-6 L 0.01485 -0.2590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2" y="-1296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7037E-6 L -0.01575 -0.258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4" y="-12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83" y="764876"/>
            <a:ext cx="2189484" cy="28422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817" y="104775"/>
            <a:ext cx="1795245" cy="20812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837" y="2022405"/>
            <a:ext cx="2857500" cy="21050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334" y="1673292"/>
            <a:ext cx="1509904" cy="2454138"/>
          </a:xfrm>
          <a:prstGeom prst="rect">
            <a:avLst/>
          </a:prstGeom>
        </p:spPr>
      </p:pic>
      <p:pic>
        <p:nvPicPr>
          <p:cNvPr id="8" name="Picture 2" descr="Юбилейные монеты Банка России из недрагоценных металлов номиналом 25 рублей.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9" r="79549"/>
          <a:stretch/>
        </p:blipFill>
        <p:spPr bwMode="auto">
          <a:xfrm>
            <a:off x="4727095" y="4173230"/>
            <a:ext cx="1204286" cy="124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Юбилейные монеты Банка России из недрагоценных металлов номиналом 25 рублей.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9" r="79549"/>
          <a:stretch/>
        </p:blipFill>
        <p:spPr bwMode="auto">
          <a:xfrm>
            <a:off x="3217191" y="4173230"/>
            <a:ext cx="1204286" cy="1240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Юбилейные монеты Банка России из недрагоценных металлов номиналом 25 рублей.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7" t="-4827" r="52121" b="1"/>
          <a:stretch/>
        </p:blipFill>
        <p:spPr bwMode="auto">
          <a:xfrm>
            <a:off x="7831931" y="3984555"/>
            <a:ext cx="1443702" cy="128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68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316</Words>
  <Application>Microsoft Office PowerPoint</Application>
  <PresentationFormat>Широкоэкранный</PresentationFormat>
  <Paragraphs>74</Paragraphs>
  <Slides>15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Bookman Old Style</vt:lpstr>
      <vt:lpstr>Calibri</vt:lpstr>
      <vt:lpstr>Calibri Light</vt:lpstr>
      <vt:lpstr>Helvetica Neue</vt:lpstr>
      <vt:lpstr>PT Sans</vt:lpstr>
      <vt:lpstr>Times New Roman</vt:lpstr>
      <vt:lpstr>Тема Office</vt:lpstr>
      <vt:lpstr>Тема урока: Числовой отрезок.</vt:lpstr>
      <vt:lpstr>Презентация PowerPoint</vt:lpstr>
      <vt:lpstr>РАЗМИНКА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Это числовой луч</vt:lpstr>
      <vt:lpstr>Презентация PowerPoint</vt:lpstr>
      <vt:lpstr>Презентация PowerPoint</vt:lpstr>
      <vt:lpstr>Тренируемся…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14</cp:revision>
  <dcterms:created xsi:type="dcterms:W3CDTF">2020-10-18T14:59:13Z</dcterms:created>
  <dcterms:modified xsi:type="dcterms:W3CDTF">2020-10-29T08:42:38Z</dcterms:modified>
</cp:coreProperties>
</file>