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308" r:id="rId2"/>
    <p:sldId id="259" r:id="rId3"/>
    <p:sldId id="303" r:id="rId4"/>
    <p:sldId id="304" r:id="rId5"/>
    <p:sldId id="279" r:id="rId6"/>
    <p:sldId id="292" r:id="rId7"/>
    <p:sldId id="267" r:id="rId8"/>
    <p:sldId id="261" r:id="rId9"/>
    <p:sldId id="264" r:id="rId10"/>
    <p:sldId id="263" r:id="rId11"/>
    <p:sldId id="302" r:id="rId12"/>
    <p:sldId id="271" r:id="rId13"/>
    <p:sldId id="307" r:id="rId14"/>
    <p:sldId id="270" r:id="rId15"/>
    <p:sldId id="298" r:id="rId16"/>
    <p:sldId id="269" r:id="rId17"/>
    <p:sldId id="278" r:id="rId18"/>
    <p:sldId id="288" r:id="rId19"/>
    <p:sldId id="285" r:id="rId20"/>
    <p:sldId id="291" r:id="rId21"/>
    <p:sldId id="284" r:id="rId22"/>
    <p:sldId id="289" r:id="rId23"/>
    <p:sldId id="268" r:id="rId24"/>
    <p:sldId id="301" r:id="rId25"/>
    <p:sldId id="280" r:id="rId26"/>
    <p:sldId id="305" r:id="rId2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2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E07A1C-7F99-4546-AD83-77A9CDBBA58F}" type="datetimeFigureOut">
              <a:rPr lang="ru-RU" smtClean="0"/>
              <a:pPr/>
              <a:t>09.10.2020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CB4EC0-2533-46CD-9C6A-36506DE6752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E07A1C-7F99-4546-AD83-77A9CDBBA58F}" type="datetimeFigureOut">
              <a:rPr lang="ru-RU" smtClean="0"/>
              <a:pPr/>
              <a:t>09.10.2020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CB4EC0-2533-46CD-9C6A-36506DE6752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E07A1C-7F99-4546-AD83-77A9CDBBA58F}" type="datetimeFigureOut">
              <a:rPr lang="ru-RU" smtClean="0"/>
              <a:pPr/>
              <a:t>09.10.2020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CB4EC0-2533-46CD-9C6A-36506DE6752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E07A1C-7F99-4546-AD83-77A9CDBBA58F}" type="datetimeFigureOut">
              <a:rPr lang="ru-RU" smtClean="0"/>
              <a:pPr/>
              <a:t>09.10.2020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CB4EC0-2533-46CD-9C6A-36506DE6752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E07A1C-7F99-4546-AD83-77A9CDBBA58F}" type="datetimeFigureOut">
              <a:rPr lang="ru-RU" smtClean="0"/>
              <a:pPr/>
              <a:t>09.10.2020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CB4EC0-2533-46CD-9C6A-36506DE6752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E07A1C-7F99-4546-AD83-77A9CDBBA58F}" type="datetimeFigureOut">
              <a:rPr lang="ru-RU" smtClean="0"/>
              <a:pPr/>
              <a:t>09.10.2020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CB4EC0-2533-46CD-9C6A-36506DE6752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E07A1C-7F99-4546-AD83-77A9CDBBA58F}" type="datetimeFigureOut">
              <a:rPr lang="ru-RU" smtClean="0"/>
              <a:pPr/>
              <a:t>09.10.2020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CB4EC0-2533-46CD-9C6A-36506DE6752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E07A1C-7F99-4546-AD83-77A9CDBBA58F}" type="datetimeFigureOut">
              <a:rPr lang="ru-RU" smtClean="0"/>
              <a:pPr/>
              <a:t>09.10.2020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CB4EC0-2533-46CD-9C6A-36506DE6752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E07A1C-7F99-4546-AD83-77A9CDBBA58F}" type="datetimeFigureOut">
              <a:rPr lang="ru-RU" smtClean="0"/>
              <a:pPr/>
              <a:t>09.10.2020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CB4EC0-2533-46CD-9C6A-36506DE6752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E07A1C-7F99-4546-AD83-77A9CDBBA58F}" type="datetimeFigureOut">
              <a:rPr lang="ru-RU" smtClean="0"/>
              <a:pPr/>
              <a:t>09.10.2020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CB4EC0-2533-46CD-9C6A-36506DE6752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E07A1C-7F99-4546-AD83-77A9CDBBA58F}" type="datetimeFigureOut">
              <a:rPr lang="ru-RU" smtClean="0"/>
              <a:pPr/>
              <a:t>09.10.2020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CB4EC0-2533-46CD-9C6A-36506DE6752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E07A1C-7F99-4546-AD83-77A9CDBBA58F}" type="datetimeFigureOut">
              <a:rPr lang="ru-RU" smtClean="0"/>
              <a:pPr/>
              <a:t>09.10.2020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CB4EC0-2533-46CD-9C6A-36506DE6752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43000"/>
            <a:lum/>
          </a:blip>
          <a:srcRect/>
          <a:stretch>
            <a:fillRect t="-10000" b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00034" y="857232"/>
            <a:ext cx="8143932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8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  </a:t>
            </a: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ea typeface="Calibri" pitchFamily="34" charset="0"/>
                <a:cs typeface="Times New Roman" pitchFamily="18" charset="0"/>
              </a:rPr>
              <a:t>Учителю.</a:t>
            </a: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ea typeface="Calibri" pitchFamily="34" charset="0"/>
                <a:cs typeface="Times New Roman" pitchFamily="18" charset="0"/>
              </a:rPr>
              <a:t>   Пейзаж в живописи, при всей внешней ясности сюжета, не всегда эмоционально доступен ребенку.  У детей, в силу их возраста, еще нет достаточного душевного опыта, самостоятельно отозваться на  внутреннюю жизнь пейзажного образа. Важно сопровождение детей в мир художественного образа природы. Осваиваясь в мире, изображенном художником, дети получают множество ярких чувственных  впечатлений. </a:t>
            </a:r>
            <a:endParaRPr lang="ru-RU" sz="28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Владелец\Pictures\Мои сканированные изображения\сканирование001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28794" y="785794"/>
            <a:ext cx="5143536" cy="585794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642910" y="142852"/>
            <a:ext cx="726077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/>
              <a:t>И.Э. Грабарь. Февральская лазурь. 1904</a:t>
            </a:r>
            <a:endParaRPr lang="ru-RU" sz="3200" b="1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14283" y="714356"/>
            <a:ext cx="8715436" cy="56938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800" dirty="0" smtClean="0"/>
              <a:t>                              Не видать конца и края –</a:t>
            </a:r>
          </a:p>
          <a:p>
            <a:pPr algn="just"/>
            <a:r>
              <a:rPr lang="ru-RU" sz="2800" dirty="0" smtClean="0"/>
              <a:t>                              Только синь сосет глаза.</a:t>
            </a:r>
          </a:p>
          <a:p>
            <a:pPr algn="just"/>
            <a:r>
              <a:rPr lang="ru-RU" sz="2800" dirty="0" smtClean="0"/>
              <a:t>  В стихотворении Сергея Есенина «Гой ты, Русь моя родная» образ крестьянской избы соседствует с цветовым образом – слепящий глаза синий. Этот цвет усиливает ощущение необъятности просторов России </a:t>
            </a:r>
          </a:p>
          <a:p>
            <a:pPr algn="just"/>
            <a:r>
              <a:rPr lang="ru-RU" sz="2800" dirty="0" smtClean="0"/>
              <a:t>   «Февральская лазурь» И.Э. Грабаря поражает силой и чистотой цвета. Ослепляет лазорево-синим небом. Огромные белоствольные березы на первом плане. Небо уходит в бескрайнюю высь. Все наполнено светом и воздухом. Картина воспринимается как торжественный гимн во славу родной природы. </a:t>
            </a:r>
          </a:p>
          <a:p>
            <a:pPr algn="just"/>
            <a:endParaRPr lang="ru-RU" sz="2800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Владелец\Pictures\Мои сканированные изображения\сканирование000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71604" y="857232"/>
            <a:ext cx="6072229" cy="5840431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0" y="0"/>
            <a:ext cx="88583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/>
              <a:t>И.И. Шишкин Полдень. В окрестностях Москвы.</a:t>
            </a:r>
            <a:endParaRPr lang="ru-RU" sz="3200" b="1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4283" y="428604"/>
            <a:ext cx="8715436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dirty="0" smtClean="0"/>
              <a:t>    </a:t>
            </a:r>
            <a:r>
              <a:rPr lang="ru-RU" sz="2400" dirty="0" smtClean="0"/>
              <a:t>Как бы в благодарность за любовь родная природа подарила художнику ключ ко многим своим заповедным тайникам. Посмотрите, какое огромное значение имеет передача света и воздуха для правдивого изображения природы в картине Шишкина. Теплый летний день. Густая синева повисла над землей. Через поле вьется дорога, передающая поэзию дали и пространства. Она тянется от переднего плана в глубину среди полей, перелесков. В движении облаков и их теней – ощущение жизни. В живописи дороги и мягких стелющихся далей прекрасно выражена беспредельность просторов страны.</a:t>
            </a:r>
          </a:p>
          <a:p>
            <a:pPr algn="just"/>
            <a:r>
              <a:rPr lang="ru-RU" sz="2400" dirty="0" smtClean="0"/>
              <a:t>                            Спит ковыль. Равнина дорогая,</a:t>
            </a:r>
          </a:p>
          <a:p>
            <a:pPr algn="just"/>
            <a:r>
              <a:rPr lang="ru-RU" sz="2400" dirty="0" smtClean="0"/>
              <a:t>                            И свинцовой тяжести полынь.</a:t>
            </a:r>
          </a:p>
          <a:p>
            <a:pPr algn="just"/>
            <a:r>
              <a:rPr lang="ru-RU" sz="2400" dirty="0" smtClean="0"/>
              <a:t>                            Никакая Родина другая</a:t>
            </a:r>
          </a:p>
          <a:p>
            <a:pPr algn="just"/>
            <a:r>
              <a:rPr lang="ru-RU" sz="2400" dirty="0" smtClean="0"/>
              <a:t>                            Не вольет мне в грудь мою теплынь.  </a:t>
            </a:r>
          </a:p>
          <a:p>
            <a:pPr algn="just"/>
            <a:r>
              <a:rPr lang="ru-RU" sz="2400" dirty="0" smtClean="0"/>
              <a:t> </a:t>
            </a:r>
            <a:endParaRPr lang="ru-RU" sz="2400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Владелец\Pictures\Мои сканированные изображения\сканирование001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90563" y="785794"/>
            <a:ext cx="7762875" cy="5857916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214414" y="142852"/>
            <a:ext cx="670760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/>
              <a:t>В. Сидоров. Березовый ветер. 1979г.</a:t>
            </a:r>
            <a:endParaRPr lang="ru-RU" sz="3200" b="1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71472" y="571480"/>
            <a:ext cx="8358247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/>
            <a:r>
              <a:rPr lang="ru-RU" sz="2800" dirty="0" smtClean="0"/>
              <a:t>  «Березовый ветер», где так остро передана ощущение быстро надвигающейся бури, рождающегося тревожного и вместе с тем романтического чувства. Резкие контрасты темных и светлых пятен как бы борются между собой.</a:t>
            </a:r>
          </a:p>
          <a:p>
            <a:pPr algn="just"/>
            <a:r>
              <a:rPr lang="ru-RU" sz="2800" dirty="0" smtClean="0"/>
              <a:t>                  Но вы не знали,</a:t>
            </a:r>
          </a:p>
          <a:p>
            <a:pPr algn="just"/>
            <a:r>
              <a:rPr lang="ru-RU" sz="2800" dirty="0" smtClean="0"/>
              <a:t>                  Что в сплошном дыму,</a:t>
            </a:r>
          </a:p>
          <a:p>
            <a:pPr algn="just"/>
            <a:r>
              <a:rPr lang="ru-RU" sz="2800" dirty="0" smtClean="0"/>
              <a:t>                  В развороченном бурей быте</a:t>
            </a:r>
          </a:p>
          <a:p>
            <a:pPr algn="just"/>
            <a:r>
              <a:rPr lang="ru-RU" sz="2800" dirty="0" smtClean="0"/>
              <a:t>                  С того и мучаюсь, что не пойму</a:t>
            </a:r>
          </a:p>
          <a:p>
            <a:pPr algn="just"/>
            <a:r>
              <a:rPr lang="ru-RU" sz="2800" dirty="0" smtClean="0"/>
              <a:t>                  Куда несет нас рок событий.</a:t>
            </a:r>
          </a:p>
          <a:p>
            <a:pPr algn="just"/>
            <a:r>
              <a:rPr lang="ru-RU" sz="2800" dirty="0" smtClean="0"/>
              <a:t> </a:t>
            </a:r>
            <a:endParaRPr lang="ru-RU" sz="2800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Владелец\Pictures\Мои сканированные изображения\сканирование001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857232"/>
            <a:ext cx="8501122" cy="5786478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500034" y="142853"/>
            <a:ext cx="634301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/>
              <a:t>И.И. Левитан. </a:t>
            </a:r>
            <a:r>
              <a:rPr lang="ru-RU" sz="3200" b="1" dirty="0" err="1" smtClean="0"/>
              <a:t>Владимирка</a:t>
            </a:r>
            <a:r>
              <a:rPr lang="ru-RU" sz="3200" b="1" dirty="0" smtClean="0"/>
              <a:t>. 1892 г.</a:t>
            </a:r>
            <a:endParaRPr lang="ru-RU" sz="3200" b="1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Владелец\Pictures\Мои сканированные изображения\сканирование002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57290" y="785794"/>
            <a:ext cx="6715172" cy="5857916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857224" y="142853"/>
            <a:ext cx="531825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/>
              <a:t>Н.С. Самокиш. Материнство.</a:t>
            </a:r>
            <a:endParaRPr lang="ru-RU" sz="3200" b="1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28596" y="714356"/>
            <a:ext cx="8429684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3200" dirty="0" smtClean="0"/>
              <a:t>    Алый свет в его поэзии обозначает девственную красоту, незапятнанность. «Выткался на озере алый свет зари». </a:t>
            </a:r>
            <a:r>
              <a:rPr lang="ru-RU" sz="3200" dirty="0" err="1" smtClean="0"/>
              <a:t>Розовый</a:t>
            </a:r>
            <a:r>
              <a:rPr lang="ru-RU" sz="3200" dirty="0" smtClean="0"/>
              <a:t> свет символизирует юность, и «свежую розовость щек», «помыслы </a:t>
            </a:r>
            <a:r>
              <a:rPr lang="ru-RU" sz="3200" dirty="0" err="1" smtClean="0"/>
              <a:t>розовых</a:t>
            </a:r>
            <a:r>
              <a:rPr lang="ru-RU" sz="3200" dirty="0" smtClean="0"/>
              <a:t> дней». Незабываем </a:t>
            </a:r>
            <a:r>
              <a:rPr lang="ru-RU" sz="3200" dirty="0" err="1" smtClean="0"/>
              <a:t>розовый</a:t>
            </a:r>
            <a:r>
              <a:rPr lang="ru-RU" sz="3200" dirty="0" smtClean="0"/>
              <a:t> конь» Есенина.</a:t>
            </a:r>
          </a:p>
          <a:p>
            <a:pPr algn="just"/>
            <a:r>
              <a:rPr lang="ru-RU" sz="3200" dirty="0" smtClean="0"/>
              <a:t>                По большой траве,</a:t>
            </a:r>
          </a:p>
          <a:p>
            <a:pPr algn="just"/>
            <a:r>
              <a:rPr lang="ru-RU" sz="3200" dirty="0" smtClean="0"/>
              <a:t>                Как на празднике отчаянных гонок, </a:t>
            </a:r>
          </a:p>
          <a:p>
            <a:pPr algn="just"/>
            <a:r>
              <a:rPr lang="ru-RU" sz="3200" dirty="0" smtClean="0"/>
              <a:t>                Тонкие ноги закидывая к голове,</a:t>
            </a:r>
          </a:p>
          <a:p>
            <a:pPr algn="just"/>
            <a:r>
              <a:rPr lang="ru-RU" sz="3200" dirty="0" smtClean="0"/>
              <a:t>                Скачет </a:t>
            </a:r>
            <a:r>
              <a:rPr lang="ru-RU" sz="3200" dirty="0" err="1" smtClean="0"/>
              <a:t>красногривый</a:t>
            </a:r>
            <a:r>
              <a:rPr lang="ru-RU" sz="3200" dirty="0" smtClean="0"/>
              <a:t> жеребенок</a:t>
            </a:r>
            <a:endParaRPr lang="ru-RU" sz="3200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Users\Владелец\Pictures\Мои сканированные изображения\сканирование003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4638" y="785794"/>
            <a:ext cx="8583642" cy="5786478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857224" y="142853"/>
            <a:ext cx="70392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/>
              <a:t>А.И. Куинджи  Березовая роща. 1879 г.</a:t>
            </a:r>
            <a:endParaRPr lang="ru-RU" sz="3200" b="1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Владелец\Pictures\Мои сканированные изображения\сканирование000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285728"/>
            <a:ext cx="8429684" cy="6286544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000100" y="2643182"/>
            <a:ext cx="732072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 smtClean="0"/>
              <a:t>Пейзаж в палитре и слове.</a:t>
            </a:r>
            <a:endParaRPr lang="ru-RU" sz="48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5072066" y="714356"/>
            <a:ext cx="3500958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/>
              <a:t>Как прекрасна земля</a:t>
            </a:r>
          </a:p>
          <a:p>
            <a:r>
              <a:rPr lang="ru-RU" sz="2800" b="1" dirty="0" smtClean="0"/>
              <a:t> И на ней человек.</a:t>
            </a:r>
          </a:p>
          <a:p>
            <a:r>
              <a:rPr lang="ru-RU" sz="2800" b="1" dirty="0" smtClean="0"/>
              <a:t>                      С Есенин</a:t>
            </a:r>
            <a:endParaRPr lang="ru-RU" sz="28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2714612" y="5143513"/>
            <a:ext cx="592935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/>
              <a:t>Составлена учителем русского языка и литературы</a:t>
            </a:r>
          </a:p>
          <a:p>
            <a:r>
              <a:rPr lang="ru-RU" sz="2000" b="1" dirty="0" smtClean="0"/>
              <a:t>Бердигестяхской средней </a:t>
            </a:r>
            <a:r>
              <a:rPr lang="ru-RU" sz="2000" b="1" dirty="0" smtClean="0"/>
              <a:t>школы имени А.Н.Осипова Горного </a:t>
            </a:r>
            <a:r>
              <a:rPr lang="ru-RU" sz="2000" b="1" dirty="0" smtClean="0"/>
              <a:t>улуса</a:t>
            </a:r>
          </a:p>
          <a:p>
            <a:r>
              <a:rPr lang="ru-RU" sz="2000" b="1" dirty="0" smtClean="0"/>
              <a:t> Пахомовой Пелагеи Алексеевны. </a:t>
            </a:r>
            <a:endParaRPr lang="ru-RU" sz="2000" b="1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85720" y="642918"/>
            <a:ext cx="8643998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/>
            <a:r>
              <a:rPr lang="ru-RU" sz="3200" dirty="0" smtClean="0"/>
              <a:t>   Да, в творчестве Есенина много чувства, но сколько и ума! Нам бесконечно близки и «зелено-косая» есенинская береза – самый любимый образ поэта; и его старый клен на одной ноге, стерегущий «</a:t>
            </a:r>
            <a:r>
              <a:rPr lang="ru-RU" sz="3200" dirty="0" err="1" smtClean="0"/>
              <a:t>голубую</a:t>
            </a:r>
            <a:r>
              <a:rPr lang="ru-RU" sz="3200" dirty="0" smtClean="0"/>
              <a:t> Русь» и цветы, низко склонившие в весенний вечер к поэту свои головки.</a:t>
            </a:r>
          </a:p>
          <a:p>
            <a:pPr algn="just"/>
            <a:r>
              <a:rPr lang="ru-RU" sz="3200" dirty="0" smtClean="0"/>
              <a:t> </a:t>
            </a:r>
            <a:endParaRPr lang="ru-RU" sz="3200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Владелец\Pictures\Мои сканированные изображения\сканирование003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8913" y="841374"/>
            <a:ext cx="8764587" cy="5730897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571472" y="142853"/>
            <a:ext cx="626511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/>
              <a:t>В. Поленов. Золотая осень. 1893 г.</a:t>
            </a:r>
            <a:endParaRPr lang="ru-RU" sz="3200" b="1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71472" y="428604"/>
            <a:ext cx="8358246" cy="66171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/>
            <a:r>
              <a:rPr lang="ru-RU" sz="3200" dirty="0" smtClean="0"/>
              <a:t>                   </a:t>
            </a:r>
            <a:r>
              <a:rPr lang="ru-RU" sz="2800" dirty="0" smtClean="0"/>
              <a:t>«Отговорила роща золотая</a:t>
            </a:r>
          </a:p>
          <a:p>
            <a:pPr lvl="0" algn="just"/>
            <a:r>
              <a:rPr lang="ru-RU" sz="2800" dirty="0" smtClean="0"/>
              <a:t>                       Березовым веселым языком…». </a:t>
            </a:r>
          </a:p>
          <a:p>
            <a:pPr algn="just"/>
            <a:r>
              <a:rPr lang="ru-RU" sz="2800" dirty="0" smtClean="0"/>
              <a:t>   Осень, пора увядания природы, наполненный переливами цветов (золотая рощица, </a:t>
            </a:r>
            <a:r>
              <a:rPr lang="ru-RU" sz="2800" dirty="0" err="1" smtClean="0"/>
              <a:t>голубой</a:t>
            </a:r>
            <a:r>
              <a:rPr lang="ru-RU" sz="2800" dirty="0" smtClean="0"/>
              <a:t> пруд, рябиновые кисти). Но весь этот многоцветный мир подернут грустью. Он вспоминает веселую юность.</a:t>
            </a:r>
          </a:p>
          <a:p>
            <a:r>
              <a:rPr lang="ru-RU" sz="2800" dirty="0" smtClean="0"/>
              <a:t>                Вечером синим. Вечером лунным</a:t>
            </a:r>
          </a:p>
          <a:p>
            <a:r>
              <a:rPr lang="ru-RU" sz="2800" dirty="0" smtClean="0"/>
              <a:t>               Был я когда-то красивым и юным.</a:t>
            </a:r>
          </a:p>
          <a:p>
            <a:r>
              <a:rPr lang="ru-RU" sz="2800" dirty="0" smtClean="0"/>
              <a:t>               Неудержимо, неповторимо</a:t>
            </a:r>
          </a:p>
          <a:p>
            <a:r>
              <a:rPr lang="ru-RU" sz="2800" dirty="0" smtClean="0"/>
              <a:t>               Все пролетело…далече…мимо…    </a:t>
            </a:r>
          </a:p>
          <a:p>
            <a:pPr algn="just"/>
            <a:r>
              <a:rPr lang="ru-RU" sz="2800" dirty="0" smtClean="0"/>
              <a:t>Лирический герой пытается вылечить душу от грусти и тоски слиянием с природой.</a:t>
            </a:r>
          </a:p>
          <a:p>
            <a:pPr algn="just"/>
            <a:r>
              <a:rPr lang="ru-RU" sz="2800" dirty="0" smtClean="0"/>
              <a:t>               </a:t>
            </a:r>
          </a:p>
          <a:p>
            <a:pPr algn="just"/>
            <a:r>
              <a:rPr lang="ru-RU" sz="2800" dirty="0" smtClean="0"/>
              <a:t> </a:t>
            </a:r>
          </a:p>
          <a:p>
            <a:pPr algn="just"/>
            <a:r>
              <a:rPr lang="ru-RU" sz="2800" dirty="0" smtClean="0"/>
              <a:t>               </a:t>
            </a:r>
            <a:endParaRPr lang="ru-RU" sz="2800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Владелец\Pictures\Мои сканированные изображения\сканирование001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714356"/>
            <a:ext cx="8286808" cy="5929354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500034" y="142852"/>
            <a:ext cx="790331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В.К. </a:t>
            </a:r>
            <a:r>
              <a:rPr lang="ru-RU" sz="2400" b="1" dirty="0" err="1" smtClean="0"/>
              <a:t>Бялыницкий</a:t>
            </a:r>
            <a:r>
              <a:rPr lang="ru-RU" sz="2400" b="1" dirty="0" smtClean="0"/>
              <a:t>- </a:t>
            </a:r>
            <a:r>
              <a:rPr lang="ru-RU" sz="2400" b="1" dirty="0" err="1" smtClean="0"/>
              <a:t>Бируля</a:t>
            </a:r>
            <a:r>
              <a:rPr lang="ru-RU" sz="2400" b="1" dirty="0" smtClean="0"/>
              <a:t>. Задумчивые дни осени. 1932 г.</a:t>
            </a:r>
            <a:endParaRPr lang="ru-RU" sz="2400" b="1"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142844" y="3364849"/>
            <a:ext cx="8643998" cy="2677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 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Прохладный, ветреный осенний день на исходе. Деревья уже потеряли листву, трава поблекла. Хочется думать.</a:t>
            </a:r>
            <a:r>
              <a:rPr kumimoji="0" lang="ru-RU" sz="24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Но грустное раздумье не определяет целиком содержание картины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Бялыницкого-Бирюли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«Задумчивые дни осени». Вглядываешься в нее – и все полней</a:t>
            </a:r>
            <a:r>
              <a:rPr kumimoji="0" lang="ru-RU" sz="24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овладевает душой  чувство любви к родной земле. Зелень озимей обещает неизбежное торжество победы жизни.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857356" y="357166"/>
            <a:ext cx="6500858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Закружилась листва золотая</a:t>
            </a:r>
          </a:p>
          <a:p>
            <a:r>
              <a:rPr lang="ru-RU" sz="2400" dirty="0" smtClean="0"/>
              <a:t>В розоватой воде на пруду,</a:t>
            </a:r>
          </a:p>
          <a:p>
            <a:r>
              <a:rPr lang="ru-RU" sz="2400" dirty="0" smtClean="0"/>
              <a:t>Словно бабочек легкая стая</a:t>
            </a:r>
          </a:p>
          <a:p>
            <a:r>
              <a:rPr lang="ru-RU" sz="2400" dirty="0" smtClean="0"/>
              <a:t>С замиранием летит на звезду.</a:t>
            </a:r>
          </a:p>
          <a:p>
            <a:r>
              <a:rPr lang="ru-RU" sz="2400" dirty="0" smtClean="0"/>
              <a:t>Я сегодня влюблен в этот вечер,</a:t>
            </a:r>
          </a:p>
          <a:p>
            <a:r>
              <a:rPr lang="ru-RU" sz="2400" dirty="0" smtClean="0"/>
              <a:t>Близок к сердцу желтеющий дол.</a:t>
            </a:r>
          </a:p>
          <a:p>
            <a:r>
              <a:rPr lang="ru-RU" sz="2400" dirty="0" smtClean="0"/>
              <a:t>Отрок-ветер по самые плечи</a:t>
            </a:r>
          </a:p>
          <a:p>
            <a:r>
              <a:rPr lang="ru-RU" sz="2400" dirty="0" smtClean="0"/>
              <a:t>Заголил на березке подол.</a:t>
            </a:r>
          </a:p>
          <a:p>
            <a:endParaRPr lang="ru-RU" sz="2400" dirty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Владелец\Pictures\Мои сканированные изображения\сканирование002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714356"/>
            <a:ext cx="8572560" cy="5929354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785786" y="142853"/>
            <a:ext cx="578647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/>
              <a:t>И.И. Шишкин  Ивы. 1870 г.</a:t>
            </a:r>
            <a:endParaRPr lang="ru-RU" sz="3200" b="1" dirty="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85720" y="214290"/>
            <a:ext cx="8643998" cy="59400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/>
              <a:t>Заключение.</a:t>
            </a:r>
          </a:p>
          <a:p>
            <a:pPr algn="just"/>
            <a:r>
              <a:rPr lang="ru-RU" sz="2000" dirty="0" smtClean="0"/>
              <a:t>     Светлый образ Родины согревал душу поэта. Поэзия Есенина органична, как и сама природа. Природа в стихах Есенина живет неповторимой поэтической жизнью. Подобно человеку, она поет и шепчет, грустит и радуется. Черемуха у него «спит в белой накидке», вербы – плачут, туча кружево в роще связала, улыбнулась солнцу сонная земля. </a:t>
            </a:r>
          </a:p>
          <a:p>
            <a:pPr algn="just"/>
            <a:r>
              <a:rPr lang="ru-RU" sz="2000" dirty="0" smtClean="0"/>
              <a:t>   Все, все цвета Родины вместила палитра художника. Они безлюдны. Но в них живет сердце народа. Ныне природа все более и более удаляется от людей. Как никогда ранее, особо дороги сердцам художники, тонко, поэтически ощущавшие окружающий мир. Мастера, умевшие созерцать, слушать красоту, музыку пейзажа. И это самое ценное – выражать эти чувства в лирически наполненных полотнах.</a:t>
            </a:r>
          </a:p>
          <a:p>
            <a:pPr algn="just"/>
            <a:r>
              <a:rPr lang="ru-RU" sz="2000" dirty="0" smtClean="0"/>
              <a:t>   Поэт Пастернак сказал: «Есенин был живым, бьющимся комком той артистичности, которую вслед за Пушкиным мы зовем Высшим моцартовским началом, моцартовской стихией».</a:t>
            </a:r>
          </a:p>
          <a:p>
            <a:pPr algn="just"/>
            <a:r>
              <a:rPr lang="ru-RU" sz="2000" dirty="0" smtClean="0"/>
              <a:t> </a:t>
            </a:r>
          </a:p>
          <a:p>
            <a:pPr algn="just"/>
            <a:r>
              <a:rPr lang="ru-RU" sz="2000" dirty="0" smtClean="0"/>
              <a:t> </a:t>
            </a:r>
          </a:p>
          <a:p>
            <a:r>
              <a:rPr lang="ru-RU" sz="2000" dirty="0" smtClean="0"/>
              <a:t> </a:t>
            </a:r>
          </a:p>
          <a:p>
            <a:endParaRPr lang="ru-RU" sz="20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3929058" y="1099804"/>
            <a:ext cx="4929222" cy="4462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 Сердце любого с детских лет неуклонно насыщается бесчисленными образами искусства. И хотим мы этого или нет, они влияют на нас. Это часть нашего внутреннего мира. Он воплощен в звуки любимой музыки или строки литературы, творения художников. Вселенная искусства вечна и необъятна.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Picture 2" descr="C:\Users\Владелец\Pictures\Мои сканированные изображения\сканирование000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3" y="214290"/>
            <a:ext cx="3571900" cy="642942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85721" y="714356"/>
            <a:ext cx="8643998" cy="590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dirty="0" smtClean="0"/>
              <a:t>  Пейзажи русских художников кроме тонкого чувства природы пронизаны настоящей поэзией. Я не случайно взял эпиграфом к разговору слова С. Есенина «Как прекрасна земля и на ней человек». На мой взгляд, по поэтическому восприятию мира художник и Есенин - две родственные души. Острое ощущение жизни, ее полноты и красоты роднят всех великих художников и поэтов. Пейзажи, прежде всего, созвучны чувствам и переживаниям человека. От этих полотен веет искренностью и непосредственностью, простотой и неброской поэзией сельского пейзажа.</a:t>
            </a:r>
          </a:p>
          <a:p>
            <a:pPr algn="just"/>
            <a:r>
              <a:rPr lang="ru-RU" sz="2400" dirty="0" smtClean="0"/>
              <a:t>   Природа – любимый герой Сергея Есенина, она неотделима от человека, от его настроений, его мыслей и чувств. Именно это слияние природы и поэта в лирике Есенина заставляет учащенно биться наши сердца, страдать и радоваться, любить и ревновать, плакать и смеяться вместе с поэтом. 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Владелец\Pictures\Мои сканированные изображения\сканирование002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785794"/>
            <a:ext cx="8501122" cy="5929354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642910" y="142853"/>
            <a:ext cx="59807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/>
              <a:t>С.А. Григорьев. В озерном крае. </a:t>
            </a:r>
            <a:endParaRPr lang="ru-RU" sz="3200" b="1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57158" y="428604"/>
            <a:ext cx="8572560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/>
            <a:r>
              <a:rPr lang="ru-RU" sz="2800" dirty="0" smtClean="0"/>
              <a:t>    И костер зари, и плеск волн, и шелест тростника, небесная синь – вся красота родного края отлилась в стихи, полные любви к русской земле.</a:t>
            </a:r>
          </a:p>
          <a:p>
            <a:pPr algn="just"/>
            <a:r>
              <a:rPr lang="ru-RU" sz="2800" dirty="0" smtClean="0"/>
              <a:t>                              О Русь – малиновое поле</a:t>
            </a:r>
          </a:p>
          <a:p>
            <a:pPr algn="just"/>
            <a:r>
              <a:rPr lang="ru-RU" sz="2800" dirty="0" smtClean="0"/>
              <a:t>                               И синь, упавшая в реку, -</a:t>
            </a:r>
          </a:p>
          <a:p>
            <a:pPr algn="just"/>
            <a:r>
              <a:rPr lang="ru-RU" sz="2800" dirty="0" smtClean="0"/>
              <a:t>                               Люблю до радости и боли</a:t>
            </a:r>
          </a:p>
          <a:p>
            <a:pPr algn="just"/>
            <a:r>
              <a:rPr lang="ru-RU" sz="2800" dirty="0" smtClean="0"/>
              <a:t>                               Твою озерную тоску.</a:t>
            </a:r>
          </a:p>
          <a:p>
            <a:pPr algn="just"/>
            <a:r>
              <a:rPr lang="ru-RU" sz="2800" dirty="0" smtClean="0"/>
              <a:t>           Мы любим  Есенина за его глубокое понимание природы, за   проникновение в ее глубинные тайны.</a:t>
            </a:r>
          </a:p>
          <a:p>
            <a:pPr algn="just"/>
            <a:r>
              <a:rPr lang="ru-RU" sz="2800" dirty="0" smtClean="0"/>
              <a:t> </a:t>
            </a:r>
            <a:endParaRPr lang="ru-RU" sz="2800" dirty="0"/>
          </a:p>
        </p:txBody>
      </p:sp>
      <p:sp>
        <p:nvSpPr>
          <p:cNvPr id="13313" name="Rectangle 1"/>
          <p:cNvSpPr>
            <a:spLocks noChangeArrowheads="1"/>
          </p:cNvSpPr>
          <p:nvPr/>
        </p:nvSpPr>
        <p:spPr bwMode="auto">
          <a:xfrm>
            <a:off x="1285852" y="4572008"/>
            <a:ext cx="7858148" cy="18698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               Задремали звезды золотые,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               Задрожало зеркало затона,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               Брезжит свет на заводи речные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               И румянит сетку небосклона…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7159" y="714356"/>
            <a:ext cx="8643998" cy="55399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dirty="0" smtClean="0"/>
              <a:t>    </a:t>
            </a:r>
            <a:r>
              <a:rPr lang="ru-RU" sz="2800" dirty="0"/>
              <a:t>Природа у Есенина многоцветна и многокрасочна. Любимые цвета поэта – синий и </a:t>
            </a:r>
            <a:r>
              <a:rPr lang="ru-RU" sz="2800" dirty="0" err="1"/>
              <a:t>голубой</a:t>
            </a:r>
            <a:r>
              <a:rPr lang="ru-RU" sz="2800" dirty="0"/>
              <a:t>. </a:t>
            </a:r>
            <a:r>
              <a:rPr lang="ru-RU" sz="2800" dirty="0" smtClean="0"/>
              <a:t>В поэзии Есенина синий цвет символизирует покой и тишину, душевное равновесие человека: «несказанное, синее, нежное», «только синь сосет глаза», «вечером синим, вечером лунным». </a:t>
            </a:r>
            <a:r>
              <a:rPr lang="ru-RU" sz="2800" dirty="0" err="1" smtClean="0"/>
              <a:t>Голубой</a:t>
            </a:r>
            <a:r>
              <a:rPr lang="ru-RU" sz="2800" dirty="0" smtClean="0"/>
              <a:t> цвет передает ощущение простора и свободы: «</a:t>
            </a:r>
            <a:r>
              <a:rPr lang="ru-RU" sz="2800" dirty="0" err="1" smtClean="0"/>
              <a:t>голубое</a:t>
            </a:r>
            <a:r>
              <a:rPr lang="ru-RU" sz="2800" dirty="0" smtClean="0"/>
              <a:t> поле», «</a:t>
            </a:r>
            <a:r>
              <a:rPr lang="ru-RU" sz="2800" dirty="0" err="1" smtClean="0"/>
              <a:t>голубые</a:t>
            </a:r>
            <a:r>
              <a:rPr lang="ru-RU" sz="2800" dirty="0" smtClean="0"/>
              <a:t> двери дня», «</a:t>
            </a:r>
            <a:r>
              <a:rPr lang="ru-RU" sz="2800" dirty="0" err="1" smtClean="0"/>
              <a:t>голубая</a:t>
            </a:r>
            <a:r>
              <a:rPr lang="ru-RU" sz="2800" dirty="0" smtClean="0"/>
              <a:t> звезда», «</a:t>
            </a:r>
            <a:r>
              <a:rPr lang="ru-RU" sz="2800" dirty="0" err="1" smtClean="0"/>
              <a:t>голубая</a:t>
            </a:r>
            <a:r>
              <a:rPr lang="ru-RU" sz="2800" dirty="0" smtClean="0"/>
              <a:t> Русь», «в летний вечер </a:t>
            </a:r>
            <a:r>
              <a:rPr lang="ru-RU" sz="2800" dirty="0" err="1" smtClean="0"/>
              <a:t>голубой</a:t>
            </a:r>
            <a:r>
              <a:rPr lang="ru-RU" sz="2800" dirty="0" smtClean="0"/>
              <a:t>»; выражают чувство нежности и любви «</a:t>
            </a:r>
            <a:r>
              <a:rPr lang="ru-RU" sz="2800" dirty="0" err="1" smtClean="0"/>
              <a:t>голубая</a:t>
            </a:r>
            <a:r>
              <a:rPr lang="ru-RU" sz="2800" dirty="0" smtClean="0"/>
              <a:t> кофта, синие глаза», парень синеглазый.</a:t>
            </a:r>
          </a:p>
          <a:p>
            <a:pPr algn="just"/>
            <a:endParaRPr lang="ru-RU" sz="2800" dirty="0" smtClean="0"/>
          </a:p>
          <a:p>
            <a:pPr lvl="0" algn="just"/>
            <a:endParaRPr lang="ru-RU" sz="2800" dirty="0"/>
          </a:p>
          <a:p>
            <a:endParaRPr lang="ru-RU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Владелец\Pictures\Мои сканированные изображения\сканирование001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9" y="785794"/>
            <a:ext cx="8429684" cy="5786478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642910" y="142853"/>
            <a:ext cx="627812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/>
              <a:t>В.Н. </a:t>
            </a:r>
            <a:r>
              <a:rPr lang="ru-RU" sz="3200" b="1" dirty="0" err="1" smtClean="0"/>
              <a:t>Бакшеев</a:t>
            </a:r>
            <a:r>
              <a:rPr lang="ru-RU" sz="3200" b="1" dirty="0" smtClean="0"/>
              <a:t>. </a:t>
            </a:r>
            <a:r>
              <a:rPr lang="ru-RU" sz="3200" b="1" dirty="0" err="1" smtClean="0"/>
              <a:t>Голубая</a:t>
            </a:r>
            <a:r>
              <a:rPr lang="ru-RU" sz="3200" b="1" dirty="0" smtClean="0"/>
              <a:t> весна. 1930</a:t>
            </a:r>
            <a:endParaRPr lang="ru-RU" sz="3200" b="1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2844" y="428604"/>
            <a:ext cx="8715436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/>
            <a:r>
              <a:rPr lang="ru-RU" sz="2800" dirty="0" smtClean="0"/>
              <a:t>  Перед вами картина Бакшеева «</a:t>
            </a:r>
            <a:r>
              <a:rPr lang="ru-RU" sz="2800" dirty="0" err="1" smtClean="0"/>
              <a:t>Голубая</a:t>
            </a:r>
            <a:r>
              <a:rPr lang="ru-RU" sz="2800" dirty="0" smtClean="0"/>
              <a:t> весна». </a:t>
            </a:r>
            <a:r>
              <a:rPr lang="ru-RU" sz="2800" dirty="0"/>
              <a:t>Тут и душистый теплый воздух и кое-где появившаяся зеленая травка, и ажурные верхушка деревьев и весенние тени на земле. Но самое основное – это </a:t>
            </a:r>
            <a:r>
              <a:rPr lang="ru-RU" sz="2800" dirty="0" err="1"/>
              <a:t>голубой</a:t>
            </a:r>
            <a:r>
              <a:rPr lang="ru-RU" sz="2800" dirty="0"/>
              <a:t> фон неба. Вся картина </a:t>
            </a:r>
            <a:r>
              <a:rPr lang="ru-RU" sz="2800" dirty="0" smtClean="0"/>
              <a:t>«</a:t>
            </a:r>
            <a:r>
              <a:rPr lang="ru-RU" sz="2800" dirty="0" err="1" smtClean="0"/>
              <a:t>Голубая</a:t>
            </a:r>
            <a:r>
              <a:rPr lang="ru-RU" sz="2800" dirty="0" smtClean="0"/>
              <a:t> весна» </a:t>
            </a:r>
            <a:r>
              <a:rPr lang="ru-RU" sz="2800" dirty="0"/>
              <a:t>пронизана влекущим очарованием. В этом пейзаже царит нежное мечтательное настроение, предчувствие прекрасного будущего.Так же как когда-то чувствовал и мечтал С Есенин:</a:t>
            </a:r>
          </a:p>
          <a:p>
            <a:pPr algn="just"/>
            <a:r>
              <a:rPr lang="ru-RU" sz="2800" dirty="0"/>
              <a:t>                       </a:t>
            </a:r>
            <a:endParaRPr lang="ru-RU" dirty="0"/>
          </a:p>
        </p:txBody>
      </p:sp>
      <p:sp>
        <p:nvSpPr>
          <p:cNvPr id="34817" name="Rectangle 1"/>
          <p:cNvSpPr>
            <a:spLocks noChangeArrowheads="1"/>
          </p:cNvSpPr>
          <p:nvPr/>
        </p:nvSpPr>
        <p:spPr bwMode="auto">
          <a:xfrm>
            <a:off x="785786" y="4137919"/>
            <a:ext cx="6715172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               Разбуди меня завтра рано,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800" dirty="0" smtClean="0">
                <a:latin typeface="Calibri" pitchFamily="34" charset="0"/>
                <a:cs typeface="Times New Roman" pitchFamily="18" charset="0"/>
              </a:rPr>
              <a:t>                 О моя терпеливая мать!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cs typeface="Times New Roman" pitchFamily="18" charset="0"/>
              </a:rPr>
              <a:t>                  Я пойду за дорожным курганом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800" dirty="0" smtClean="0">
                <a:latin typeface="Calibri" pitchFamily="34" charset="0"/>
                <a:cs typeface="Times New Roman" pitchFamily="18" charset="0"/>
              </a:rPr>
              <a:t>                  Дорогого гостя встречать.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947</TotalTime>
  <Words>1409</Words>
  <Application>Microsoft Office PowerPoint</Application>
  <PresentationFormat>Экран (4:3)</PresentationFormat>
  <Paragraphs>95</Paragraphs>
  <Slides>26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27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Пейзаж в палитре и стихах.</dc:title>
  <dc:creator>Владелец</dc:creator>
  <cp:lastModifiedBy>Николай</cp:lastModifiedBy>
  <cp:revision>123</cp:revision>
  <dcterms:created xsi:type="dcterms:W3CDTF">2011-01-24T17:33:33Z</dcterms:created>
  <dcterms:modified xsi:type="dcterms:W3CDTF">2020-10-09T07:58:00Z</dcterms:modified>
</cp:coreProperties>
</file>