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80" r:id="rId5"/>
    <p:sldId id="259" r:id="rId6"/>
    <p:sldId id="260" r:id="rId7"/>
    <p:sldId id="265" r:id="rId8"/>
    <p:sldId id="266" r:id="rId9"/>
    <p:sldId id="267" r:id="rId10"/>
    <p:sldId id="271" r:id="rId11"/>
    <p:sldId id="278" r:id="rId12"/>
    <p:sldId id="276" r:id="rId13"/>
    <p:sldId id="277" r:id="rId14"/>
    <p:sldId id="273" r:id="rId15"/>
    <p:sldId id="287" r:id="rId16"/>
    <p:sldId id="281" r:id="rId17"/>
    <p:sldId id="288" r:id="rId18"/>
    <p:sldId id="284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122" d="100"/>
          <a:sy n="122" d="100"/>
        </p:scale>
        <p:origin x="-96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t>11/10/2020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11/10/2020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11/10/2020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11/10/2020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11/10/2020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11/10/2020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11/10/2020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11/10/2020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11/10/2020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11/10/2020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11/10/2020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11/10/2020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pedsovet.su/publ/70" TargetMode="External"/><Relationship Id="rId2" Type="http://schemas.openxmlformats.org/officeDocument/2006/relationships/hyperlink" Target="https://ru.wikipedia.org/wiki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ru.wikipedia.org/wiki/%D0%A3%D1%80%D0%BE%D0%BA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ru.wikipedia.org/wiki/%D0%AD%D0%BA%D1%81%D0%BF%D0%B5%D1%80%D1%82%D0%B8%D0%B7%D0%B0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pedsovet.su/metodika/priemy/6052_metod_associaciy_na_uroke" TargetMode="Externa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pedsovet.su/kriticheskoe_myshlenie_v_nachalnyh_klassah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 – класс</a:t>
            </a:r>
            <a:b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«Прием интеллект – карта на уроках математики»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математики КОГОБУ СШ </a:t>
            </a:r>
            <a:r>
              <a:rPr lang="ru-RU" b="1" dirty="0" err="1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пгт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Опарино</a:t>
            </a:r>
          </a:p>
          <a:p>
            <a:pPr algn="ctr"/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Дубровская Валентина Васильевна</a:t>
            </a:r>
          </a:p>
        </p:txBody>
      </p:sp>
    </p:spTree>
    <p:extLst>
      <p:ext uri="{BB962C8B-B14F-4D97-AF65-F5344CB8AC3E}">
        <p14:creationId xmlns:p14="http://schemas.microsoft.com/office/powerpoint/2010/main" val="3569971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использования приема на уроках математики</a:t>
            </a:r>
            <a:endParaRPr lang="ru-RU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54180844"/>
              </p:ext>
            </p:extLst>
          </p:nvPr>
        </p:nvGraphicFramePr>
        <p:xfrm>
          <a:off x="685800" y="2380736"/>
          <a:ext cx="10820400" cy="45560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88142"/>
                <a:gridCol w="7732258"/>
              </a:tblGrid>
              <a:tr h="6425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Предмет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Математика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4639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Класс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«А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4639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Учебник (УМК)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А.Г.Мерзляк</a:t>
                      </a: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В.Б. Полонский, М.С. 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Якир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4639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Тема урока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Решение задач с помощью 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уравнений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4639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Тип урока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Урок обобщения и систематизации </a:t>
                      </a:r>
                      <a:r>
                        <a:rPr lang="ru-RU" sz="24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знаний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(Технологическая карта урока представлена в Приложении 1.)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b="1" i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94337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3665" y="444843"/>
            <a:ext cx="4786184" cy="344341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436602" y="2042983"/>
            <a:ext cx="4827372" cy="345988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1167" y="3772929"/>
            <a:ext cx="4881723" cy="2940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396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7304973"/>
              </p:ext>
            </p:extLst>
          </p:nvPr>
        </p:nvGraphicFramePr>
        <p:xfrm>
          <a:off x="685800" y="1449860"/>
          <a:ext cx="10820400" cy="346945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88142"/>
                <a:gridCol w="7732258"/>
              </a:tblGrid>
              <a:tr h="6387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Математика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3919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«А»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3919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Учебник (УМК)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А.Г.Мерзляк</a:t>
                      </a: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В.Б. Полонский, </a:t>
                      </a:r>
                      <a:endParaRPr lang="ru-RU" sz="2800" b="1" dirty="0" smtClean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М.С</a:t>
                      </a: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Якир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3919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Тема урока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Обыкновенные дроби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3919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Тип урока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Урок обобщения и систематизации знаний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4018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551" y="1400431"/>
            <a:ext cx="4917990" cy="36493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3709" y="280291"/>
            <a:ext cx="4258962" cy="280381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762" y="3361038"/>
            <a:ext cx="5354596" cy="3354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254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2270080"/>
              </p:ext>
            </p:extLst>
          </p:nvPr>
        </p:nvGraphicFramePr>
        <p:xfrm>
          <a:off x="685800" y="1721706"/>
          <a:ext cx="10820400" cy="35473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088142"/>
                <a:gridCol w="7732258"/>
              </a:tblGrid>
              <a:tr h="8776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Алгебра  и начала математического анализа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78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Класс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класс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78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Учебник (УМК)</a:t>
                      </a:r>
                      <a:endParaRPr lang="ru-RU" sz="2800" b="1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А. Г. Мордкович, П.В. Семенов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78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Смотр знаний по теме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Тригонометрия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21196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старших классах интеллект – карты создаются с помощью  компьютерной программы для моделирования </a:t>
            </a:r>
            <a:r>
              <a:rPr lang="en-US" sz="3200" dirty="0" err="1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XMind</a:t>
            </a: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приложении даны примеры интеллект – карт, которые сделаны учащимися 10 класса в данной программе по теме «Тригонометрия».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92869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Имитационная игра и моделирование</a:t>
            </a:r>
            <a:endParaRPr lang="ru-RU" sz="44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1651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Имитационная игра</a:t>
            </a:r>
            <a:b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Геометрия 7 класс Тема « Треугольники»</a:t>
            </a:r>
            <a:b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обобщения и систематизации знаний.</a:t>
            </a:r>
            <a:endParaRPr lang="ru-RU" sz="18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19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Слушатели разбиваются на группы.</a:t>
            </a:r>
          </a:p>
          <a:p>
            <a:r>
              <a:rPr lang="ru-RU" sz="19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Выбирается лидер группы.</a:t>
            </a:r>
          </a:p>
          <a:p>
            <a:pPr marL="0" indent="0" algn="ctr">
              <a:buNone/>
            </a:pPr>
            <a:r>
              <a:rPr lang="ru-RU" sz="1900" b="1" u="sng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Каждая группа получает задание.</a:t>
            </a:r>
          </a:p>
          <a:p>
            <a:pPr marL="457200" indent="-457200">
              <a:buAutoNum type="arabicPeriod"/>
            </a:pPr>
            <a:r>
              <a:rPr lang="ru-RU" sz="19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Каждому члену группы составить интеллект – карту по теме «Треугольники». </a:t>
            </a:r>
          </a:p>
          <a:p>
            <a:pPr marL="0" indent="0">
              <a:buNone/>
            </a:pPr>
            <a:r>
              <a:rPr lang="ru-RU" sz="19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Провести обсуждение в группе и создать интеллект – карту от группы:</a:t>
            </a:r>
          </a:p>
          <a:p>
            <a:pPr marL="0" indent="0">
              <a:buNone/>
            </a:pPr>
            <a:r>
              <a:rPr lang="ru-RU" sz="19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выбрать </a:t>
            </a:r>
            <a:r>
              <a:rPr lang="ru-RU" sz="19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ключевые моменты темы</a:t>
            </a:r>
            <a:r>
              <a:rPr lang="ru-RU" sz="19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9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sz="19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расставить </a:t>
            </a:r>
            <a:r>
              <a:rPr lang="ru-RU" sz="19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приоритеты между ветвями (выделить главное и второстепенное);</a:t>
            </a:r>
          </a:p>
          <a:p>
            <a:pPr lvl="0">
              <a:buFontTx/>
              <a:buChar char="-"/>
            </a:pPr>
            <a:r>
              <a:rPr lang="ru-RU" sz="19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</a:t>
            </a:r>
            <a:r>
              <a:rPr lang="ru-RU" sz="19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задачи и действия (слушать, обсуждать, аргументировать, воспроизводить</a:t>
            </a:r>
            <a:r>
              <a:rPr lang="ru-RU" sz="19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0" lvl="0" indent="0">
              <a:buNone/>
            </a:pPr>
            <a:r>
              <a:rPr lang="ru-RU" sz="19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3. Провести презентацию интеллект карт.</a:t>
            </a:r>
          </a:p>
          <a:p>
            <a:pPr marL="0" indent="0">
              <a:buNone/>
            </a:pPr>
            <a:r>
              <a:rPr lang="ru-RU" sz="19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Оценить интеллект карты других групп.</a:t>
            </a:r>
          </a:p>
          <a:p>
            <a:pPr marL="0" indent="0">
              <a:buNone/>
            </a:pPr>
            <a:r>
              <a:rPr lang="ru-RU" sz="19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 Используя интеллект – карту рассказать все, что знаете о треугольниках.</a:t>
            </a:r>
          </a:p>
          <a:p>
            <a:pPr marL="0" indent="0">
              <a:buNone/>
            </a:pPr>
            <a:r>
              <a:rPr lang="ru-RU" sz="19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19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Выступить в роли экспертов по использования данного метода на практике.</a:t>
            </a:r>
          </a:p>
          <a:p>
            <a:pPr marL="0" indent="0">
              <a:buNone/>
            </a:pPr>
            <a:endParaRPr lang="ru-RU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39855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Информационные источники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u="sng" dirty="0" smtClean="0">
                <a:hlinkClick r:id="rId2"/>
              </a:rPr>
              <a:t>https://</a:t>
            </a:r>
            <a:r>
              <a:rPr lang="ru-RU" u="sng" dirty="0">
                <a:hlinkClick r:id="rId2"/>
              </a:rPr>
              <a:t>ru.wikipedia.org/wiki</a:t>
            </a:r>
            <a:r>
              <a:rPr lang="ru-RU" u="sng" dirty="0" smtClean="0">
                <a:hlinkClick r:id="rId2"/>
              </a:rPr>
              <a:t>/</a:t>
            </a:r>
            <a:endParaRPr lang="ru-RU" u="sng" dirty="0" smtClean="0"/>
          </a:p>
          <a:p>
            <a:r>
              <a:rPr lang="ru-RU" dirty="0" smtClean="0"/>
              <a:t>Мастер-класс: подготовка учителя к успешной педагогической деятельности: Методическое пособие/ Под редакцией Г.А. Русских.-Киров: ИУУ, 2000. – 179с.</a:t>
            </a:r>
          </a:p>
          <a:p>
            <a:r>
              <a:rPr lang="en-US" u="sng" dirty="0">
                <a:hlinkClick r:id="rId3"/>
              </a:rPr>
              <a:t>http</a:t>
            </a:r>
            <a:r>
              <a:rPr lang="ru-RU" u="sng" dirty="0">
                <a:hlinkClick r:id="rId3"/>
              </a:rPr>
              <a:t>://</a:t>
            </a:r>
            <a:r>
              <a:rPr lang="en-US" u="sng" dirty="0" err="1">
                <a:hlinkClick r:id="rId3"/>
              </a:rPr>
              <a:t>pedsovet</a:t>
            </a:r>
            <a:r>
              <a:rPr lang="ru-RU" u="sng" dirty="0">
                <a:hlinkClick r:id="rId3"/>
              </a:rPr>
              <a:t>.</a:t>
            </a:r>
            <a:r>
              <a:rPr lang="en-US" u="sng" dirty="0" err="1">
                <a:hlinkClick r:id="rId3"/>
              </a:rPr>
              <a:t>su</a:t>
            </a:r>
            <a:r>
              <a:rPr lang="ru-RU" u="sng" dirty="0">
                <a:hlinkClick r:id="rId3"/>
              </a:rPr>
              <a:t>/</a:t>
            </a:r>
            <a:r>
              <a:rPr lang="en-US" u="sng" dirty="0" err="1">
                <a:hlinkClick r:id="rId3"/>
              </a:rPr>
              <a:t>publ</a:t>
            </a:r>
            <a:r>
              <a:rPr lang="ru-RU" u="sng" dirty="0" smtClean="0">
                <a:hlinkClick r:id="rId3"/>
              </a:rPr>
              <a:t>/70</a:t>
            </a:r>
            <a:endParaRPr lang="ru-RU" u="sng" dirty="0" smtClean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20475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 – класс в педагогике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48000" y="2967335"/>
            <a:ext cx="861677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Мастер-класс в педагогике близок к открытому </a:t>
            </a: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 tooltip="Урок"/>
              </a:rPr>
              <a:t>уроку</a:t>
            </a:r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он подразумевает активное участие в той или иной форме присутствующей на нём взрослой аудитории. 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277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Основной алгоритм технологии мастер - класса</a:t>
            </a:r>
            <a:endParaRPr lang="ru-RU" sz="2800" b="1" dirty="0">
              <a:solidFill>
                <a:schemeClr val="accent1">
                  <a:lumMod val="60000"/>
                  <a:lumOff val="4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5989" y="2073501"/>
            <a:ext cx="11434119" cy="43769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07000"/>
              </a:lnSpc>
              <a:spcAft>
                <a:spcPts val="120"/>
              </a:spcAft>
              <a:buSzPts val="1000"/>
              <a:tabLst>
                <a:tab pos="457200" algn="l"/>
              </a:tabLst>
            </a:pP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Презентация</a:t>
            </a: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педагогического опыта</a:t>
            </a:r>
            <a:r>
              <a:rPr lang="ru-RU" sz="20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кратко характеризуется основные идеи презентуемой воспитательной или образовательной технологии, демонстрируется наглядный пример работы (в виде урока или внеклассного мероприятия); обсуждаются с аудиторией проблемы и перспективы в работе педагога (фактически такой мастер-класс является открытым уроком без ограничения по времени его проведения и проводимый в свободной форме).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120"/>
              </a:spcAft>
              <a:buSzPts val="1000"/>
              <a:tabLst>
                <a:tab pos="457200" algn="l"/>
              </a:tabLst>
            </a:pP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Имитационная игра</a:t>
            </a:r>
            <a:r>
              <a:rPr lang="ru-RU" sz="2000" b="1" i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2000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педагог проводит учебное занятие со слушателями, которые занимают место учащихся; в этом случае слушатели одновременно играют две роли: учащихся и </a:t>
            </a:r>
            <a:r>
              <a:rPr lang="ru-RU" sz="20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 tooltip="Экспертиза"/>
              </a:rPr>
              <a:t>экспертов</a:t>
            </a:r>
            <a:r>
              <a:rPr lang="ru-RU" sz="20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присутствующих на открытом учебном занятии.</a:t>
            </a:r>
            <a:endParaRPr lang="ru-RU" sz="2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120"/>
              </a:spcAft>
              <a:buSzPts val="1000"/>
              <a:tabLst>
                <a:tab pos="457200" algn="l"/>
              </a:tabLst>
            </a:pPr>
            <a:r>
              <a:rPr lang="ru-RU" sz="20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Моделирование</a:t>
            </a:r>
            <a:r>
              <a:rPr lang="ru-RU" sz="2000" dirty="0" smtClean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000" dirty="0">
                <a:solidFill>
                  <a:srgbClr val="222222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участники-учителя выполняют самостоятельную работу по конструированию собственной модели учебного занятия в режиме технологии урока, предложенной специалистом; специалист, проводящий мастер-класс, выполняет роль консультанта, он только организует самостоятельную деятельность аудитории, а затем участвует в обсуждении авторских моделей, созданных в ходе занятия (этот вариант наиболее близок к классическому мастер-классу).</a:t>
            </a:r>
            <a:endParaRPr lang="ru-RU" sz="2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7420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педагогического опыта</a:t>
            </a:r>
            <a:endParaRPr lang="ru-RU" sz="40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8374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 </a:t>
            </a:r>
            <a:r>
              <a:rPr lang="ru-RU" sz="2800" b="1" u="sng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Интеллект-карт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на уроке: что это такое и как его использовать?</a:t>
            </a:r>
            <a:b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0919" y="1901017"/>
            <a:ext cx="10643286" cy="42187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Прием Интеллект-карта способствует развитию комплексного мышления ребенка. Помогает рассмотреть ситуацию или проблему с разных сторон, предложить интересный вариант решения вопроса. Прием используется для развития аналитических способностей учеников, когда требуется выявить связи между понятиями, темами. Прием можно использовать с детьми любого возраста. Автор приема — Тони </a:t>
            </a:r>
            <a:r>
              <a:rPr lang="ru-RU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Бьюзен</a:t>
            </a:r>
            <a:r>
              <a:rPr lang="ru-RU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американский ученый и бизнесмен. По-английски звучит как «</a:t>
            </a:r>
            <a:r>
              <a:rPr lang="ru-RU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mind</a:t>
            </a:r>
            <a:r>
              <a:rPr lang="ru-RU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i="1" dirty="0" err="1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maps</a:t>
            </a:r>
            <a:r>
              <a:rPr lang="ru-RU" sz="2800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» —карты ума или умственные (мыслительные) карты.</a:t>
            </a:r>
            <a:endParaRPr lang="ru-R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177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Этапы создания </a:t>
            </a:r>
            <a:r>
              <a:rPr lang="ru-RU" sz="32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 -  карты</a:t>
            </a:r>
            <a:endParaRPr lang="ru-RU" sz="3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1884506"/>
            <a:ext cx="11969578" cy="4412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Используют доску, лист бумаги, графический редактор планшета или компьютера, цветные карандаши, ручки, фломастеры, наклейки, стоп- сигналы.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центральный круг помещают изучаемое понятие (вписывают тему, слово, личность, объект, систему, явление).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От него рисуют расходящиеся лучи (или ветки) разного цвета, длиннее, короче, толще, тоньше. На них вписывают слова — ассоциации, вызванные родительским понятием.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Рисуют ветви второго порядка, на которых помещают ассоциации, принадлежащие ветвям первого уровня.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Можно и нужно рисовать картинки, использовать наклейки.</a:t>
            </a:r>
            <a:endParaRPr lang="ru-RU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Смысловые блоки (ветви, образующие деревья) рекомендуется обводить в круги, рамочки разного цвета.</a:t>
            </a:r>
            <a:endParaRPr lang="ru-RU" sz="2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2249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42769" y="2049199"/>
            <a:ext cx="9803026" cy="4210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После того, как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интеллект - карта 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готова, учителю и учащимся следует выполнить действия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выбрать ключевые моменты темы (основные изучаемые на уроке понятия);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расставить приоритеты между ветвями (выделить главное и второстепенное);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определить основные задачи и действия (слушать, обсуждать, аргументировать, воспроизводить).</a:t>
            </a:r>
            <a:endParaRPr lang="ru-RU" sz="2800" dirty="0">
              <a:solidFill>
                <a:schemeClr val="accent1">
                  <a:lumMod val="75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6619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дает ученикам и учителю Интеллект-карта?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26076" y="2493744"/>
            <a:ext cx="11063415" cy="4241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Постоянный поток информации, получаемый человеком, нужно обрабатывать и хранить в голове. Ученики учатся находить, структурировать, запоминать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информацию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начинают более свободно выражать свои мысли, мыслить неординарно, легко выявляют взаимосвязи между явлениями и объектами, подходят к проблеме творчески.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Учителя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практикующие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данный прием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уроках, способны более доступно и просто объяснить новый материал, используя </a:t>
            </a:r>
            <a:r>
              <a:rPr lang="ru-RU" sz="2800" u="sng" dirty="0">
                <a:solidFill>
                  <a:srgbClr val="005FCB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ассоциации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понятные каждому ребенку.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118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Цели, решаемые с помощью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 - карт</a:t>
            </a:r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06378" y="1851689"/>
            <a:ext cx="8822725" cy="40440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Развитие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творческих и аналитических способностей учащихся;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формирование познавательной мотивации в процессе обучения;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получение навыка самостоятельной организации познавательного процесса;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умение поиска информации в книгах, словарях, справочниках, интернете;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умения рассуждать, делать выводы, принимать решения;</a:t>
            </a:r>
            <a:endParaRPr lang="ru-RU" sz="24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ru-RU" sz="2400" u="sng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развитие критического и рефлексивного </a:t>
            </a:r>
            <a:r>
              <a:rPr lang="ru-RU" sz="2400" u="sng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мышления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0" algn="just">
              <a:lnSpc>
                <a:spcPct val="107000"/>
              </a:lnSpc>
              <a:spcAft>
                <a:spcPts val="0"/>
              </a:spcAft>
              <a:buSzPts val="1000"/>
              <a:tabLst>
                <a:tab pos="457200" algn="l"/>
              </a:tabLst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400" dirty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7555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лед самолета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C4220D"/>
      </a:accent1>
      <a:accent2>
        <a:srgbClr val="EB7712"/>
      </a:accent2>
      <a:accent3>
        <a:srgbClr val="ECBD31"/>
      </a:accent3>
      <a:accent4>
        <a:srgbClr val="92CE4A"/>
      </a:accent4>
      <a:accent5>
        <a:srgbClr val="50CFB4"/>
      </a:accent5>
      <a:accent6>
        <a:srgbClr val="0D8EC5"/>
      </a:accent6>
      <a:hlink>
        <a:srgbClr val="EA5A0C"/>
      </a:hlink>
      <a:folHlink>
        <a:srgbClr val="F09D3A"/>
      </a:folHlink>
    </a:clrScheme>
    <a:fontScheme name="Vapor Trail">
      <a:maj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Vapor Trail" id="{4FDF2955-7D9C-493C-B9F9-C205151B46CD}" vid="{FE1EB5C7-81A8-4CBA-AE6E-B3BF73DC389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TM04033937[[fn=След самолета]]</Template>
  <TotalTime>164</TotalTime>
  <Words>690</Words>
  <Application>Microsoft Office PowerPoint</Application>
  <PresentationFormat>Произвольный</PresentationFormat>
  <Paragraphs>87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След самолета</vt:lpstr>
      <vt:lpstr>Мастер – класс «Прием интеллект – карта на уроках математики»</vt:lpstr>
      <vt:lpstr>Мастер – класс в педагогике</vt:lpstr>
      <vt:lpstr>Основной алгоритм технологии мастер - класса</vt:lpstr>
      <vt:lpstr>Презентация педагогического опыта</vt:lpstr>
      <vt:lpstr>Прием Интеллект-карта на уроке: что это такое и как его использовать? </vt:lpstr>
      <vt:lpstr>Этапы создания интеллект -  карты</vt:lpstr>
      <vt:lpstr>Презентация PowerPoint</vt:lpstr>
      <vt:lpstr>Что дает ученикам и учителю Интеллект-карта? </vt:lpstr>
      <vt:lpstr>Цели, решаемые с помощью интеллект - карт </vt:lpstr>
      <vt:lpstr>Примеры использования приема на уроках математики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Имитационная игра и моделирование</vt:lpstr>
      <vt:lpstr>Имитационная игра Геометрия 7 класс Тема « Треугольники» Урок обобщения и систематизации знаний.</vt:lpstr>
      <vt:lpstr>Информационные источники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Мастер - класс</dc:title>
  <dc:creator>Пользователь Windows</dc:creator>
  <cp:lastModifiedBy>Завуч_3</cp:lastModifiedBy>
  <cp:revision>26</cp:revision>
  <dcterms:created xsi:type="dcterms:W3CDTF">2018-11-19T15:53:52Z</dcterms:created>
  <dcterms:modified xsi:type="dcterms:W3CDTF">2020-11-10T05:28:29Z</dcterms:modified>
</cp:coreProperties>
</file>