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-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372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19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359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07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0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089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863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524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72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25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442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B4842-2A9B-4968-B7BD-47E67D2B9EF3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798C3-BDFD-4373-809E-6686FD20C8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032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2.png"/><Relationship Id="rId11" Type="http://schemas.openxmlformats.org/officeDocument/2006/relationships/image" Target="../media/image37.jpe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jpeg"/><Relationship Id="rId14" Type="http://schemas.openxmlformats.org/officeDocument/2006/relationships/image" Target="../media/image39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12" Type="http://schemas.openxmlformats.org/officeDocument/2006/relationships/image" Target="../media/image7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8.jpe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6.png"/><Relationship Id="rId12" Type="http://schemas.openxmlformats.org/officeDocument/2006/relationships/image" Target="../media/image47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0" Type="http://schemas.openxmlformats.org/officeDocument/2006/relationships/image" Target="../media/image44.png"/><Relationship Id="rId4" Type="http://schemas.openxmlformats.org/officeDocument/2006/relationships/image" Target="../media/image8.jpeg"/><Relationship Id="rId9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4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jpeg"/><Relationship Id="rId12" Type="http://schemas.openxmlformats.org/officeDocument/2006/relationships/image" Target="../media/image55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49.jpeg"/><Relationship Id="rId11" Type="http://schemas.openxmlformats.org/officeDocument/2006/relationships/image" Target="../media/image54.png"/><Relationship Id="rId5" Type="http://schemas.openxmlformats.org/officeDocument/2006/relationships/image" Target="../media/image48.jpeg"/><Relationship Id="rId10" Type="http://schemas.openxmlformats.org/officeDocument/2006/relationships/image" Target="../media/image53.png"/><Relationship Id="rId4" Type="http://schemas.openxmlformats.org/officeDocument/2006/relationships/image" Target="../media/image8.jpeg"/><Relationship Id="rId9" Type="http://schemas.openxmlformats.org/officeDocument/2006/relationships/image" Target="../media/image52.png"/><Relationship Id="rId1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4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1.png"/><Relationship Id="rId5" Type="http://schemas.openxmlformats.org/officeDocument/2006/relationships/image" Target="../media/image47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7.png"/><Relationship Id="rId3" Type="http://schemas.microsoft.com/office/2007/relationships/media" Target="../media/media21.m4a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8.jpeg"/><Relationship Id="rId11" Type="http://schemas.openxmlformats.org/officeDocument/2006/relationships/image" Target="../media/image6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9.png"/><Relationship Id="rId4" Type="http://schemas.openxmlformats.org/officeDocument/2006/relationships/audio" Target="../media/media21.m4a"/><Relationship Id="rId9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jpeg"/><Relationship Id="rId3" Type="http://schemas.microsoft.com/office/2007/relationships/media" Target="../media/media23.m4a"/><Relationship Id="rId7" Type="http://schemas.openxmlformats.org/officeDocument/2006/relationships/image" Target="../media/image63.jpeg"/><Relationship Id="rId12" Type="http://schemas.openxmlformats.org/officeDocument/2006/relationships/image" Target="../media/image68.png"/><Relationship Id="rId2" Type="http://schemas.openxmlformats.org/officeDocument/2006/relationships/audio" Target="../media/media22.m4a"/><Relationship Id="rId16" Type="http://schemas.openxmlformats.org/officeDocument/2006/relationships/image" Target="../media/image7.png"/><Relationship Id="rId1" Type="http://schemas.microsoft.com/office/2007/relationships/media" Target="../media/media22.m4a"/><Relationship Id="rId6" Type="http://schemas.openxmlformats.org/officeDocument/2006/relationships/image" Target="../media/image62.jpeg"/><Relationship Id="rId11" Type="http://schemas.openxmlformats.org/officeDocument/2006/relationships/image" Target="../media/image67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4" Type="http://schemas.openxmlformats.org/officeDocument/2006/relationships/audio" Target="../media/media23.m4a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4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73.gif"/><Relationship Id="rId5" Type="http://schemas.openxmlformats.org/officeDocument/2006/relationships/image" Target="../media/image72.png"/><Relationship Id="rId4" Type="http://schemas.openxmlformats.org/officeDocument/2006/relationships/image" Target="../media/image8.jpe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2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8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77.jpeg"/><Relationship Id="rId11" Type="http://schemas.openxmlformats.org/officeDocument/2006/relationships/image" Target="../media/image7.png"/><Relationship Id="rId5" Type="http://schemas.openxmlformats.org/officeDocument/2006/relationships/image" Target="../media/image76.png"/><Relationship Id="rId10" Type="http://schemas.openxmlformats.org/officeDocument/2006/relationships/image" Target="../media/image55.png"/><Relationship Id="rId4" Type="http://schemas.openxmlformats.org/officeDocument/2006/relationships/image" Target="../media/image8.jpeg"/><Relationship Id="rId9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microsoft.com/office/2007/relationships/media" Target="../media/media3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4" Type="http://schemas.openxmlformats.org/officeDocument/2006/relationships/audio" Target="../media/media3.m4a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79.png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media" Target="../media/media6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audio" Target="../media/media7.m4a"/><Relationship Id="rId11" Type="http://schemas.openxmlformats.org/officeDocument/2006/relationships/image" Target="../media/image7.png"/><Relationship Id="rId5" Type="http://schemas.microsoft.com/office/2007/relationships/media" Target="../media/media7.m4a"/><Relationship Id="rId10" Type="http://schemas.openxmlformats.org/officeDocument/2006/relationships/image" Target="../media/image10.png"/><Relationship Id="rId4" Type="http://schemas.openxmlformats.org/officeDocument/2006/relationships/audio" Target="../media/media6.m4a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12.m4a"/><Relationship Id="rId7" Type="http://schemas.openxmlformats.org/officeDocument/2006/relationships/image" Target="../media/image15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2.png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8.png"/><Relationship Id="rId4" Type="http://schemas.openxmlformats.org/officeDocument/2006/relationships/audio" Target="../media/media12.m4a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audio" Target="../media/media13.m4a"/><Relationship Id="rId16" Type="http://schemas.openxmlformats.org/officeDocument/2006/relationships/image" Target="../media/image7.png"/><Relationship Id="rId1" Type="http://schemas.microsoft.com/office/2007/relationships/media" Target="../media/media13.m4a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8.jpe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0.png"/><Relationship Id="rId11" Type="http://schemas.openxmlformats.org/officeDocument/2006/relationships/image" Target="../media/image26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8.jpe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02651"/>
            <a:ext cx="12192000" cy="723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921890" y="586822"/>
            <a:ext cx="87332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spc="-15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«</a:t>
            </a:r>
            <a:r>
              <a:rPr lang="ru-RU" sz="36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День рождения </a:t>
            </a:r>
            <a:r>
              <a:rPr lang="ru-RU" sz="3600" spc="-15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Лосяша</a:t>
            </a:r>
            <a:r>
              <a:rPr lang="ru-RU" sz="36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r>
              <a:rPr lang="ru-RU" sz="3600" spc="-15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/>
            </a:r>
            <a:br>
              <a:rPr lang="ru-RU" sz="3600" spc="-15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3600" spc="-15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 </a:t>
            </a:r>
            <a:r>
              <a:rPr lang="ru-RU" sz="36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[л] </a:t>
            </a:r>
            <a:r>
              <a:rPr lang="ru-RU" sz="3600" spc="-15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 слогах, словах и </a:t>
            </a:r>
            <a:r>
              <a:rPr lang="ru-RU" sz="36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предложениях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Picture 7" descr="нюша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41628" flipH="1">
            <a:off x="-142137" y="4286609"/>
            <a:ext cx="2268830" cy="248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иинн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22527" y="3416849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4а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96449" y="2645799"/>
            <a:ext cx="1676400" cy="2229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E:\весна 4\пин3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166008" y="3023710"/>
            <a:ext cx="2133600" cy="1778431"/>
          </a:xfrm>
          <a:prstGeom prst="rect">
            <a:avLst/>
          </a:prstGeom>
          <a:noFill/>
        </p:spPr>
      </p:pic>
      <p:pic>
        <p:nvPicPr>
          <p:cNvPr id="10" name="Picture 8" descr="oVtZkk5dL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183528" y="3222656"/>
            <a:ext cx="1905000" cy="2521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8232808" y="5725719"/>
            <a:ext cx="3959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" panose="02040604050505020304" pitchFamily="18" charset="0"/>
              </a:rPr>
              <a:t>Подготовила: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" panose="02040604050505020304" pitchFamily="18" charset="0"/>
              </a:rPr>
              <a:t>учитель-логопед </a:t>
            </a:r>
          </a:p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" panose="02040604050505020304" pitchFamily="18" charset="0"/>
              </a:rPr>
              <a:t>МБ ДОУ «Детский сад» № 33</a:t>
            </a:r>
          </a:p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" panose="02040604050505020304" pitchFamily="18" charset="0"/>
              </a:rPr>
              <a:t>Барданос А.Ю.</a:t>
            </a:r>
          </a:p>
        </p:txBody>
      </p:sp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687701" y="79337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4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5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57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50407" y="508295"/>
            <a:ext cx="85074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словах</a:t>
            </a:r>
          </a:p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«Наведи порядок у Нюши»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6" descr="56"/>
          <p:cNvPicPr>
            <a:picLocks noChangeAspect="1" noChangeArrowheads="1"/>
          </p:cNvPicPr>
          <p:nvPr/>
        </p:nvPicPr>
        <p:blipFill>
          <a:blip r:embed="rId5" cstate="print"/>
          <a:srcRect r="2501"/>
          <a:stretch>
            <a:fillRect/>
          </a:stretch>
        </p:blipFill>
        <p:spPr bwMode="auto">
          <a:xfrm>
            <a:off x="3523648" y="4137259"/>
            <a:ext cx="2971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E:\ЛОГОПЕД\звук л\ц40.png"/>
          <p:cNvPicPr>
            <a:picLocks noChangeAspect="1" noChangeArrowheads="1"/>
          </p:cNvPicPr>
          <p:nvPr/>
        </p:nvPicPr>
        <p:blipFill>
          <a:blip r:embed="rId6" cstate="screen">
            <a:lum bright="-20000" contrast="20000"/>
          </a:blip>
          <a:srcRect/>
          <a:stretch>
            <a:fillRect/>
          </a:stretch>
        </p:blipFill>
        <p:spPr bwMode="auto">
          <a:xfrm>
            <a:off x="11233465" y="5447729"/>
            <a:ext cx="762000" cy="1003976"/>
          </a:xfrm>
          <a:prstGeom prst="rect">
            <a:avLst/>
          </a:prstGeom>
          <a:noFill/>
        </p:spPr>
      </p:pic>
      <p:pic>
        <p:nvPicPr>
          <p:cNvPr id="6" name="Picture 3" descr="E:\ЛОГОПЕД\звук л\168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 rot="21350066">
            <a:off x="8116746" y="4152167"/>
            <a:ext cx="448555" cy="1047134"/>
          </a:xfrm>
          <a:prstGeom prst="rect">
            <a:avLst/>
          </a:prstGeom>
          <a:noFill/>
        </p:spPr>
      </p:pic>
      <p:pic>
        <p:nvPicPr>
          <p:cNvPr id="7" name="Picture 15" descr="E:\ЛОГОПЕД\звук л\ц63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886326" y="3011103"/>
            <a:ext cx="776468" cy="1004888"/>
          </a:xfrm>
          <a:prstGeom prst="rect">
            <a:avLst/>
          </a:prstGeom>
          <a:noFill/>
        </p:spPr>
      </p:pic>
      <p:pic>
        <p:nvPicPr>
          <p:cNvPr id="8" name="Picture 11" descr="E:\ЛОГОПЕД\звук л\scan в22.jpg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10000"/>
          </a:blip>
          <a:srcRect/>
          <a:stretch>
            <a:fillRect/>
          </a:stretch>
        </p:blipFill>
        <p:spPr bwMode="auto">
          <a:xfrm>
            <a:off x="2431602" y="4015991"/>
            <a:ext cx="1066800" cy="816946"/>
          </a:xfrm>
          <a:prstGeom prst="rect">
            <a:avLst/>
          </a:prstGeom>
          <a:noFill/>
        </p:spPr>
      </p:pic>
      <p:pic>
        <p:nvPicPr>
          <p:cNvPr id="9" name="Picture 14" descr="E:\ЛОГОПЕД\звук л\ц62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00043" y="4832937"/>
            <a:ext cx="1295400" cy="2009945"/>
          </a:xfrm>
          <a:prstGeom prst="rect">
            <a:avLst/>
          </a:prstGeom>
          <a:noFill/>
        </p:spPr>
      </p:pic>
      <p:pic>
        <p:nvPicPr>
          <p:cNvPr id="10" name="Picture 6" descr="E:\ЛОГОПЕД\звук л\c1ebb5da8fad.jp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512" y="5931005"/>
            <a:ext cx="506795" cy="520700"/>
          </a:xfrm>
          <a:prstGeom prst="rect">
            <a:avLst/>
          </a:prstGeom>
          <a:noFill/>
        </p:spPr>
      </p:pic>
      <p:pic>
        <p:nvPicPr>
          <p:cNvPr id="11" name="Picture 9" descr="E:\ЛОГОПЕД\звук л\red-pushpin-flag.jpg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8856" b="-14605"/>
          <a:stretch>
            <a:fillRect/>
          </a:stretch>
        </p:blipFill>
        <p:spPr bwMode="auto">
          <a:xfrm>
            <a:off x="6520694" y="4147938"/>
            <a:ext cx="896566" cy="1181267"/>
          </a:xfrm>
          <a:prstGeom prst="rect">
            <a:avLst/>
          </a:prstGeom>
          <a:noFill/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736362" y="1505424"/>
            <a:ext cx="406400" cy="406400"/>
          </a:xfrm>
          <a:prstGeom prst="rect">
            <a:avLst/>
          </a:prstGeom>
        </p:spPr>
      </p:pic>
      <p:pic>
        <p:nvPicPr>
          <p:cNvPr id="13" name="Picture 10" descr="E:\ЛОГОПЕД\звук л\j0086578.gif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22081">
            <a:off x="8552691" y="3587777"/>
            <a:ext cx="1318393" cy="8905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199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6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" name="Picture 4" descr="0_55dfc_adb61c75_XL"/>
          <p:cNvPicPr>
            <a:picLocks noChangeAspect="1" noChangeArrowheads="1"/>
          </p:cNvPicPr>
          <p:nvPr/>
        </p:nvPicPr>
        <p:blipFill>
          <a:blip r:embed="rId5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257804" y="113556"/>
            <a:ext cx="3407343" cy="539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0_55dfc_adb61c75_XL"/>
          <p:cNvPicPr>
            <a:picLocks noChangeAspect="1" noChangeArrowheads="1"/>
          </p:cNvPicPr>
          <p:nvPr/>
        </p:nvPicPr>
        <p:blipFill>
          <a:blip r:embed="rId5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8514200" y="308009"/>
            <a:ext cx="3453524" cy="546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7"/>
          <p:cNvSpPr>
            <a:spLocks/>
          </p:cNvSpPr>
          <p:nvPr/>
        </p:nvSpPr>
        <p:spPr bwMode="auto">
          <a:xfrm>
            <a:off x="2066314" y="3429000"/>
            <a:ext cx="7998593" cy="434975"/>
          </a:xfrm>
          <a:custGeom>
            <a:avLst/>
            <a:gdLst>
              <a:gd name="T0" fmla="*/ 130 w 4739"/>
              <a:gd name="T1" fmla="*/ 0 h 274"/>
              <a:gd name="T2" fmla="*/ 140 w 4739"/>
              <a:gd name="T3" fmla="*/ 58 h 274"/>
              <a:gd name="T4" fmla="*/ 394 w 4739"/>
              <a:gd name="T5" fmla="*/ 106 h 274"/>
              <a:gd name="T6" fmla="*/ 2506 w 4739"/>
              <a:gd name="T7" fmla="*/ 250 h 274"/>
              <a:gd name="T8" fmla="*/ 3418 w 4739"/>
              <a:gd name="T9" fmla="*/ 250 h 274"/>
              <a:gd name="T10" fmla="*/ 4210 w 4739"/>
              <a:gd name="T11" fmla="*/ 221 h 274"/>
              <a:gd name="T12" fmla="*/ 4566 w 4739"/>
              <a:gd name="T13" fmla="*/ 192 h 274"/>
              <a:gd name="T14" fmla="*/ 4710 w 4739"/>
              <a:gd name="T15" fmla="*/ 173 h 274"/>
              <a:gd name="T16" fmla="*/ 4738 w 4739"/>
              <a:gd name="T17" fmla="*/ 125 h 27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739"/>
              <a:gd name="T28" fmla="*/ 0 h 274"/>
              <a:gd name="T29" fmla="*/ 4739 w 4739"/>
              <a:gd name="T30" fmla="*/ 274 h 27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739" h="274">
                <a:moveTo>
                  <a:pt x="130" y="0"/>
                </a:moveTo>
                <a:cubicBezTo>
                  <a:pt x="133" y="10"/>
                  <a:pt x="96" y="40"/>
                  <a:pt x="140" y="58"/>
                </a:cubicBezTo>
                <a:cubicBezTo>
                  <a:pt x="184" y="76"/>
                  <a:pt x="0" y="74"/>
                  <a:pt x="394" y="106"/>
                </a:cubicBezTo>
                <a:cubicBezTo>
                  <a:pt x="788" y="138"/>
                  <a:pt x="2002" y="226"/>
                  <a:pt x="2506" y="250"/>
                </a:cubicBezTo>
                <a:cubicBezTo>
                  <a:pt x="3010" y="274"/>
                  <a:pt x="3134" y="255"/>
                  <a:pt x="3418" y="250"/>
                </a:cubicBezTo>
                <a:cubicBezTo>
                  <a:pt x="3702" y="245"/>
                  <a:pt x="4019" y="231"/>
                  <a:pt x="4210" y="221"/>
                </a:cubicBezTo>
                <a:cubicBezTo>
                  <a:pt x="4401" y="211"/>
                  <a:pt x="4483" y="200"/>
                  <a:pt x="4566" y="192"/>
                </a:cubicBezTo>
                <a:cubicBezTo>
                  <a:pt x="4649" y="184"/>
                  <a:pt x="4681" y="184"/>
                  <a:pt x="4710" y="173"/>
                </a:cubicBezTo>
                <a:cubicBezTo>
                  <a:pt x="4739" y="162"/>
                  <a:pt x="4732" y="135"/>
                  <a:pt x="4738" y="125"/>
                </a:cubicBezTo>
              </a:path>
            </a:pathLst>
          </a:custGeom>
          <a:noFill/>
          <a:ln w="41275">
            <a:pattFill prst="wdUpDiag">
              <a:fgClr>
                <a:srgbClr val="ECBC8C"/>
              </a:fgClr>
              <a:bgClr>
                <a:srgbClr val="5F5F5F"/>
              </a:bgClr>
            </a:patt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AutoShape 33"/>
          <p:cNvSpPr>
            <a:spLocks noChangeArrowheads="1"/>
          </p:cNvSpPr>
          <p:nvPr/>
        </p:nvSpPr>
        <p:spPr bwMode="auto">
          <a:xfrm rot="5400000">
            <a:off x="5181600" y="-152400"/>
            <a:ext cx="1828800" cy="12192000"/>
          </a:xfrm>
          <a:prstGeom prst="flowChartDelay">
            <a:avLst/>
          </a:prstGeom>
          <a:solidFill>
            <a:srgbClr val="97C262"/>
          </a:solidFill>
          <a:ln w="50800">
            <a:solidFill>
              <a:srgbClr val="7CAC4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8" descr="E:\весна 4\плат.png"/>
          <p:cNvPicPr>
            <a:picLocks noChangeAspect="1" noChangeArrowheads="1"/>
          </p:cNvPicPr>
          <p:nvPr/>
        </p:nvPicPr>
        <p:blipFill>
          <a:blip r:embed="rId6" cstate="screen">
            <a:lum contrast="10000"/>
          </a:blip>
          <a:srcRect/>
          <a:stretch>
            <a:fillRect/>
          </a:stretch>
        </p:blipFill>
        <p:spPr bwMode="auto">
          <a:xfrm rot="5400000">
            <a:off x="860063" y="5094104"/>
            <a:ext cx="889414" cy="1313409"/>
          </a:xfrm>
          <a:prstGeom prst="rect">
            <a:avLst/>
          </a:prstGeom>
          <a:noFill/>
        </p:spPr>
      </p:pic>
      <p:pic>
        <p:nvPicPr>
          <p:cNvPr id="10" name="Picture 2" descr="E:\ЛОГОПЕД\звук л\ц53.png"/>
          <p:cNvPicPr>
            <a:picLocks noChangeAspect="1" noChangeArrowheads="1"/>
          </p:cNvPicPr>
          <p:nvPr/>
        </p:nvPicPr>
        <p:blipFill>
          <a:blip r:embed="rId7" cstate="screen">
            <a:lum bright="10000" contrast="30000"/>
          </a:blip>
          <a:srcRect/>
          <a:stretch>
            <a:fillRect/>
          </a:stretch>
        </p:blipFill>
        <p:spPr bwMode="auto">
          <a:xfrm rot="20966673">
            <a:off x="3772108" y="5148615"/>
            <a:ext cx="1371600" cy="1546510"/>
          </a:xfrm>
          <a:prstGeom prst="rect">
            <a:avLst/>
          </a:prstGeom>
          <a:noFill/>
        </p:spPr>
      </p:pic>
      <p:pic>
        <p:nvPicPr>
          <p:cNvPr id="11" name="Picture 4" descr="E:\ЛОГОПЕД\звук л\Футболка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 rot="20212368">
            <a:off x="5660187" y="5328188"/>
            <a:ext cx="1171765" cy="1230823"/>
          </a:xfrm>
          <a:prstGeom prst="rect">
            <a:avLst/>
          </a:prstGeom>
          <a:noFill/>
        </p:spPr>
      </p:pic>
      <p:pic>
        <p:nvPicPr>
          <p:cNvPr id="12" name="Picture 6" descr="E:\ЛОГОПЕД\звук л\7г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116777">
            <a:off x="7258808" y="5244016"/>
            <a:ext cx="1339530" cy="1437814"/>
          </a:xfrm>
          <a:prstGeom prst="rect">
            <a:avLst/>
          </a:prstGeom>
          <a:noFill/>
        </p:spPr>
      </p:pic>
      <p:pic>
        <p:nvPicPr>
          <p:cNvPr id="13" name="Picture 5" descr="E:\ЛОГОПЕД\звук л\FS0320.png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9175677" y="5301362"/>
            <a:ext cx="1524000" cy="1010478"/>
          </a:xfrm>
          <a:prstGeom prst="rect">
            <a:avLst/>
          </a:prstGeom>
          <a:noFill/>
        </p:spPr>
      </p:pic>
      <p:pic>
        <p:nvPicPr>
          <p:cNvPr id="14" name="Picture 3" descr="E:\ЛОГОПЕД\звук л\ц18.png"/>
          <p:cNvPicPr>
            <a:picLocks noChangeAspect="1" noChangeArrowheads="1"/>
          </p:cNvPicPr>
          <p:nvPr/>
        </p:nvPicPr>
        <p:blipFill>
          <a:blip r:embed="rId11" cstate="screen">
            <a:lum bright="10000" contrast="10000"/>
          </a:blip>
          <a:srcRect/>
          <a:stretch>
            <a:fillRect/>
          </a:stretch>
        </p:blipFill>
        <p:spPr bwMode="auto">
          <a:xfrm rot="20999648">
            <a:off x="2079454" y="5152742"/>
            <a:ext cx="1349393" cy="1600200"/>
          </a:xfrm>
          <a:prstGeom prst="rect">
            <a:avLst/>
          </a:prstGeom>
          <a:noFill/>
        </p:spPr>
      </p:pic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2861912" y="3557111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3952464" y="3698640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4935431" y="3747611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6269255" y="3863975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7541716" y="3902621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8936783" y="3790984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050407" y="508295"/>
            <a:ext cx="76915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словах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     «Развесь одежду»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623942" y="132388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3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3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541" y="0"/>
            <a:ext cx="12192000" cy="6858000"/>
          </a:xfrm>
          <a:prstGeom prst="rect">
            <a:avLst/>
          </a:prstGeom>
          <a:noFill/>
        </p:spPr>
      </p:pic>
      <p:pic>
        <p:nvPicPr>
          <p:cNvPr id="3" name="Picture 4" descr="0_55dfc_adb61c75_XL"/>
          <p:cNvPicPr>
            <a:picLocks noChangeAspect="1" noChangeArrowheads="1"/>
          </p:cNvPicPr>
          <p:nvPr/>
        </p:nvPicPr>
        <p:blipFill>
          <a:blip r:embed="rId5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305930" y="171308"/>
            <a:ext cx="3407343" cy="539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0_55dfc_adb61c75_XL"/>
          <p:cNvPicPr>
            <a:picLocks noChangeAspect="1" noChangeArrowheads="1"/>
          </p:cNvPicPr>
          <p:nvPr/>
        </p:nvPicPr>
        <p:blipFill>
          <a:blip r:embed="rId5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8453331" y="248310"/>
            <a:ext cx="3407343" cy="539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50407" y="508295"/>
            <a:ext cx="76915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словах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     «Развесь одежду»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2066314" y="3429000"/>
            <a:ext cx="7998593" cy="434975"/>
          </a:xfrm>
          <a:custGeom>
            <a:avLst/>
            <a:gdLst>
              <a:gd name="T0" fmla="*/ 130 w 4739"/>
              <a:gd name="T1" fmla="*/ 0 h 274"/>
              <a:gd name="T2" fmla="*/ 140 w 4739"/>
              <a:gd name="T3" fmla="*/ 58 h 274"/>
              <a:gd name="T4" fmla="*/ 394 w 4739"/>
              <a:gd name="T5" fmla="*/ 106 h 274"/>
              <a:gd name="T6" fmla="*/ 2506 w 4739"/>
              <a:gd name="T7" fmla="*/ 250 h 274"/>
              <a:gd name="T8" fmla="*/ 3418 w 4739"/>
              <a:gd name="T9" fmla="*/ 250 h 274"/>
              <a:gd name="T10" fmla="*/ 4210 w 4739"/>
              <a:gd name="T11" fmla="*/ 221 h 274"/>
              <a:gd name="T12" fmla="*/ 4566 w 4739"/>
              <a:gd name="T13" fmla="*/ 192 h 274"/>
              <a:gd name="T14" fmla="*/ 4710 w 4739"/>
              <a:gd name="T15" fmla="*/ 173 h 274"/>
              <a:gd name="T16" fmla="*/ 4738 w 4739"/>
              <a:gd name="T17" fmla="*/ 125 h 27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739"/>
              <a:gd name="T28" fmla="*/ 0 h 274"/>
              <a:gd name="T29" fmla="*/ 4739 w 4739"/>
              <a:gd name="T30" fmla="*/ 274 h 27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739" h="274">
                <a:moveTo>
                  <a:pt x="130" y="0"/>
                </a:moveTo>
                <a:cubicBezTo>
                  <a:pt x="133" y="10"/>
                  <a:pt x="96" y="40"/>
                  <a:pt x="140" y="58"/>
                </a:cubicBezTo>
                <a:cubicBezTo>
                  <a:pt x="184" y="76"/>
                  <a:pt x="0" y="74"/>
                  <a:pt x="394" y="106"/>
                </a:cubicBezTo>
                <a:cubicBezTo>
                  <a:pt x="788" y="138"/>
                  <a:pt x="2002" y="226"/>
                  <a:pt x="2506" y="250"/>
                </a:cubicBezTo>
                <a:cubicBezTo>
                  <a:pt x="3010" y="274"/>
                  <a:pt x="3134" y="255"/>
                  <a:pt x="3418" y="250"/>
                </a:cubicBezTo>
                <a:cubicBezTo>
                  <a:pt x="3702" y="245"/>
                  <a:pt x="4019" y="231"/>
                  <a:pt x="4210" y="221"/>
                </a:cubicBezTo>
                <a:cubicBezTo>
                  <a:pt x="4401" y="211"/>
                  <a:pt x="4483" y="200"/>
                  <a:pt x="4566" y="192"/>
                </a:cubicBezTo>
                <a:cubicBezTo>
                  <a:pt x="4649" y="184"/>
                  <a:pt x="4681" y="184"/>
                  <a:pt x="4710" y="173"/>
                </a:cubicBezTo>
                <a:cubicBezTo>
                  <a:pt x="4739" y="162"/>
                  <a:pt x="4732" y="135"/>
                  <a:pt x="4738" y="125"/>
                </a:cubicBezTo>
              </a:path>
            </a:pathLst>
          </a:custGeom>
          <a:noFill/>
          <a:ln w="41275">
            <a:pattFill prst="wdUpDiag">
              <a:fgClr>
                <a:srgbClr val="ECBC8C"/>
              </a:fgClr>
              <a:bgClr>
                <a:srgbClr val="5F5F5F"/>
              </a:bgClr>
            </a:patt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6193055" y="3863975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3677880" y="3759129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4796590" y="3811552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2861912" y="3557111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7531961" y="3866214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8922945" y="3814764"/>
            <a:ext cx="76200" cy="381000"/>
          </a:xfrm>
          <a:prstGeom prst="flowChartSort">
            <a:avLst/>
          </a:prstGeom>
          <a:solidFill>
            <a:srgbClr val="5F5F5F"/>
          </a:solidFill>
          <a:ln w="9525">
            <a:solidFill>
              <a:srgbClr val="4D4D4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" name="Picture 8" descr="E:\весна 4\плат.png"/>
          <p:cNvPicPr>
            <a:picLocks noChangeAspect="1" noChangeArrowheads="1"/>
          </p:cNvPicPr>
          <p:nvPr/>
        </p:nvPicPr>
        <p:blipFill>
          <a:blip r:embed="rId6" cstate="screen">
            <a:lum contrast="10000"/>
          </a:blip>
          <a:srcRect/>
          <a:stretch>
            <a:fillRect/>
          </a:stretch>
        </p:blipFill>
        <p:spPr bwMode="auto">
          <a:xfrm rot="5400000">
            <a:off x="2352981" y="3611126"/>
            <a:ext cx="889414" cy="1313409"/>
          </a:xfrm>
          <a:prstGeom prst="rect">
            <a:avLst/>
          </a:prstGeom>
          <a:noFill/>
        </p:spPr>
      </p:pic>
      <p:pic>
        <p:nvPicPr>
          <p:cNvPr id="16" name="Picture 3" descr="E:\ЛОГОПЕД\звук л\ц18.png"/>
          <p:cNvPicPr>
            <a:picLocks noChangeAspect="1" noChangeArrowheads="1"/>
          </p:cNvPicPr>
          <p:nvPr/>
        </p:nvPicPr>
        <p:blipFill>
          <a:blip r:embed="rId7" cstate="screen">
            <a:lum bright="10000" contrast="10000"/>
          </a:blip>
          <a:srcRect/>
          <a:stretch>
            <a:fillRect/>
          </a:stretch>
        </p:blipFill>
        <p:spPr bwMode="auto">
          <a:xfrm rot="20999648">
            <a:off x="2891440" y="4107112"/>
            <a:ext cx="1349393" cy="1600200"/>
          </a:xfrm>
          <a:prstGeom prst="rect">
            <a:avLst/>
          </a:prstGeom>
          <a:noFill/>
        </p:spPr>
      </p:pic>
      <p:pic>
        <p:nvPicPr>
          <p:cNvPr id="17" name="Picture 2" descr="E:\ЛОГОПЕД\звук л\ц53.png"/>
          <p:cNvPicPr>
            <a:picLocks noChangeAspect="1" noChangeArrowheads="1"/>
          </p:cNvPicPr>
          <p:nvPr/>
        </p:nvPicPr>
        <p:blipFill>
          <a:blip r:embed="rId8" cstate="screen">
            <a:lum bright="10000" contrast="30000"/>
          </a:blip>
          <a:srcRect/>
          <a:stretch>
            <a:fillRect/>
          </a:stretch>
        </p:blipFill>
        <p:spPr bwMode="auto">
          <a:xfrm rot="20966673">
            <a:off x="4160319" y="4135795"/>
            <a:ext cx="1371600" cy="1546510"/>
          </a:xfrm>
          <a:prstGeom prst="rect">
            <a:avLst/>
          </a:prstGeom>
          <a:noFill/>
        </p:spPr>
      </p:pic>
      <p:pic>
        <p:nvPicPr>
          <p:cNvPr id="18" name="Picture 4" descr="E:\ЛОГОПЕД\звук л\Футболка.JPG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 rot="20212368">
            <a:off x="5714968" y="4161139"/>
            <a:ext cx="1171765" cy="1230823"/>
          </a:xfrm>
          <a:prstGeom prst="rect">
            <a:avLst/>
          </a:prstGeom>
          <a:noFill/>
        </p:spPr>
      </p:pic>
      <p:pic>
        <p:nvPicPr>
          <p:cNvPr id="19" name="Picture 6" descr="E:\ЛОГОПЕД\звук л\7г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1116777">
            <a:off x="6938396" y="4255756"/>
            <a:ext cx="1339530" cy="1437814"/>
          </a:xfrm>
          <a:prstGeom prst="rect">
            <a:avLst/>
          </a:prstGeom>
          <a:noFill/>
        </p:spPr>
      </p:pic>
      <p:pic>
        <p:nvPicPr>
          <p:cNvPr id="20" name="Picture 5" descr="E:\ЛОГОПЕД\звук л\FS0320.pn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8347646" y="4244975"/>
            <a:ext cx="1524000" cy="1010478"/>
          </a:xfrm>
          <a:prstGeom prst="rect">
            <a:avLst/>
          </a:prstGeom>
          <a:noFill/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867" y="3811552"/>
            <a:ext cx="3132886" cy="3132886"/>
          </a:xfrm>
          <a:prstGeom prst="rect">
            <a:avLst/>
          </a:prstGeom>
        </p:spPr>
      </p:pic>
      <p:pic>
        <p:nvPicPr>
          <p:cNvPr id="2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642310" y="170862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2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8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2530646" y="896953"/>
            <a:ext cx="8277185" cy="599172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87056" y="1261531"/>
            <a:ext cx="7964364" cy="2737786"/>
          </a:xfrm>
          <a:prstGeom prst="roundRect">
            <a:avLst/>
          </a:prstGeom>
          <a:solidFill>
            <a:srgbClr val="C1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71808" y="4073395"/>
            <a:ext cx="7879612" cy="2627596"/>
          </a:xfrm>
          <a:prstGeom prst="roundRect">
            <a:avLst/>
          </a:prstGeom>
          <a:solidFill>
            <a:srgbClr val="75D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E:\ЛОГОПЕД\звук л\Футболка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/>
          <a:stretch>
            <a:fillRect/>
          </a:stretch>
        </p:blipFill>
        <p:spPr bwMode="auto">
          <a:xfrm>
            <a:off x="2772235" y="1721725"/>
            <a:ext cx="1752600" cy="1840934"/>
          </a:xfrm>
          <a:prstGeom prst="rect">
            <a:avLst/>
          </a:prstGeom>
          <a:noFill/>
        </p:spPr>
      </p:pic>
      <p:pic>
        <p:nvPicPr>
          <p:cNvPr id="7" name="Picture 4" descr="E:\ЛОГОПЕД\звук л\scan жжъ0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3"/>
              </a:clrFrom>
              <a:clrTo>
                <a:srgbClr val="FFFF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5552" y="1608037"/>
            <a:ext cx="1905000" cy="2044773"/>
          </a:xfrm>
          <a:prstGeom prst="rect">
            <a:avLst/>
          </a:prstGeom>
          <a:noFill/>
        </p:spPr>
      </p:pic>
      <p:pic>
        <p:nvPicPr>
          <p:cNvPr id="8" name="Picture 6" descr="E:\ЛОГОПЕД\звук л\scan 122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6613062" y="2072534"/>
            <a:ext cx="1447800" cy="1139317"/>
          </a:xfrm>
          <a:prstGeom prst="rect">
            <a:avLst/>
          </a:prstGeom>
          <a:noFill/>
        </p:spPr>
      </p:pic>
      <p:pic>
        <p:nvPicPr>
          <p:cNvPr id="9" name="Picture 4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65794" y="1821751"/>
            <a:ext cx="2236119" cy="176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E:\ЛОГОПЕД\звук л\кеп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075415" y="4548017"/>
            <a:ext cx="1606602" cy="1482090"/>
          </a:xfrm>
          <a:prstGeom prst="rect">
            <a:avLst/>
          </a:prstGeom>
          <a:noFill/>
        </p:spPr>
      </p:pic>
      <p:pic>
        <p:nvPicPr>
          <p:cNvPr id="11" name="Picture 4" descr="E:\ЛОГОПЕД\звук л\ц64.png"/>
          <p:cNvPicPr>
            <a:picLocks noChangeAspect="1" noChangeArrowheads="1"/>
          </p:cNvPicPr>
          <p:nvPr/>
        </p:nvPicPr>
        <p:blipFill>
          <a:blip r:embed="rId10" cstate="screen">
            <a:lum bright="-10000" contrast="10000"/>
          </a:blip>
          <a:srcRect/>
          <a:stretch>
            <a:fillRect/>
          </a:stretch>
        </p:blipFill>
        <p:spPr bwMode="auto">
          <a:xfrm rot="20557576">
            <a:off x="4626733" y="4147514"/>
            <a:ext cx="2362200" cy="1888806"/>
          </a:xfrm>
          <a:prstGeom prst="rect">
            <a:avLst/>
          </a:prstGeom>
          <a:noFill/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6604" y="4337384"/>
            <a:ext cx="1558399" cy="1940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 descr="E:\ЛОГОПЕД\звук л\6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775798" y="4677729"/>
            <a:ext cx="1654191" cy="120355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084410" y="110686"/>
            <a:ext cx="76915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словах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«Четвертый лишний»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060" y="3837920"/>
            <a:ext cx="3132886" cy="3132886"/>
          </a:xfrm>
          <a:prstGeom prst="rect">
            <a:avLst/>
          </a:prstGeom>
        </p:spPr>
      </p:pic>
      <p:pic>
        <p:nvPicPr>
          <p:cNvPr id="1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728221" y="166613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03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4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3281417" y="1742173"/>
            <a:ext cx="7874263" cy="49666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685" y="3847546"/>
            <a:ext cx="3132886" cy="3132886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348129" y="1972849"/>
            <a:ext cx="7663172" cy="2168514"/>
          </a:xfrm>
          <a:prstGeom prst="roundRect">
            <a:avLst/>
          </a:prstGeom>
          <a:solidFill>
            <a:srgbClr val="C1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48129" y="4175638"/>
            <a:ext cx="7663172" cy="2297237"/>
          </a:xfrm>
          <a:prstGeom prst="roundRect">
            <a:avLst/>
          </a:prstGeom>
          <a:solidFill>
            <a:srgbClr val="75D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6524" y="2172849"/>
            <a:ext cx="2236119" cy="176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7911" y="4331172"/>
            <a:ext cx="1558399" cy="1940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320760" y="172983"/>
            <a:ext cx="76915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словах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«Четвертый лишний»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672255" y="117011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6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6" cstate="print">
            <a:lum bright="20000"/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20760" y="172983"/>
            <a:ext cx="76915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словах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 «Скажи ласково»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2" descr="E:\весна 4\к.png"/>
          <p:cNvPicPr>
            <a:picLocks noChangeAspect="1" noChangeArrowheads="1"/>
          </p:cNvPicPr>
          <p:nvPr/>
        </p:nvPicPr>
        <p:blipFill>
          <a:blip r:embed="rId7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-274666" y="2163983"/>
            <a:ext cx="4644103" cy="39624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5553778" y="1546294"/>
            <a:ext cx="6506678" cy="5398197"/>
          </a:xfrm>
          <a:prstGeom prst="roundRect">
            <a:avLst>
              <a:gd name="adj" fmla="val 38958"/>
            </a:avLst>
          </a:prstGeom>
          <a:gradFill>
            <a:gsLst>
              <a:gs pos="29000">
                <a:srgbClr val="AFEAFF"/>
              </a:gs>
              <a:gs pos="58000">
                <a:srgbClr val="FFFFC9"/>
              </a:gs>
            </a:gsLst>
            <a:lin ang="5400000" scaled="0"/>
          </a:gradFill>
          <a:ln w="63500"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E:\весна 4\0_38cda_9c06615e_XL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166524" y="2274382"/>
            <a:ext cx="1908240" cy="1290447"/>
          </a:xfrm>
          <a:prstGeom prst="rect">
            <a:avLst/>
          </a:prstGeom>
          <a:noFill/>
        </p:spPr>
      </p:pic>
      <p:pic>
        <p:nvPicPr>
          <p:cNvPr id="7" name="Picture 3" descr="E:\весна 4\я1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038910" y="1929063"/>
            <a:ext cx="2057400" cy="1746398"/>
          </a:xfrm>
          <a:prstGeom prst="rect">
            <a:avLst/>
          </a:prstGeom>
          <a:noFill/>
        </p:spPr>
      </p:pic>
      <p:pic>
        <p:nvPicPr>
          <p:cNvPr id="8" name="Picture 2" descr="E:\весна 4\л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22165" y="3564829"/>
            <a:ext cx="1648165" cy="2143626"/>
          </a:xfrm>
          <a:prstGeom prst="rect">
            <a:avLst/>
          </a:prstGeom>
          <a:noFill/>
        </p:spPr>
      </p:pic>
      <p:pic>
        <p:nvPicPr>
          <p:cNvPr id="9" name="Picture 3" descr="E:\весна 4\св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465044" y="3673869"/>
            <a:ext cx="1990418" cy="2006600"/>
          </a:xfrm>
          <a:prstGeom prst="rect">
            <a:avLst/>
          </a:prstGeom>
          <a:noFill/>
        </p:spPr>
      </p:pic>
      <p:pic>
        <p:nvPicPr>
          <p:cNvPr id="10" name="Picture 2" descr="E:\весна 4\бакл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10017" y="4676967"/>
            <a:ext cx="2057400" cy="2093495"/>
          </a:xfrm>
          <a:prstGeom prst="rect">
            <a:avLst/>
          </a:prstGeom>
          <a:noFill/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672255" y="1262247"/>
            <a:ext cx="406400" cy="406400"/>
          </a:xfrm>
          <a:prstGeom prst="rect">
            <a:avLst/>
          </a:prstGeom>
        </p:spPr>
      </p:pic>
      <p:pic>
        <p:nvPicPr>
          <p:cNvPr id="12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684143" y="34290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93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3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3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 descr="Дуб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6" cstate="print">
              <a:alphaModFix amt="56000"/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Rectangle 5" descr="Орех"/>
          <p:cNvSpPr>
            <a:spLocks noChangeArrowheads="1"/>
          </p:cNvSpPr>
          <p:nvPr/>
        </p:nvSpPr>
        <p:spPr bwMode="auto">
          <a:xfrm>
            <a:off x="0" y="3516429"/>
            <a:ext cx="12192000" cy="457200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none" algn="tl"/>
          </a:blipFill>
          <a:ln w="19050">
            <a:solidFill>
              <a:srgbClr val="43311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29957" y="346129"/>
            <a:ext cx="99197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словосочетаниях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   «Что приготовил </a:t>
            </a:r>
            <a:r>
              <a:rPr lang="ru-RU" sz="3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Копатыч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?»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" name="Picture 2" descr="E:\Осень 4\4в.pn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620" y="1847318"/>
            <a:ext cx="1600200" cy="1654607"/>
          </a:xfrm>
          <a:prstGeom prst="rect">
            <a:avLst/>
          </a:prstGeom>
          <a:noFill/>
        </p:spPr>
      </p:pic>
      <p:pic>
        <p:nvPicPr>
          <p:cNvPr id="6" name="Picture 18" descr="груша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17955" y="2192237"/>
            <a:ext cx="1268413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мородина2"/>
          <p:cNvPicPr>
            <a:picLocks noChangeAspect="1" noChangeArrowheads="1"/>
          </p:cNvPicPr>
          <p:nvPr/>
        </p:nvPicPr>
        <p:blipFill>
          <a:blip r:embed="rId10" cstate="print">
            <a:lum bright="6000" contrast="6000"/>
          </a:blip>
          <a:srcRect/>
          <a:stretch>
            <a:fillRect/>
          </a:stretch>
        </p:blipFill>
        <p:spPr bwMode="auto">
          <a:xfrm>
            <a:off x="9401741" y="1442781"/>
            <a:ext cx="1905000" cy="209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E:\весна 4\ябло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3485680" y="1807765"/>
            <a:ext cx="1676400" cy="1733712"/>
          </a:xfrm>
          <a:prstGeom prst="rect">
            <a:avLst/>
          </a:prstGeom>
          <a:noFill/>
        </p:spPr>
      </p:pic>
      <p:pic>
        <p:nvPicPr>
          <p:cNvPr id="9" name="Picture 2" descr="E:\ЛОГОПЕД\звук л\3a7cd69f2d21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 rot="4009382">
            <a:off x="401962" y="4968735"/>
            <a:ext cx="2489007" cy="1006321"/>
          </a:xfrm>
          <a:prstGeom prst="rect">
            <a:avLst/>
          </a:prstGeom>
          <a:noFill/>
        </p:spPr>
      </p:pic>
      <p:pic>
        <p:nvPicPr>
          <p:cNvPr id="10" name="Picture 8" descr="E:\весна 4\0_12bb_c87cb301_XL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3491326" y="4891756"/>
            <a:ext cx="1676400" cy="1561911"/>
          </a:xfrm>
          <a:prstGeom prst="rect">
            <a:avLst/>
          </a:prstGeom>
          <a:noFill/>
        </p:spPr>
      </p:pic>
      <p:pic>
        <p:nvPicPr>
          <p:cNvPr id="11" name="Picture 5" descr="E:\ЛОГОПЕД\звук л\faad01c3635f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68127" y="4187676"/>
            <a:ext cx="2286000" cy="2286000"/>
          </a:xfrm>
          <a:prstGeom prst="rect">
            <a:avLst/>
          </a:prstGeom>
          <a:noFill/>
        </p:spPr>
      </p:pic>
      <p:pic>
        <p:nvPicPr>
          <p:cNvPr id="12" name="Picture 2" descr="E:\весна 4\0_38cda_9c06615e_XL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8868653" y="4707377"/>
            <a:ext cx="2358961" cy="1595247"/>
          </a:xfrm>
          <a:prstGeom prst="rect">
            <a:avLst/>
          </a:prstGeom>
          <a:noFill/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868505" y="1343258"/>
            <a:ext cx="406400" cy="4064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788431" y="333862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1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41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46466" y="423240"/>
            <a:ext cx="82990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Определение места звука [л] в слове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   «Рисунки Кроша»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Picture 5" descr="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928" y="3203609"/>
            <a:ext cx="1771650" cy="2628900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3750645" y="2165685"/>
            <a:ext cx="6760143" cy="439714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5" descr="E:\ЛОГОПЕД\звук л\djateооз.gif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 rot="1242872" flipH="1">
            <a:off x="4395329" y="2339422"/>
            <a:ext cx="1329950" cy="1901829"/>
          </a:xfrm>
          <a:prstGeom prst="rect">
            <a:avLst/>
          </a:prstGeom>
          <a:noFill/>
        </p:spPr>
      </p:pic>
      <p:pic>
        <p:nvPicPr>
          <p:cNvPr id="7" name="Picture 2" descr="E:\ЛОГОПЕД\звук л\ц52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470583" y="2259131"/>
            <a:ext cx="1981200" cy="2085473"/>
          </a:xfrm>
          <a:prstGeom prst="rect">
            <a:avLst/>
          </a:prstGeom>
          <a:noFill/>
        </p:spPr>
      </p:pic>
      <p:pic>
        <p:nvPicPr>
          <p:cNvPr id="8" name="Picture 2" descr="E:\ЛОГОПЕД\звук л\ц51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8749007" y="2459081"/>
            <a:ext cx="1371601" cy="1489055"/>
          </a:xfrm>
          <a:prstGeom prst="rect">
            <a:avLst/>
          </a:prstGeom>
          <a:noFill/>
        </p:spPr>
      </p:pic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6018642" y="4564781"/>
            <a:ext cx="2209800" cy="1905000"/>
          </a:xfrm>
          <a:prstGeom prst="foldedCorner">
            <a:avLst>
              <a:gd name="adj" fmla="val 12500"/>
            </a:avLst>
          </a:prstGeom>
          <a:solidFill>
            <a:srgbClr val="D5EAFF"/>
          </a:solidFill>
          <a:ln w="28575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333223" y="5716204"/>
            <a:ext cx="1676400" cy="533400"/>
          </a:xfrm>
          <a:prstGeom prst="rect">
            <a:avLst/>
          </a:prstGeom>
          <a:solidFill>
            <a:schemeClr val="bg1"/>
          </a:solidFill>
          <a:ln w="41275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6874042" y="5730241"/>
            <a:ext cx="0" cy="533400"/>
          </a:xfrm>
          <a:prstGeom prst="line">
            <a:avLst/>
          </a:prstGeom>
          <a:noFill/>
          <a:ln w="412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7461183" y="5730241"/>
            <a:ext cx="0" cy="533400"/>
          </a:xfrm>
          <a:prstGeom prst="line">
            <a:avLst/>
          </a:prstGeom>
          <a:noFill/>
          <a:ln w="412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Oval 19"/>
          <p:cNvSpPr>
            <a:spLocks noChangeArrowheads="1"/>
          </p:cNvSpPr>
          <p:nvPr/>
        </p:nvSpPr>
        <p:spPr bwMode="auto">
          <a:xfrm>
            <a:off x="7074324" y="5882641"/>
            <a:ext cx="228600" cy="228600"/>
          </a:xfrm>
          <a:prstGeom prst="ellipse">
            <a:avLst/>
          </a:prstGeom>
          <a:solidFill>
            <a:srgbClr val="0984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59360" y="162356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4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46466" y="423240"/>
            <a:ext cx="82990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Определение места звука [л] в слове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   «Рисунки Кроша»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029777" y="2165685"/>
            <a:ext cx="6760143" cy="439714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6712016" y="4580825"/>
            <a:ext cx="2209800" cy="1905000"/>
          </a:xfrm>
          <a:prstGeom prst="foldedCorner">
            <a:avLst>
              <a:gd name="adj" fmla="val 12500"/>
            </a:avLst>
          </a:prstGeom>
          <a:solidFill>
            <a:srgbClr val="D5EAFF"/>
          </a:solidFill>
          <a:ln w="28575">
            <a:solidFill>
              <a:srgbClr val="00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978716" y="5724226"/>
            <a:ext cx="1676400" cy="533400"/>
          </a:xfrm>
          <a:prstGeom prst="rect">
            <a:avLst/>
          </a:prstGeom>
          <a:solidFill>
            <a:schemeClr val="bg1"/>
          </a:solidFill>
          <a:ln w="41275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7547811" y="5724226"/>
            <a:ext cx="0" cy="533400"/>
          </a:xfrm>
          <a:prstGeom prst="line">
            <a:avLst/>
          </a:prstGeom>
          <a:noFill/>
          <a:ln w="412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8106076" y="5724226"/>
            <a:ext cx="0" cy="533400"/>
          </a:xfrm>
          <a:prstGeom prst="line">
            <a:avLst/>
          </a:prstGeom>
          <a:noFill/>
          <a:ln w="412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Oval 19"/>
          <p:cNvSpPr>
            <a:spLocks noChangeArrowheads="1"/>
          </p:cNvSpPr>
          <p:nvPr/>
        </p:nvSpPr>
        <p:spPr bwMode="auto">
          <a:xfrm>
            <a:off x="7700212" y="5876626"/>
            <a:ext cx="228600" cy="228600"/>
          </a:xfrm>
          <a:prstGeom prst="ellipse">
            <a:avLst/>
          </a:prstGeom>
          <a:solidFill>
            <a:srgbClr val="0984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2" descr="E:\ЛОГОПЕД\звук л\ц5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105399" y="2224294"/>
            <a:ext cx="1981200" cy="2085473"/>
          </a:xfrm>
          <a:prstGeom prst="rect">
            <a:avLst/>
          </a:prstGeom>
          <a:noFill/>
        </p:spPr>
      </p:pic>
      <p:pic>
        <p:nvPicPr>
          <p:cNvPr id="11" name="Picture 2" descr="E:\ЛОГОПЕД\звук л\ц51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52459" y="2573317"/>
            <a:ext cx="1371601" cy="1489055"/>
          </a:xfrm>
          <a:prstGeom prst="rect">
            <a:avLst/>
          </a:prstGeom>
          <a:noFill/>
        </p:spPr>
      </p:pic>
      <p:pic>
        <p:nvPicPr>
          <p:cNvPr id="12" name="Picture 5" descr="3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425" y="3628726"/>
            <a:ext cx="1771650" cy="2628900"/>
          </a:xfrm>
          <a:prstGeom prst="rect">
            <a:avLst/>
          </a:prstGeom>
          <a:noFill/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689840" y="249428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1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44336" y="423240"/>
            <a:ext cx="94692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предложениях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 «День рождения </a:t>
            </a:r>
            <a:r>
              <a:rPr lang="ru-RU" sz="3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Лосяша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407452" y="1694332"/>
            <a:ext cx="8643486" cy="50485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6" descr="E:\ЛОГОПЕД\звук л\2ц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43488" y="2311400"/>
            <a:ext cx="2706189" cy="2235200"/>
          </a:xfrm>
          <a:prstGeom prst="rect">
            <a:avLst/>
          </a:prstGeom>
          <a:noFill/>
        </p:spPr>
      </p:pic>
      <p:pic>
        <p:nvPicPr>
          <p:cNvPr id="6" name="Picture 2" descr="E:\ЛОГОПЕД\звук л\16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0159" y="2114134"/>
            <a:ext cx="990600" cy="231252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4" descr="E:\ЛОГОПЕД\звук л\кеп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424115" y="2284539"/>
            <a:ext cx="2120590" cy="1956245"/>
          </a:xfrm>
          <a:prstGeom prst="rect">
            <a:avLst/>
          </a:prstGeom>
          <a:noFill/>
        </p:spPr>
      </p:pic>
      <p:pic>
        <p:nvPicPr>
          <p:cNvPr id="8" name="Picture 6" descr="E:\ЛОГОПЕД\звук л\scan 122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2346959" y="4937601"/>
            <a:ext cx="1695651" cy="1334358"/>
          </a:xfrm>
          <a:prstGeom prst="rect">
            <a:avLst/>
          </a:prstGeom>
          <a:noFill/>
        </p:spPr>
      </p:pic>
      <p:pic>
        <p:nvPicPr>
          <p:cNvPr id="9" name="Picture 2" descr="E:\весна 4\0_38cda_9c06615e_XL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769627" y="4904676"/>
            <a:ext cx="2358961" cy="1595247"/>
          </a:xfrm>
          <a:prstGeom prst="rect">
            <a:avLst/>
          </a:prstGeom>
          <a:noFill/>
        </p:spPr>
      </p:pic>
      <p:pic>
        <p:nvPicPr>
          <p:cNvPr id="10" name="Picture 7" descr="E:\ЛОГОПЕД\звук л\6.png"/>
          <p:cNvPicPr>
            <a:picLocks noChangeAspect="1" noChangeArrowheads="1"/>
          </p:cNvPicPr>
          <p:nvPr/>
        </p:nvPicPr>
        <p:blipFill>
          <a:blip r:embed="rId10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7855605" y="5087821"/>
            <a:ext cx="1689100" cy="1228955"/>
          </a:xfrm>
          <a:prstGeom prst="rect">
            <a:avLst/>
          </a:prstGeom>
          <a:noFill/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56131" y="149597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49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0"/>
            <a:ext cx="12192001" cy="7239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81776" y="519244"/>
            <a:ext cx="102284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Уважаемые родители!</a:t>
            </a:r>
            <a:b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Для правильной автоматизации звука соблюдайте следующие рекомендации: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589" y="2192477"/>
            <a:ext cx="117428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Tx/>
              <a:buAutoNum type="arabicPeriod"/>
            </a:pP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Занятия должны носить регулярный характер</a:t>
            </a: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FontTx/>
              <a:buAutoNum type="arabicPeriod"/>
            </a:pP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Занятия необходимо проводить в спокойной, доброжелательной обстановке</a:t>
            </a: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FontTx/>
              <a:buAutoNum type="arabicPeriod"/>
            </a:pP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Артикуляционную гимнастику </a:t>
            </a: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обязательно следует </a:t>
            </a: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выполнять перед зеркалом</a:t>
            </a: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  <a:endParaRPr lang="ru-RU" sz="25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  <a:p>
            <a:pPr marL="514350" indent="-514350" algn="just">
              <a:buAutoNum type="arabicPeriod"/>
            </a:pP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Отрабатывать задания на автоматизацию следует только тогда, когда ребенок научился правильно произносить необходимый звук</a:t>
            </a: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Важно </a:t>
            </a: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постоянно </a:t>
            </a:r>
            <a:r>
              <a:rPr lang="ru-RU" sz="25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следить </a:t>
            </a:r>
            <a:r>
              <a:rPr lang="ru-RU" sz="250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 </a:t>
            </a:r>
            <a:r>
              <a:rPr lang="ru-RU" sz="25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правильным произношением автоматизируемого звука. При возникновении ошибок необходимо поправлять ребенка</a:t>
            </a: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Хвалите ребенка, радуйтесь его результатам, связанным с положительной отметкой.</a:t>
            </a:r>
            <a:endParaRPr lang="ru-RU" sz="25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27275" y="519244"/>
            <a:ext cx="406400" cy="4064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27275" y="2088904"/>
            <a:ext cx="406400" cy="4064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27275" y="333167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40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42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92000" cy="723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4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2672" y="2037431"/>
            <a:ext cx="2441055" cy="324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E:\весна 4\к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3568" y="3561858"/>
            <a:ext cx="2032432" cy="1406148"/>
          </a:xfrm>
          <a:prstGeom prst="rect">
            <a:avLst/>
          </a:prstGeom>
          <a:noFill/>
        </p:spPr>
      </p:pic>
      <p:pic>
        <p:nvPicPr>
          <p:cNvPr id="7" name="Picture 7" descr="нюша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41628" flipH="1">
            <a:off x="130912" y="3822315"/>
            <a:ext cx="2268830" cy="248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ииннг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76978" y="3416849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E:\весна 4\пин3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449910" y="2886204"/>
            <a:ext cx="2616268" cy="2180752"/>
          </a:xfrm>
          <a:prstGeom prst="rect">
            <a:avLst/>
          </a:prstGeom>
          <a:noFill/>
        </p:spPr>
      </p:pic>
      <p:pic>
        <p:nvPicPr>
          <p:cNvPr id="10" name="Picture 8" descr="oVtZkk5dL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152361" y="4291162"/>
            <a:ext cx="1902423" cy="2518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047790" y="896856"/>
            <a:ext cx="5873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До новых встреч!</a:t>
            </a:r>
            <a:endParaRPr lang="ru-RU" sz="5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707486" y="115532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7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660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новая скачка2\1346d02299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92000" cy="723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111141" y="708042"/>
            <a:ext cx="8316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Список используемой литературы: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8576" y="1533465"/>
            <a:ext cx="1077163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Century Schoolbook" panose="02040604050505020304" pitchFamily="18" charset="0"/>
              </a:rPr>
              <a:t>	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1. Краснова И.Н. Практические занятия по автоматизации звука Л [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Текст] /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И.Н. Краснова – </a:t>
            </a:r>
            <a:r>
              <a:rPr lang="ru-RU" sz="26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Спб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: </a:t>
            </a:r>
            <a:r>
              <a:rPr lang="ru-RU" sz="26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Владос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, 2018. – 74 с. </a:t>
            </a:r>
          </a:p>
          <a:p>
            <a:pPr algn="just"/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2. Коноваленко В.В. Автоматизация шипящих звуков у детей 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[Текст] / 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В.В. Коноваленко, С.В. Коноваленко – М.: Гном, 2018. - 65 с.</a:t>
            </a:r>
            <a:endParaRPr lang="ru-RU" sz="2600" dirty="0" smtClean="0">
              <a:solidFill>
                <a:schemeClr val="accent1">
                  <a:lumMod val="50000"/>
                </a:schemeClr>
              </a:solidFill>
              <a:latin typeface="Century Schoolbook" panose="02040604050505020304" pitchFamily="18" charset="0"/>
            </a:endParaRPr>
          </a:p>
          <a:p>
            <a:pPr algn="just"/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3. </a:t>
            </a:r>
            <a:r>
              <a:rPr lang="ru-RU" sz="26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Крупенчук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О.И. Артикуляционная гимнастика [Текст] / О.И. </a:t>
            </a:r>
            <a:r>
              <a:rPr lang="ru-RU" sz="26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Крупенчук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, Т.А. Воробьева – СПб: Литера, 2016.- 96 с. </a:t>
            </a:r>
          </a:p>
          <a:p>
            <a:pPr algn="just"/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4. 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Комарова Л.А. Автоматизация звука Л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 игровых упражнениях: Альбом дошкольника [Текст]  / Л.А. Комарова – М.: Гном, 2019. – 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36 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с.</a:t>
            </a:r>
          </a:p>
          <a:p>
            <a:pPr algn="just"/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	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5. 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Ткаченко Т.А. Логопедическая энциклопедия [Текст]  / Т.А. Ткаченко – М.: Мир книги, 2010. – 310 с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.</a:t>
            </a:r>
          </a:p>
          <a:p>
            <a:pPr marL="1371600" lvl="2" indent="-45720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https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: //</a:t>
            </a:r>
            <a:r>
              <a:rPr lang="en-US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smeshariki.fandom.com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/</a:t>
            </a:r>
            <a:r>
              <a:rPr lang="en-US" sz="26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ru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/</a:t>
            </a:r>
            <a:r>
              <a:rPr lang="en-US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wiki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/ </a:t>
            </a:r>
            <a:endParaRPr lang="ru-RU" sz="2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20859" y="290509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9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8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" name="Picture 2" descr="E:\весна 4\с.png"/>
          <p:cNvPicPr>
            <a:picLocks noChangeAspect="1" noChangeArrowheads="1"/>
          </p:cNvPicPr>
          <p:nvPr/>
        </p:nvPicPr>
        <p:blipFill>
          <a:blip r:embed="rId9" cstate="print">
            <a:lum bright="10000" contrast="40000"/>
          </a:blip>
          <a:srcRect/>
          <a:stretch>
            <a:fillRect/>
          </a:stretch>
        </p:blipFill>
        <p:spPr bwMode="auto">
          <a:xfrm>
            <a:off x="7491663" y="2932431"/>
            <a:ext cx="4343400" cy="3054616"/>
          </a:xfrm>
          <a:prstGeom prst="rect">
            <a:avLst/>
          </a:prstGeom>
          <a:noFill/>
        </p:spPr>
      </p:pic>
      <p:pic>
        <p:nvPicPr>
          <p:cNvPr id="4" name="Picture 4" descr="E:\весна 4\пин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1001829" y="3170643"/>
            <a:ext cx="3093081" cy="25781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80085" y="556628"/>
            <a:ext cx="6371924" cy="1819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44621" y="1262156"/>
            <a:ext cx="7675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Артикуляционная гимнастика</a:t>
            </a:r>
          </a:p>
        </p:txBody>
      </p:sp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721617" y="1382121"/>
            <a:ext cx="406400" cy="4064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721617" y="3170643"/>
            <a:ext cx="406400" cy="4064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721617" y="455276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62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0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3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59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" name="Picture 5" descr="E:\весна 4\пин2.png"/>
          <p:cNvPicPr>
            <a:picLocks noChangeAspect="1" noChangeArrowheads="1"/>
          </p:cNvPicPr>
          <p:nvPr/>
        </p:nvPicPr>
        <p:blipFill>
          <a:blip r:embed="rId5" cstate="screen">
            <a:lum bright="10000" contrast="30000"/>
          </a:blip>
          <a:srcRect/>
          <a:stretch>
            <a:fillRect/>
          </a:stretch>
        </p:blipFill>
        <p:spPr bwMode="auto">
          <a:xfrm>
            <a:off x="8349554" y="0"/>
            <a:ext cx="3429000" cy="241153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02406" y="2411539"/>
            <a:ext cx="89579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изолированно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«Заведи мотор самолета»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794114" y="93498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8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879"/>
            <a:ext cx="12192000" cy="6752122"/>
          </a:xfrm>
          <a:prstGeom prst="rect">
            <a:avLst/>
          </a:prstGeom>
          <a:noFill/>
        </p:spPr>
      </p:pic>
      <p:pic>
        <p:nvPicPr>
          <p:cNvPr id="3" name="Picture 18" descr="cloud_blue_soft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1" y="1933074"/>
            <a:ext cx="2286000" cy="1419679"/>
          </a:xfrm>
          <a:prstGeom prst="rect">
            <a:avLst/>
          </a:prstGeom>
          <a:noFill/>
        </p:spPr>
      </p:pic>
      <p:pic>
        <p:nvPicPr>
          <p:cNvPr id="4" name="Picture 19" descr="cloud_blue_soft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79878" y="1006218"/>
            <a:ext cx="1600200" cy="993458"/>
          </a:xfrm>
          <a:prstGeom prst="rect">
            <a:avLst/>
          </a:prstGeom>
          <a:noFill/>
        </p:spPr>
      </p:pic>
      <p:pic>
        <p:nvPicPr>
          <p:cNvPr id="5" name="Picture 19" descr="cloud_blue_soft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1910" y="779160"/>
            <a:ext cx="2473292" cy="1451234"/>
          </a:xfrm>
          <a:prstGeom prst="rect">
            <a:avLst/>
          </a:prstGeom>
          <a:noFill/>
        </p:spPr>
      </p:pic>
      <p:pic>
        <p:nvPicPr>
          <p:cNvPr id="6" name="Picture 19" descr="cloud_blue_soft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97430" y="2470030"/>
            <a:ext cx="2041358" cy="993458"/>
          </a:xfrm>
          <a:prstGeom prst="rect">
            <a:avLst/>
          </a:prstGeom>
          <a:noFill/>
        </p:spPr>
      </p:pic>
      <p:pic>
        <p:nvPicPr>
          <p:cNvPr id="7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9956" y="2151591"/>
            <a:ext cx="486528" cy="381000"/>
          </a:xfrm>
          <a:prstGeom prst="rect">
            <a:avLst/>
          </a:prstGeom>
          <a:noFill/>
        </p:spPr>
      </p:pic>
      <p:pic>
        <p:nvPicPr>
          <p:cNvPr id="8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7358" y="2342091"/>
            <a:ext cx="486528" cy="381000"/>
          </a:xfrm>
          <a:prstGeom prst="rect">
            <a:avLst/>
          </a:prstGeom>
          <a:noFill/>
        </p:spPr>
      </p:pic>
      <p:pic>
        <p:nvPicPr>
          <p:cNvPr id="9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7773" y="2116118"/>
            <a:ext cx="486528" cy="381000"/>
          </a:xfrm>
          <a:prstGeom prst="rect">
            <a:avLst/>
          </a:prstGeom>
          <a:noFill/>
        </p:spPr>
      </p:pic>
      <p:pic>
        <p:nvPicPr>
          <p:cNvPr id="10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5280" y="3382197"/>
            <a:ext cx="486528" cy="381000"/>
          </a:xfrm>
          <a:prstGeom prst="rect">
            <a:avLst/>
          </a:prstGeom>
          <a:noFill/>
        </p:spPr>
      </p:pic>
      <p:pic>
        <p:nvPicPr>
          <p:cNvPr id="11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4845" y="3603348"/>
            <a:ext cx="486528" cy="381000"/>
          </a:xfrm>
          <a:prstGeom prst="rect">
            <a:avLst/>
          </a:prstGeom>
          <a:noFill/>
        </p:spPr>
      </p:pic>
      <p:pic>
        <p:nvPicPr>
          <p:cNvPr id="12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3492" y="3422843"/>
            <a:ext cx="486528" cy="381000"/>
          </a:xfrm>
          <a:prstGeom prst="rect">
            <a:avLst/>
          </a:prstGeom>
          <a:noFill/>
        </p:spPr>
      </p:pic>
      <p:pic>
        <p:nvPicPr>
          <p:cNvPr id="13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13691" y="3232343"/>
            <a:ext cx="486528" cy="381000"/>
          </a:xfrm>
          <a:prstGeom prst="rect">
            <a:avLst/>
          </a:prstGeom>
          <a:noFill/>
        </p:spPr>
      </p:pic>
      <p:pic>
        <p:nvPicPr>
          <p:cNvPr id="14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6118" y="3423330"/>
            <a:ext cx="486528" cy="381000"/>
          </a:xfrm>
          <a:prstGeom prst="rect">
            <a:avLst/>
          </a:prstGeom>
          <a:noFill/>
        </p:spPr>
      </p:pic>
      <p:pic>
        <p:nvPicPr>
          <p:cNvPr id="15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44747" y="3232343"/>
            <a:ext cx="486528" cy="381000"/>
          </a:xfrm>
          <a:prstGeom prst="rect">
            <a:avLst/>
          </a:prstGeom>
          <a:noFill/>
        </p:spPr>
      </p:pic>
      <p:pic>
        <p:nvPicPr>
          <p:cNvPr id="16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8174" y="3064255"/>
            <a:ext cx="486528" cy="381000"/>
          </a:xfrm>
          <a:prstGeom prst="rect">
            <a:avLst/>
          </a:prstGeom>
          <a:noFill/>
        </p:spPr>
      </p:pic>
      <p:pic>
        <p:nvPicPr>
          <p:cNvPr id="17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4434" y="1871183"/>
            <a:ext cx="486528" cy="381000"/>
          </a:xfrm>
          <a:prstGeom prst="rect">
            <a:avLst/>
          </a:prstGeom>
          <a:noFill/>
        </p:spPr>
      </p:pic>
      <p:pic>
        <p:nvPicPr>
          <p:cNvPr id="18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65680" y="2061683"/>
            <a:ext cx="486528" cy="381000"/>
          </a:xfrm>
          <a:prstGeom prst="rect">
            <a:avLst/>
          </a:prstGeom>
          <a:noFill/>
        </p:spPr>
      </p:pic>
      <p:pic>
        <p:nvPicPr>
          <p:cNvPr id="19" name="Picture 2" descr="E:\новая скачка2\1287244981509738217water-droplet-icon-md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927396" y="1946513"/>
            <a:ext cx="486528" cy="381000"/>
          </a:xfrm>
          <a:prstGeom prst="rect">
            <a:avLst/>
          </a:prstGeom>
          <a:noFill/>
        </p:spPr>
      </p:pic>
      <p:pic>
        <p:nvPicPr>
          <p:cNvPr id="20" name="Picture 2" descr="E:\весна 4\ее.png"/>
          <p:cNvPicPr>
            <a:picLocks noChangeAspect="1" noChangeArrowheads="1"/>
          </p:cNvPicPr>
          <p:nvPr/>
        </p:nvPicPr>
        <p:blipFill>
          <a:blip r:embed="rId7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-145401" y="3352753"/>
            <a:ext cx="2903101" cy="335280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2440093" y="249941"/>
            <a:ext cx="8531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слогах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«Собери цветы для </a:t>
            </a:r>
            <a:r>
              <a:rPr lang="ru-RU" sz="3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Лосяша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2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725839" y="174519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0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879"/>
            <a:ext cx="12192000" cy="6752122"/>
          </a:xfrm>
          <a:prstGeom prst="rect">
            <a:avLst/>
          </a:prstGeom>
          <a:noFill/>
        </p:spPr>
      </p:pic>
      <p:pic>
        <p:nvPicPr>
          <p:cNvPr id="3" name="Picture 2" descr="E:\весна 4\ее.png"/>
          <p:cNvPicPr>
            <a:picLocks noChangeAspect="1" noChangeArrowheads="1"/>
          </p:cNvPicPr>
          <p:nvPr/>
        </p:nvPicPr>
        <p:blipFill>
          <a:blip r:embed="rId5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85605" y="3304627"/>
            <a:ext cx="2903101" cy="3352800"/>
          </a:xfrm>
          <a:prstGeom prst="rect">
            <a:avLst/>
          </a:prstGeom>
          <a:noFill/>
        </p:spPr>
      </p:pic>
      <p:pic>
        <p:nvPicPr>
          <p:cNvPr id="4" name="Picture 20" descr="decorative_sun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759" y="1191937"/>
            <a:ext cx="2906829" cy="237102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35832" y="230690"/>
            <a:ext cx="8531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слогах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«Собери цветы для </a:t>
            </a:r>
            <a:r>
              <a:rPr lang="ru-RU" sz="3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Лосяша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724597" y="171271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21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05879"/>
            <a:ext cx="12192000" cy="6752122"/>
          </a:xfrm>
          <a:prstGeom prst="rect">
            <a:avLst/>
          </a:prstGeom>
          <a:noFill/>
        </p:spPr>
      </p:pic>
      <p:pic>
        <p:nvPicPr>
          <p:cNvPr id="3" name="Picture 2" descr="E:\весна 4\ее.png"/>
          <p:cNvPicPr>
            <a:picLocks noChangeAspect="1" noChangeArrowheads="1"/>
          </p:cNvPicPr>
          <p:nvPr/>
        </p:nvPicPr>
        <p:blipFill>
          <a:blip r:embed="rId7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343370" y="3459483"/>
            <a:ext cx="2903101" cy="3352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29021" y="698355"/>
            <a:ext cx="8531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слогах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«Собери цветы для </a:t>
            </a:r>
            <a:r>
              <a:rPr lang="ru-RU" sz="3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Лосяша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" name="Picture 20" descr="decorative_sun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40" y="733030"/>
            <a:ext cx="2906829" cy="2371023"/>
          </a:xfrm>
          <a:prstGeom prst="rect">
            <a:avLst/>
          </a:prstGeom>
          <a:noFill/>
        </p:spPr>
      </p:pic>
      <p:pic>
        <p:nvPicPr>
          <p:cNvPr id="6" name="Picture 7" descr="3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50783" y="4180440"/>
            <a:ext cx="1066800" cy="977900"/>
          </a:xfrm>
          <a:prstGeom prst="rect">
            <a:avLst/>
          </a:prstGeom>
          <a:noFill/>
        </p:spPr>
      </p:pic>
      <p:pic>
        <p:nvPicPr>
          <p:cNvPr id="7" name="Picture 12" descr="4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-72223" y="4877603"/>
            <a:ext cx="838200" cy="829469"/>
          </a:xfrm>
          <a:prstGeom prst="rect">
            <a:avLst/>
          </a:prstGeom>
          <a:noFill/>
        </p:spPr>
      </p:pic>
      <p:pic>
        <p:nvPicPr>
          <p:cNvPr id="8" name="Picture 7" descr="3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729021" y="3899703"/>
            <a:ext cx="1066800" cy="977900"/>
          </a:xfrm>
          <a:prstGeom prst="rect">
            <a:avLst/>
          </a:prstGeom>
          <a:noFill/>
        </p:spPr>
      </p:pic>
      <p:pic>
        <p:nvPicPr>
          <p:cNvPr id="9" name="Picture 7" descr="3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838332" y="3765705"/>
            <a:ext cx="1066800" cy="977900"/>
          </a:xfrm>
          <a:prstGeom prst="rect">
            <a:avLst/>
          </a:prstGeom>
          <a:noFill/>
        </p:spPr>
      </p:pic>
      <p:pic>
        <p:nvPicPr>
          <p:cNvPr id="10" name="Picture 7" descr="3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8464971" y="4226161"/>
            <a:ext cx="1066800" cy="977900"/>
          </a:xfrm>
          <a:prstGeom prst="rect">
            <a:avLst/>
          </a:prstGeom>
          <a:noFill/>
        </p:spPr>
      </p:pic>
      <p:pic>
        <p:nvPicPr>
          <p:cNvPr id="11" name="Picture 12" descr="4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514754" y="4715111"/>
            <a:ext cx="838200" cy="829469"/>
          </a:xfrm>
          <a:prstGeom prst="rect">
            <a:avLst/>
          </a:prstGeom>
          <a:noFill/>
        </p:spPr>
      </p:pic>
      <p:pic>
        <p:nvPicPr>
          <p:cNvPr id="12" name="Picture 12" descr="4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5899594" y="4669390"/>
            <a:ext cx="838200" cy="829469"/>
          </a:xfrm>
          <a:prstGeom prst="rect">
            <a:avLst/>
          </a:prstGeom>
          <a:noFill/>
        </p:spPr>
      </p:pic>
      <p:pic>
        <p:nvPicPr>
          <p:cNvPr id="13" name="Picture 12" descr="4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0420748" y="4180440"/>
            <a:ext cx="838200" cy="829469"/>
          </a:xfrm>
          <a:prstGeom prst="rect">
            <a:avLst/>
          </a:prstGeom>
          <a:noFill/>
        </p:spPr>
      </p:pic>
      <p:pic>
        <p:nvPicPr>
          <p:cNvPr id="14" name="Picture 12" descr="4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1297116" y="4789326"/>
            <a:ext cx="838200" cy="829469"/>
          </a:xfrm>
          <a:prstGeom prst="rect">
            <a:avLst/>
          </a:prstGeom>
          <a:noFill/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85140" y="1715341"/>
            <a:ext cx="406400" cy="406400"/>
          </a:xfrm>
          <a:prstGeom prst="rect">
            <a:avLst/>
          </a:prstGeom>
        </p:spPr>
      </p:pic>
      <p:pic>
        <p:nvPicPr>
          <p:cNvPr id="1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85140" y="369650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0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97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Freeform 15"/>
          <p:cNvSpPr>
            <a:spLocks/>
          </p:cNvSpPr>
          <p:nvPr/>
        </p:nvSpPr>
        <p:spPr bwMode="auto">
          <a:xfrm>
            <a:off x="1145406" y="2231975"/>
            <a:ext cx="9449285" cy="735013"/>
          </a:xfrm>
          <a:custGeom>
            <a:avLst/>
            <a:gdLst>
              <a:gd name="T0" fmla="*/ 0 w 5107"/>
              <a:gd name="T1" fmla="*/ 0 h 463"/>
              <a:gd name="T2" fmla="*/ 854 w 5107"/>
              <a:gd name="T3" fmla="*/ 307 h 463"/>
              <a:gd name="T4" fmla="*/ 1968 w 5107"/>
              <a:gd name="T5" fmla="*/ 442 h 463"/>
              <a:gd name="T6" fmla="*/ 3197 w 5107"/>
              <a:gd name="T7" fmla="*/ 432 h 463"/>
              <a:gd name="T8" fmla="*/ 4378 w 5107"/>
              <a:gd name="T9" fmla="*/ 278 h 463"/>
              <a:gd name="T10" fmla="*/ 5107 w 5107"/>
              <a:gd name="T11" fmla="*/ 48 h 4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07"/>
              <a:gd name="T19" fmla="*/ 0 h 463"/>
              <a:gd name="T20" fmla="*/ 5107 w 5107"/>
              <a:gd name="T21" fmla="*/ 463 h 4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07" h="463">
                <a:moveTo>
                  <a:pt x="0" y="0"/>
                </a:moveTo>
                <a:cubicBezTo>
                  <a:pt x="142" y="51"/>
                  <a:pt x="526" y="233"/>
                  <a:pt x="854" y="307"/>
                </a:cubicBezTo>
                <a:cubicBezTo>
                  <a:pt x="1182" y="381"/>
                  <a:pt x="1578" y="421"/>
                  <a:pt x="1968" y="442"/>
                </a:cubicBezTo>
                <a:cubicBezTo>
                  <a:pt x="2358" y="463"/>
                  <a:pt x="2795" y="459"/>
                  <a:pt x="3197" y="432"/>
                </a:cubicBezTo>
                <a:cubicBezTo>
                  <a:pt x="3599" y="405"/>
                  <a:pt x="4060" y="342"/>
                  <a:pt x="4378" y="278"/>
                </a:cubicBezTo>
                <a:cubicBezTo>
                  <a:pt x="4696" y="214"/>
                  <a:pt x="4955" y="96"/>
                  <a:pt x="5107" y="48"/>
                </a:cubicBezTo>
              </a:path>
            </a:pathLst>
          </a:custGeom>
          <a:noFill/>
          <a:ln w="47625">
            <a:pattFill prst="dkVert">
              <a:fgClr>
                <a:srgbClr val="808080"/>
              </a:fgClr>
              <a:bgClr>
                <a:srgbClr val="CCCCFF"/>
              </a:bgClr>
            </a:pattFill>
            <a:round/>
            <a:headEnd/>
            <a:tailEnd/>
          </a:ln>
          <a:effectLst>
            <a:prstShdw prst="shdw17" dist="17961" dir="2700000">
              <a:srgbClr val="4D4D4D"/>
            </a:prstShdw>
          </a:effectLst>
        </p:spPr>
        <p:txBody>
          <a:bodyPr/>
          <a:lstStyle/>
          <a:p>
            <a:endParaRPr lang="ru-RU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 rot="1440648">
            <a:off x="843816" y="1844040"/>
            <a:ext cx="457200" cy="381000"/>
          </a:xfrm>
          <a:custGeom>
            <a:avLst/>
            <a:gdLst/>
            <a:ahLst/>
            <a:cxnLst>
              <a:cxn ang="0">
                <a:pos x="768" y="672"/>
              </a:cxn>
              <a:cxn ang="0">
                <a:pos x="528" y="566"/>
              </a:cxn>
              <a:cxn ang="0">
                <a:pos x="140" y="487"/>
              </a:cxn>
              <a:cxn ang="0">
                <a:pos x="15" y="130"/>
              </a:cxn>
              <a:cxn ang="0">
                <a:pos x="224" y="130"/>
              </a:cxn>
              <a:cxn ang="0">
                <a:pos x="364" y="308"/>
              </a:cxn>
              <a:cxn ang="0">
                <a:pos x="489" y="468"/>
              </a:cxn>
              <a:cxn ang="0">
                <a:pos x="713" y="41"/>
              </a:cxn>
              <a:cxn ang="0">
                <a:pos x="852" y="219"/>
              </a:cxn>
              <a:cxn ang="0">
                <a:pos x="852" y="398"/>
              </a:cxn>
              <a:cxn ang="0">
                <a:pos x="452" y="586"/>
              </a:cxn>
              <a:cxn ang="0">
                <a:pos x="308" y="720"/>
              </a:cxn>
            </a:cxnLst>
            <a:rect l="0" t="0" r="r" b="b"/>
            <a:pathLst>
              <a:path w="919" h="720">
                <a:moveTo>
                  <a:pt x="768" y="672"/>
                </a:moveTo>
                <a:cubicBezTo>
                  <a:pt x="728" y="654"/>
                  <a:pt x="633" y="597"/>
                  <a:pt x="528" y="566"/>
                </a:cubicBezTo>
                <a:cubicBezTo>
                  <a:pt x="423" y="535"/>
                  <a:pt x="225" y="560"/>
                  <a:pt x="140" y="487"/>
                </a:cubicBezTo>
                <a:cubicBezTo>
                  <a:pt x="55" y="414"/>
                  <a:pt x="0" y="190"/>
                  <a:pt x="15" y="130"/>
                </a:cubicBezTo>
                <a:cubicBezTo>
                  <a:pt x="29" y="71"/>
                  <a:pt x="166" y="100"/>
                  <a:pt x="224" y="130"/>
                </a:cubicBezTo>
                <a:cubicBezTo>
                  <a:pt x="282" y="160"/>
                  <a:pt x="320" y="253"/>
                  <a:pt x="364" y="308"/>
                </a:cubicBezTo>
                <a:cubicBezTo>
                  <a:pt x="407" y="364"/>
                  <a:pt x="430" y="513"/>
                  <a:pt x="489" y="468"/>
                </a:cubicBezTo>
                <a:cubicBezTo>
                  <a:pt x="547" y="424"/>
                  <a:pt x="652" y="82"/>
                  <a:pt x="713" y="41"/>
                </a:cubicBezTo>
                <a:cubicBezTo>
                  <a:pt x="774" y="0"/>
                  <a:pt x="829" y="160"/>
                  <a:pt x="852" y="219"/>
                </a:cubicBezTo>
                <a:cubicBezTo>
                  <a:pt x="875" y="279"/>
                  <a:pt x="919" y="337"/>
                  <a:pt x="852" y="398"/>
                </a:cubicBezTo>
                <a:cubicBezTo>
                  <a:pt x="785" y="459"/>
                  <a:pt x="543" y="532"/>
                  <a:pt x="452" y="586"/>
                </a:cubicBezTo>
                <a:cubicBezTo>
                  <a:pt x="361" y="640"/>
                  <a:pt x="338" y="692"/>
                  <a:pt x="308" y="720"/>
                </a:cubicBezTo>
              </a:path>
            </a:pathLst>
          </a:custGeom>
          <a:noFill/>
          <a:ln w="41275">
            <a:pattFill prst="dkVert">
              <a:fgClr>
                <a:srgbClr val="808080"/>
              </a:fgClr>
              <a:bgClr>
                <a:srgbClr val="CCCCFF"/>
              </a:bgClr>
            </a:pattFill>
            <a:prstDash val="solid"/>
            <a:round/>
            <a:headEnd/>
            <a:tailEnd/>
          </a:ln>
          <a:effectLst>
            <a:prstShdw prst="shdw17" dist="17961" dir="2700000">
              <a:srgbClr val="80808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13"/>
          <p:cNvSpPr>
            <a:spLocks/>
          </p:cNvSpPr>
          <p:nvPr/>
        </p:nvSpPr>
        <p:spPr bwMode="auto">
          <a:xfrm rot="1440648">
            <a:off x="10517205" y="1969168"/>
            <a:ext cx="457200" cy="381000"/>
          </a:xfrm>
          <a:custGeom>
            <a:avLst/>
            <a:gdLst/>
            <a:ahLst/>
            <a:cxnLst>
              <a:cxn ang="0">
                <a:pos x="768" y="672"/>
              </a:cxn>
              <a:cxn ang="0">
                <a:pos x="528" y="566"/>
              </a:cxn>
              <a:cxn ang="0">
                <a:pos x="140" y="487"/>
              </a:cxn>
              <a:cxn ang="0">
                <a:pos x="15" y="130"/>
              </a:cxn>
              <a:cxn ang="0">
                <a:pos x="224" y="130"/>
              </a:cxn>
              <a:cxn ang="0">
                <a:pos x="364" y="308"/>
              </a:cxn>
              <a:cxn ang="0">
                <a:pos x="489" y="468"/>
              </a:cxn>
              <a:cxn ang="0">
                <a:pos x="713" y="41"/>
              </a:cxn>
              <a:cxn ang="0">
                <a:pos x="852" y="219"/>
              </a:cxn>
              <a:cxn ang="0">
                <a:pos x="852" y="398"/>
              </a:cxn>
              <a:cxn ang="0">
                <a:pos x="452" y="586"/>
              </a:cxn>
              <a:cxn ang="0">
                <a:pos x="308" y="720"/>
              </a:cxn>
            </a:cxnLst>
            <a:rect l="0" t="0" r="r" b="b"/>
            <a:pathLst>
              <a:path w="919" h="720">
                <a:moveTo>
                  <a:pt x="768" y="672"/>
                </a:moveTo>
                <a:cubicBezTo>
                  <a:pt x="728" y="654"/>
                  <a:pt x="633" y="597"/>
                  <a:pt x="528" y="566"/>
                </a:cubicBezTo>
                <a:cubicBezTo>
                  <a:pt x="423" y="535"/>
                  <a:pt x="225" y="560"/>
                  <a:pt x="140" y="487"/>
                </a:cubicBezTo>
                <a:cubicBezTo>
                  <a:pt x="55" y="414"/>
                  <a:pt x="0" y="190"/>
                  <a:pt x="15" y="130"/>
                </a:cubicBezTo>
                <a:cubicBezTo>
                  <a:pt x="29" y="71"/>
                  <a:pt x="166" y="100"/>
                  <a:pt x="224" y="130"/>
                </a:cubicBezTo>
                <a:cubicBezTo>
                  <a:pt x="282" y="160"/>
                  <a:pt x="320" y="253"/>
                  <a:pt x="364" y="308"/>
                </a:cubicBezTo>
                <a:cubicBezTo>
                  <a:pt x="407" y="364"/>
                  <a:pt x="430" y="513"/>
                  <a:pt x="489" y="468"/>
                </a:cubicBezTo>
                <a:cubicBezTo>
                  <a:pt x="547" y="424"/>
                  <a:pt x="652" y="82"/>
                  <a:pt x="713" y="41"/>
                </a:cubicBezTo>
                <a:cubicBezTo>
                  <a:pt x="774" y="0"/>
                  <a:pt x="829" y="160"/>
                  <a:pt x="852" y="219"/>
                </a:cubicBezTo>
                <a:cubicBezTo>
                  <a:pt x="875" y="279"/>
                  <a:pt x="919" y="337"/>
                  <a:pt x="852" y="398"/>
                </a:cubicBezTo>
                <a:cubicBezTo>
                  <a:pt x="785" y="459"/>
                  <a:pt x="543" y="532"/>
                  <a:pt x="452" y="586"/>
                </a:cubicBezTo>
                <a:cubicBezTo>
                  <a:pt x="361" y="640"/>
                  <a:pt x="338" y="692"/>
                  <a:pt x="308" y="720"/>
                </a:cubicBezTo>
              </a:path>
            </a:pathLst>
          </a:custGeom>
          <a:noFill/>
          <a:ln w="41275">
            <a:pattFill prst="dkVert">
              <a:fgClr>
                <a:srgbClr val="808080"/>
              </a:fgClr>
              <a:bgClr>
                <a:srgbClr val="CCCCFF"/>
              </a:bgClr>
            </a:pattFill>
            <a:prstDash val="solid"/>
            <a:round/>
            <a:headEnd/>
            <a:tailEnd/>
          </a:ln>
          <a:effectLst>
            <a:prstShdw prst="shdw17" dist="17961" dir="2700000">
              <a:srgbClr val="80808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0407" y="508295"/>
            <a:ext cx="76915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словах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 «Собери гирлянду»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7" name="Picture 20" descr="9a437125f2b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65341" y="47244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E:\весна 4\елка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1197726">
            <a:off x="924396" y="3363910"/>
            <a:ext cx="1229732" cy="1766342"/>
          </a:xfrm>
          <a:prstGeom prst="rect">
            <a:avLst/>
          </a:prstGeom>
          <a:noFill/>
        </p:spPr>
      </p:pic>
      <p:pic>
        <p:nvPicPr>
          <p:cNvPr id="9" name="Picture 7" descr="E:\весна 4\ябл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629049">
            <a:off x="2265083" y="3721135"/>
            <a:ext cx="1219199" cy="1751214"/>
          </a:xfrm>
          <a:prstGeom prst="rect">
            <a:avLst/>
          </a:prstGeom>
          <a:noFill/>
        </p:spPr>
      </p:pic>
      <p:pic>
        <p:nvPicPr>
          <p:cNvPr id="10" name="Picture 6" descr="E:\весна 4\белка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546536" y="3744831"/>
            <a:ext cx="1223215" cy="1756982"/>
          </a:xfrm>
          <a:prstGeom prst="rect">
            <a:avLst/>
          </a:prstGeom>
          <a:noFill/>
        </p:spPr>
      </p:pic>
      <p:pic>
        <p:nvPicPr>
          <p:cNvPr id="11" name="Picture 8" descr="E:\весна 4\свекла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21173550">
            <a:off x="4900863" y="3693705"/>
            <a:ext cx="1222375" cy="1755775"/>
          </a:xfrm>
          <a:prstGeom prst="rect">
            <a:avLst/>
          </a:prstGeom>
          <a:noFill/>
        </p:spPr>
      </p:pic>
      <p:pic>
        <p:nvPicPr>
          <p:cNvPr id="12" name="Picture 3" descr="E:\весна 4\слон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20774498">
            <a:off x="6388257" y="3425449"/>
            <a:ext cx="1211690" cy="1740427"/>
          </a:xfrm>
          <a:prstGeom prst="rect">
            <a:avLst/>
          </a:prstGeom>
          <a:noFill/>
        </p:spPr>
      </p:pic>
      <p:pic>
        <p:nvPicPr>
          <p:cNvPr id="13" name="Picture 11" descr="E:\весна 4\мяч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 rot="792689">
            <a:off x="548348" y="4913313"/>
            <a:ext cx="1222375" cy="1755775"/>
          </a:xfrm>
          <a:prstGeom prst="rect">
            <a:avLst/>
          </a:prstGeom>
          <a:noFill/>
        </p:spPr>
      </p:pic>
      <p:pic>
        <p:nvPicPr>
          <p:cNvPr id="14" name="Picture 2" descr="E:\весна 4\солд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 rot="181558">
            <a:off x="2034851" y="5168649"/>
            <a:ext cx="1208152" cy="1735345"/>
          </a:xfrm>
          <a:prstGeom prst="rect">
            <a:avLst/>
          </a:prstGeom>
          <a:noFill/>
        </p:spPr>
      </p:pic>
      <p:pic>
        <p:nvPicPr>
          <p:cNvPr id="15" name="Picture 13" descr="E:\весна 4\зонт.pn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 rot="21128692">
            <a:off x="3582363" y="5230128"/>
            <a:ext cx="1222375" cy="1755775"/>
          </a:xfrm>
          <a:prstGeom prst="rect">
            <a:avLst/>
          </a:prstGeom>
          <a:noFill/>
        </p:spPr>
      </p:pic>
      <p:pic>
        <p:nvPicPr>
          <p:cNvPr id="16" name="Picture 5" descr="E:\весна 4\глобус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 rot="20905249">
            <a:off x="5042072" y="5231716"/>
            <a:ext cx="1220164" cy="1752600"/>
          </a:xfrm>
          <a:prstGeom prst="rect">
            <a:avLst/>
          </a:prstGeom>
          <a:noFill/>
        </p:spPr>
      </p:pic>
      <p:pic>
        <p:nvPicPr>
          <p:cNvPr id="17" name="Picture 14" descr="E:\весна 4\баб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 rot="20748693">
            <a:off x="6525485" y="4929509"/>
            <a:ext cx="1219200" cy="1751214"/>
          </a:xfrm>
          <a:prstGeom prst="rect">
            <a:avLst/>
          </a:prstGeom>
          <a:noFill/>
        </p:spPr>
      </p:pic>
      <p:pic>
        <p:nvPicPr>
          <p:cNvPr id="18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699037" y="107358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8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2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ОСЕНЬ 3\0_63825_d94117ca_XX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16961" y="0"/>
            <a:ext cx="12192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67197" y="507058"/>
            <a:ext cx="76915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Автоматизация звука [л] в словах</a:t>
            </a:r>
          </a:p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             «Собери гирлянду»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4" name="Freeform 15"/>
          <p:cNvSpPr>
            <a:spLocks/>
          </p:cNvSpPr>
          <p:nvPr/>
        </p:nvSpPr>
        <p:spPr bwMode="auto">
          <a:xfrm>
            <a:off x="1145406" y="2231975"/>
            <a:ext cx="9449285" cy="735013"/>
          </a:xfrm>
          <a:custGeom>
            <a:avLst/>
            <a:gdLst>
              <a:gd name="T0" fmla="*/ 0 w 5107"/>
              <a:gd name="T1" fmla="*/ 0 h 463"/>
              <a:gd name="T2" fmla="*/ 854 w 5107"/>
              <a:gd name="T3" fmla="*/ 307 h 463"/>
              <a:gd name="T4" fmla="*/ 1968 w 5107"/>
              <a:gd name="T5" fmla="*/ 442 h 463"/>
              <a:gd name="T6" fmla="*/ 3197 w 5107"/>
              <a:gd name="T7" fmla="*/ 432 h 463"/>
              <a:gd name="T8" fmla="*/ 4378 w 5107"/>
              <a:gd name="T9" fmla="*/ 278 h 463"/>
              <a:gd name="T10" fmla="*/ 5107 w 5107"/>
              <a:gd name="T11" fmla="*/ 48 h 4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07"/>
              <a:gd name="T19" fmla="*/ 0 h 463"/>
              <a:gd name="T20" fmla="*/ 5107 w 5107"/>
              <a:gd name="T21" fmla="*/ 463 h 4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07" h="463">
                <a:moveTo>
                  <a:pt x="0" y="0"/>
                </a:moveTo>
                <a:cubicBezTo>
                  <a:pt x="142" y="51"/>
                  <a:pt x="526" y="233"/>
                  <a:pt x="854" y="307"/>
                </a:cubicBezTo>
                <a:cubicBezTo>
                  <a:pt x="1182" y="381"/>
                  <a:pt x="1578" y="421"/>
                  <a:pt x="1968" y="442"/>
                </a:cubicBezTo>
                <a:cubicBezTo>
                  <a:pt x="2358" y="463"/>
                  <a:pt x="2795" y="459"/>
                  <a:pt x="3197" y="432"/>
                </a:cubicBezTo>
                <a:cubicBezTo>
                  <a:pt x="3599" y="405"/>
                  <a:pt x="4060" y="342"/>
                  <a:pt x="4378" y="278"/>
                </a:cubicBezTo>
                <a:cubicBezTo>
                  <a:pt x="4696" y="214"/>
                  <a:pt x="4955" y="96"/>
                  <a:pt x="5107" y="48"/>
                </a:cubicBezTo>
              </a:path>
            </a:pathLst>
          </a:custGeom>
          <a:noFill/>
          <a:ln w="47625">
            <a:pattFill prst="dkVert">
              <a:fgClr>
                <a:srgbClr val="808080"/>
              </a:fgClr>
              <a:bgClr>
                <a:srgbClr val="CCCCFF"/>
              </a:bgClr>
            </a:pattFill>
            <a:round/>
            <a:headEnd/>
            <a:tailEnd/>
          </a:ln>
          <a:effectLst>
            <a:prstShdw prst="shdw17" dist="17961" dir="2700000">
              <a:srgbClr val="4D4D4D"/>
            </a:prstShdw>
          </a:effectLst>
        </p:spPr>
        <p:txBody>
          <a:bodyPr/>
          <a:lstStyle/>
          <a:p>
            <a:endParaRPr lang="ru-RU"/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 rot="1440648">
            <a:off x="834191" y="1853665"/>
            <a:ext cx="457200" cy="381000"/>
          </a:xfrm>
          <a:custGeom>
            <a:avLst/>
            <a:gdLst/>
            <a:ahLst/>
            <a:cxnLst>
              <a:cxn ang="0">
                <a:pos x="768" y="672"/>
              </a:cxn>
              <a:cxn ang="0">
                <a:pos x="528" y="566"/>
              </a:cxn>
              <a:cxn ang="0">
                <a:pos x="140" y="487"/>
              </a:cxn>
              <a:cxn ang="0">
                <a:pos x="15" y="130"/>
              </a:cxn>
              <a:cxn ang="0">
                <a:pos x="224" y="130"/>
              </a:cxn>
              <a:cxn ang="0">
                <a:pos x="364" y="308"/>
              </a:cxn>
              <a:cxn ang="0">
                <a:pos x="489" y="468"/>
              </a:cxn>
              <a:cxn ang="0">
                <a:pos x="713" y="41"/>
              </a:cxn>
              <a:cxn ang="0">
                <a:pos x="852" y="219"/>
              </a:cxn>
              <a:cxn ang="0">
                <a:pos x="852" y="398"/>
              </a:cxn>
              <a:cxn ang="0">
                <a:pos x="452" y="586"/>
              </a:cxn>
              <a:cxn ang="0">
                <a:pos x="308" y="720"/>
              </a:cxn>
            </a:cxnLst>
            <a:rect l="0" t="0" r="r" b="b"/>
            <a:pathLst>
              <a:path w="919" h="720">
                <a:moveTo>
                  <a:pt x="768" y="672"/>
                </a:moveTo>
                <a:cubicBezTo>
                  <a:pt x="728" y="654"/>
                  <a:pt x="633" y="597"/>
                  <a:pt x="528" y="566"/>
                </a:cubicBezTo>
                <a:cubicBezTo>
                  <a:pt x="423" y="535"/>
                  <a:pt x="225" y="560"/>
                  <a:pt x="140" y="487"/>
                </a:cubicBezTo>
                <a:cubicBezTo>
                  <a:pt x="55" y="414"/>
                  <a:pt x="0" y="190"/>
                  <a:pt x="15" y="130"/>
                </a:cubicBezTo>
                <a:cubicBezTo>
                  <a:pt x="29" y="71"/>
                  <a:pt x="166" y="100"/>
                  <a:pt x="224" y="130"/>
                </a:cubicBezTo>
                <a:cubicBezTo>
                  <a:pt x="282" y="160"/>
                  <a:pt x="320" y="253"/>
                  <a:pt x="364" y="308"/>
                </a:cubicBezTo>
                <a:cubicBezTo>
                  <a:pt x="407" y="364"/>
                  <a:pt x="430" y="513"/>
                  <a:pt x="489" y="468"/>
                </a:cubicBezTo>
                <a:cubicBezTo>
                  <a:pt x="547" y="424"/>
                  <a:pt x="652" y="82"/>
                  <a:pt x="713" y="41"/>
                </a:cubicBezTo>
                <a:cubicBezTo>
                  <a:pt x="774" y="0"/>
                  <a:pt x="829" y="160"/>
                  <a:pt x="852" y="219"/>
                </a:cubicBezTo>
                <a:cubicBezTo>
                  <a:pt x="875" y="279"/>
                  <a:pt x="919" y="337"/>
                  <a:pt x="852" y="398"/>
                </a:cubicBezTo>
                <a:cubicBezTo>
                  <a:pt x="785" y="459"/>
                  <a:pt x="543" y="532"/>
                  <a:pt x="452" y="586"/>
                </a:cubicBezTo>
                <a:cubicBezTo>
                  <a:pt x="361" y="640"/>
                  <a:pt x="338" y="692"/>
                  <a:pt x="308" y="720"/>
                </a:cubicBezTo>
              </a:path>
            </a:pathLst>
          </a:custGeom>
          <a:noFill/>
          <a:ln w="41275">
            <a:pattFill prst="dkVert">
              <a:fgClr>
                <a:srgbClr val="808080"/>
              </a:fgClr>
              <a:bgClr>
                <a:srgbClr val="CCCCFF"/>
              </a:bgClr>
            </a:pattFill>
            <a:prstDash val="solid"/>
            <a:round/>
            <a:headEnd/>
            <a:tailEnd/>
          </a:ln>
          <a:effectLst>
            <a:prstShdw prst="shdw17" dist="17961" dir="2700000">
              <a:srgbClr val="80808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13"/>
          <p:cNvSpPr>
            <a:spLocks/>
          </p:cNvSpPr>
          <p:nvPr/>
        </p:nvSpPr>
        <p:spPr bwMode="auto">
          <a:xfrm rot="1440648">
            <a:off x="10523554" y="1959541"/>
            <a:ext cx="457200" cy="381000"/>
          </a:xfrm>
          <a:custGeom>
            <a:avLst/>
            <a:gdLst/>
            <a:ahLst/>
            <a:cxnLst>
              <a:cxn ang="0">
                <a:pos x="768" y="672"/>
              </a:cxn>
              <a:cxn ang="0">
                <a:pos x="528" y="566"/>
              </a:cxn>
              <a:cxn ang="0">
                <a:pos x="140" y="487"/>
              </a:cxn>
              <a:cxn ang="0">
                <a:pos x="15" y="130"/>
              </a:cxn>
              <a:cxn ang="0">
                <a:pos x="224" y="130"/>
              </a:cxn>
              <a:cxn ang="0">
                <a:pos x="364" y="308"/>
              </a:cxn>
              <a:cxn ang="0">
                <a:pos x="489" y="468"/>
              </a:cxn>
              <a:cxn ang="0">
                <a:pos x="713" y="41"/>
              </a:cxn>
              <a:cxn ang="0">
                <a:pos x="852" y="219"/>
              </a:cxn>
              <a:cxn ang="0">
                <a:pos x="852" y="398"/>
              </a:cxn>
              <a:cxn ang="0">
                <a:pos x="452" y="586"/>
              </a:cxn>
              <a:cxn ang="0">
                <a:pos x="308" y="720"/>
              </a:cxn>
            </a:cxnLst>
            <a:rect l="0" t="0" r="r" b="b"/>
            <a:pathLst>
              <a:path w="919" h="720">
                <a:moveTo>
                  <a:pt x="768" y="672"/>
                </a:moveTo>
                <a:cubicBezTo>
                  <a:pt x="728" y="654"/>
                  <a:pt x="633" y="597"/>
                  <a:pt x="528" y="566"/>
                </a:cubicBezTo>
                <a:cubicBezTo>
                  <a:pt x="423" y="535"/>
                  <a:pt x="225" y="560"/>
                  <a:pt x="140" y="487"/>
                </a:cubicBezTo>
                <a:cubicBezTo>
                  <a:pt x="55" y="414"/>
                  <a:pt x="0" y="190"/>
                  <a:pt x="15" y="130"/>
                </a:cubicBezTo>
                <a:cubicBezTo>
                  <a:pt x="29" y="71"/>
                  <a:pt x="166" y="100"/>
                  <a:pt x="224" y="130"/>
                </a:cubicBezTo>
                <a:cubicBezTo>
                  <a:pt x="282" y="160"/>
                  <a:pt x="320" y="253"/>
                  <a:pt x="364" y="308"/>
                </a:cubicBezTo>
                <a:cubicBezTo>
                  <a:pt x="407" y="364"/>
                  <a:pt x="430" y="513"/>
                  <a:pt x="489" y="468"/>
                </a:cubicBezTo>
                <a:cubicBezTo>
                  <a:pt x="547" y="424"/>
                  <a:pt x="652" y="82"/>
                  <a:pt x="713" y="41"/>
                </a:cubicBezTo>
                <a:cubicBezTo>
                  <a:pt x="774" y="0"/>
                  <a:pt x="829" y="160"/>
                  <a:pt x="852" y="219"/>
                </a:cubicBezTo>
                <a:cubicBezTo>
                  <a:pt x="875" y="279"/>
                  <a:pt x="919" y="337"/>
                  <a:pt x="852" y="398"/>
                </a:cubicBezTo>
                <a:cubicBezTo>
                  <a:pt x="785" y="459"/>
                  <a:pt x="543" y="532"/>
                  <a:pt x="452" y="586"/>
                </a:cubicBezTo>
                <a:cubicBezTo>
                  <a:pt x="361" y="640"/>
                  <a:pt x="338" y="692"/>
                  <a:pt x="308" y="720"/>
                </a:cubicBezTo>
              </a:path>
            </a:pathLst>
          </a:custGeom>
          <a:noFill/>
          <a:ln w="41275">
            <a:pattFill prst="dkVert">
              <a:fgClr>
                <a:srgbClr val="808080"/>
              </a:fgClr>
              <a:bgClr>
                <a:srgbClr val="CCCCFF"/>
              </a:bgClr>
            </a:pattFill>
            <a:prstDash val="solid"/>
            <a:round/>
            <a:headEnd/>
            <a:tailEnd/>
          </a:ln>
          <a:effectLst>
            <a:prstShdw prst="shdw17" dist="17961" dir="2700000">
              <a:srgbClr val="80808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Picture 20" descr="9a437125f2b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65341" y="47244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E:\весна 4\елка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1197726">
            <a:off x="875830" y="2306892"/>
            <a:ext cx="1229732" cy="1766342"/>
          </a:xfrm>
          <a:prstGeom prst="rect">
            <a:avLst/>
          </a:prstGeom>
          <a:noFill/>
        </p:spPr>
      </p:pic>
      <p:pic>
        <p:nvPicPr>
          <p:cNvPr id="10" name="Picture 7" descr="E:\весна 4\ябл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527321">
            <a:off x="2354832" y="2695788"/>
            <a:ext cx="1219199" cy="1751214"/>
          </a:xfrm>
          <a:prstGeom prst="rect">
            <a:avLst/>
          </a:prstGeom>
          <a:noFill/>
        </p:spPr>
      </p:pic>
      <p:pic>
        <p:nvPicPr>
          <p:cNvPr id="11" name="Picture 6" descr="E:\весна 4\белка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80047">
            <a:off x="3783915" y="2822423"/>
            <a:ext cx="1223215" cy="1756982"/>
          </a:xfrm>
          <a:prstGeom prst="rect">
            <a:avLst/>
          </a:prstGeom>
          <a:noFill/>
        </p:spPr>
      </p:pic>
      <p:pic>
        <p:nvPicPr>
          <p:cNvPr id="12" name="Picture 8" descr="E:\весна 4\свекла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081942" y="2857180"/>
            <a:ext cx="1222375" cy="1755775"/>
          </a:xfrm>
          <a:prstGeom prst="rect">
            <a:avLst/>
          </a:prstGeom>
          <a:noFill/>
        </p:spPr>
      </p:pic>
      <p:pic>
        <p:nvPicPr>
          <p:cNvPr id="13" name="Picture 3" descr="E:\весна 4\слон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21357998">
            <a:off x="6524492" y="2832069"/>
            <a:ext cx="1211690" cy="1740427"/>
          </a:xfrm>
          <a:prstGeom prst="rect">
            <a:avLst/>
          </a:prstGeom>
          <a:noFill/>
        </p:spPr>
      </p:pic>
      <p:pic>
        <p:nvPicPr>
          <p:cNvPr id="14" name="Picture 2" descr="E:\весна 4\солд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 rot="21139790">
            <a:off x="8037747" y="2685955"/>
            <a:ext cx="1208152" cy="1735345"/>
          </a:xfrm>
          <a:prstGeom prst="rect">
            <a:avLst/>
          </a:prstGeom>
          <a:noFill/>
        </p:spPr>
      </p:pic>
      <p:pic>
        <p:nvPicPr>
          <p:cNvPr id="15" name="Picture 5" descr="E:\весна 4\глобус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 rot="20624262">
            <a:off x="9522493" y="2375438"/>
            <a:ext cx="1220164" cy="1752600"/>
          </a:xfrm>
          <a:prstGeom prst="rect">
            <a:avLst/>
          </a:prstGeom>
          <a:noFill/>
        </p:spPr>
      </p:pic>
      <p:pic>
        <p:nvPicPr>
          <p:cNvPr id="1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724478" y="130098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62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4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304</Words>
  <Application>Microsoft Office PowerPoint</Application>
  <PresentationFormat>Широкоэкранный</PresentationFormat>
  <Paragraphs>52</Paragraphs>
  <Slides>21</Slides>
  <Notes>0</Notes>
  <HiddenSlides>0</HiddenSlides>
  <MMClips>28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Century</vt:lpstr>
      <vt:lpstr>Century Schoolbook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Alexandra</dc:creator>
  <cp:lastModifiedBy>Alexandra</cp:lastModifiedBy>
  <cp:revision>20</cp:revision>
  <dcterms:created xsi:type="dcterms:W3CDTF">2020-05-03T06:49:20Z</dcterms:created>
  <dcterms:modified xsi:type="dcterms:W3CDTF">2020-05-11T13:19:14Z</dcterms:modified>
</cp:coreProperties>
</file>