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0" r:id="rId4"/>
    <p:sldId id="266" r:id="rId5"/>
    <p:sldId id="262" r:id="rId6"/>
    <p:sldId id="267" r:id="rId7"/>
    <p:sldId id="265" r:id="rId8"/>
    <p:sldId id="268" r:id="rId9"/>
    <p:sldId id="270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7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notesMaster" Target="notesMasters/notesMaster1.xml" /><Relationship Id="rId2" Type="http://schemas.openxmlformats.org/officeDocument/2006/relationships/slide" Target="slides/slide1.xml" /><Relationship Id="rId16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theme" Target="theme/theme1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viewProps" Target="view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AA88E-27A4-4E05-A7B2-C85D1560ADBD}" type="datetimeFigureOut">
              <a:rPr lang="ru-RU" smtClean="0"/>
              <a:pPr/>
              <a:t>15.12.2020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FB88C4-88D2-4AAD-82C3-4568B1F8C14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4568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FB88C4-88D2-4AAD-82C3-4568B1F8C14A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704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F:\рамка на презентацию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9" t="-925" r="2179" b="925"/>
          <a:stretch/>
        </p:blipFill>
        <p:spPr bwMode="auto">
          <a:xfrm>
            <a:off x="-216662" y="-90701"/>
            <a:ext cx="9828000" cy="694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59632" y="1700808"/>
            <a:ext cx="698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B050"/>
                </a:solidFill>
                <a:latin typeface="Monotype Corsiva" pitchFamily="66" charset="0"/>
              </a:rPr>
              <a:t>Проект: </a:t>
            </a:r>
            <a:br>
              <a:rPr lang="ru-RU" sz="4000" b="1" dirty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4000" b="1" dirty="0">
                <a:solidFill>
                  <a:srgbClr val="00B050"/>
                </a:solidFill>
                <a:latin typeface="Monotype Corsiva" pitchFamily="66" charset="0"/>
              </a:rPr>
              <a:t>«На пути в школу»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7704" y="3284984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B050"/>
                </a:solidFill>
              </a:rPr>
              <a:t>Проект разработали: </a:t>
            </a:r>
            <a:endParaRPr lang="en-US" sz="2400" dirty="0">
              <a:solidFill>
                <a:srgbClr val="00B050"/>
              </a:solidFill>
            </a:endParaRPr>
          </a:p>
          <a:p>
            <a:pPr algn="ctr"/>
            <a:r>
              <a:rPr lang="ru-RU" sz="2400" dirty="0">
                <a:solidFill>
                  <a:srgbClr val="00B050"/>
                </a:solidFill>
              </a:rPr>
              <a:t>педагоги групп №12; </a:t>
            </a:r>
            <a:endParaRPr lang="en-US" sz="2400" dirty="0">
              <a:solidFill>
                <a:srgbClr val="00B050"/>
              </a:solidFill>
            </a:endParaRPr>
          </a:p>
          <a:p>
            <a:pPr algn="ctr"/>
            <a:r>
              <a:rPr lang="ru-RU" sz="2400" dirty="0">
                <a:solidFill>
                  <a:srgbClr val="00B050"/>
                </a:solidFill>
              </a:rPr>
              <a:t>учитель – дефектолог гр.№12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07904" y="5373216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B050"/>
                </a:solidFill>
              </a:rPr>
              <a:t>г. Железногорск </a:t>
            </a:r>
            <a:endParaRPr lang="en-US" dirty="0">
              <a:solidFill>
                <a:srgbClr val="00B050"/>
              </a:solidFill>
            </a:endParaRPr>
          </a:p>
          <a:p>
            <a:pPr algn="ctr"/>
            <a:r>
              <a:rPr lang="ru-RU" dirty="0">
                <a:solidFill>
                  <a:srgbClr val="00B050"/>
                </a:solidFill>
              </a:rPr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2164958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рамка на презентацию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5518" y="2162"/>
            <a:ext cx="9827003" cy="69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2348880"/>
            <a:ext cx="6912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00B050"/>
                </a:solidFill>
                <a:latin typeface="Monotype Corsiva" pitchFamily="66" charset="0"/>
              </a:rPr>
              <a:t>Спасибо, что были с нами </a:t>
            </a:r>
            <a:r>
              <a:rPr lang="ru-RU" sz="5400" b="1" dirty="0">
                <a:solidFill>
                  <a:srgbClr val="00B050"/>
                </a:solidFill>
                <a:latin typeface="Monotype Corsiva" pitchFamily="66" charset="0"/>
                <a:sym typeface="Wingdings" pitchFamily="2" charset="2"/>
              </a:rPr>
              <a:t>)</a:t>
            </a:r>
            <a:endParaRPr lang="ru-RU" sz="54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638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рамка на презентацию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6" y="0"/>
            <a:ext cx="9145176" cy="687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052" y="1482188"/>
            <a:ext cx="6480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B050"/>
                </a:solidFill>
                <a:latin typeface="Monotype Corsiva" pitchFamily="66" charset="0"/>
              </a:rPr>
              <a:t>Паспорт проекта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1411" y="27089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63776" y="37170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10544" y="2564904"/>
            <a:ext cx="61206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Сроки реализации: </a:t>
            </a:r>
          </a:p>
          <a:p>
            <a:pPr algn="ctr"/>
            <a:r>
              <a:rPr lang="ru-RU" sz="2400" dirty="0">
                <a:solidFill>
                  <a:srgbClr val="00B050"/>
                </a:solidFill>
              </a:rPr>
              <a:t>ноябрь 2020 – май 2021 (долгосрочный)</a:t>
            </a:r>
          </a:p>
          <a:p>
            <a:pPr algn="ctr"/>
            <a:endParaRPr lang="ru-RU" sz="2400" dirty="0">
              <a:solidFill>
                <a:srgbClr val="00B05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</a:rPr>
              <a:t>Вид проекта: </a:t>
            </a:r>
          </a:p>
          <a:p>
            <a:pPr algn="ctr"/>
            <a:r>
              <a:rPr lang="ru-RU" sz="2400" dirty="0">
                <a:solidFill>
                  <a:srgbClr val="00B050"/>
                </a:solidFill>
              </a:rPr>
              <a:t>информационно – </a:t>
            </a:r>
            <a:endParaRPr lang="en-US" sz="2400" dirty="0">
              <a:solidFill>
                <a:srgbClr val="00B050"/>
              </a:solidFill>
            </a:endParaRPr>
          </a:p>
          <a:p>
            <a:pPr algn="ctr"/>
            <a:r>
              <a:rPr lang="ru-RU" sz="2400" dirty="0" err="1">
                <a:solidFill>
                  <a:srgbClr val="00B050"/>
                </a:solidFill>
              </a:rPr>
              <a:t>практико</a:t>
            </a:r>
            <a:r>
              <a:rPr lang="ru-RU" sz="2400" dirty="0">
                <a:solidFill>
                  <a:srgbClr val="00B050"/>
                </a:solidFill>
              </a:rPr>
              <a:t> – ориентированный; </a:t>
            </a:r>
            <a:endParaRPr lang="en-US" sz="2400" dirty="0">
              <a:solidFill>
                <a:srgbClr val="00B050"/>
              </a:solidFill>
            </a:endParaRPr>
          </a:p>
          <a:p>
            <a:pPr algn="ctr"/>
            <a:r>
              <a:rPr lang="ru-RU" sz="2400" dirty="0">
                <a:solidFill>
                  <a:srgbClr val="00B050"/>
                </a:solidFill>
              </a:rPr>
              <a:t>просветительский</a:t>
            </a:r>
          </a:p>
        </p:txBody>
      </p:sp>
    </p:spTree>
    <p:extLst>
      <p:ext uri="{BB962C8B-B14F-4D97-AF65-F5344CB8AC3E}">
        <p14:creationId xmlns:p14="http://schemas.microsoft.com/office/powerpoint/2010/main" val="266409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рамка на презентацию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527" y="0"/>
            <a:ext cx="9396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0" y="1300608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B050"/>
                </a:solidFill>
                <a:latin typeface="Monotype Corsiva" pitchFamily="66" charset="0"/>
              </a:rPr>
              <a:t>Участники проекта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68286" y="1939532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Взрослые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83868" y="2379169"/>
            <a:ext cx="30243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B050"/>
                </a:solidFill>
              </a:rPr>
              <a:t>Педагоги гр.№ 12.,гр.№13</a:t>
            </a:r>
          </a:p>
          <a:p>
            <a:pPr algn="ctr"/>
            <a:r>
              <a:rPr lang="ru-RU" dirty="0">
                <a:solidFill>
                  <a:srgbClr val="00B050"/>
                </a:solidFill>
              </a:rPr>
              <a:t>Дефектолог гр.№12</a:t>
            </a:r>
          </a:p>
          <a:p>
            <a:pPr algn="ctr"/>
            <a:r>
              <a:rPr lang="ru-RU" dirty="0">
                <a:solidFill>
                  <a:srgbClr val="00B050"/>
                </a:solidFill>
              </a:rPr>
              <a:t>Родители групп №12 и №13.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63688" y="4365104"/>
            <a:ext cx="5688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База</a:t>
            </a:r>
            <a:r>
              <a:rPr lang="ru-RU" dirty="0"/>
              <a:t> </a:t>
            </a:r>
            <a:r>
              <a:rPr lang="ru-RU" sz="2400" b="1" dirty="0">
                <a:solidFill>
                  <a:srgbClr val="00B050"/>
                </a:solidFill>
              </a:rPr>
              <a:t>внедрения</a:t>
            </a:r>
            <a:r>
              <a:rPr lang="ru-RU" dirty="0"/>
              <a:t> </a:t>
            </a:r>
            <a:r>
              <a:rPr lang="ru-RU" sz="2400" b="1" dirty="0">
                <a:solidFill>
                  <a:srgbClr val="00B050"/>
                </a:solidFill>
              </a:rPr>
              <a:t>проекта: </a:t>
            </a:r>
          </a:p>
          <a:p>
            <a:pPr algn="ctr"/>
            <a:r>
              <a:rPr lang="ru-RU" dirty="0">
                <a:solidFill>
                  <a:srgbClr val="00B050"/>
                </a:solidFill>
              </a:rPr>
              <a:t>подготовительная к школе группа №12, </a:t>
            </a:r>
            <a:endParaRPr lang="en-US" dirty="0">
              <a:solidFill>
                <a:srgbClr val="00B050"/>
              </a:solidFill>
            </a:endParaRPr>
          </a:p>
          <a:p>
            <a:pPr algn="ctr"/>
            <a:r>
              <a:rPr lang="ru-RU" dirty="0">
                <a:solidFill>
                  <a:srgbClr val="00B050"/>
                </a:solidFill>
              </a:rPr>
              <a:t>МБДОУ №45 «Малыш»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4623473" y="3302499"/>
            <a:ext cx="484632" cy="48920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04787" y="3820398"/>
            <a:ext cx="2379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Инициативная группа</a:t>
            </a:r>
          </a:p>
        </p:txBody>
      </p:sp>
    </p:spTree>
    <p:extLst>
      <p:ext uri="{BB962C8B-B14F-4D97-AF65-F5344CB8AC3E}">
        <p14:creationId xmlns:p14="http://schemas.microsoft.com/office/powerpoint/2010/main" val="328377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рамка на презентацию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371" y="554"/>
            <a:ext cx="9827003" cy="69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1562321"/>
            <a:ext cx="67687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B050"/>
                </a:solidFill>
                <a:latin typeface="Monotype Corsiva" pitchFamily="66" charset="0"/>
              </a:rPr>
              <a:t>Цель: </a:t>
            </a:r>
          </a:p>
          <a:p>
            <a:pPr algn="ctr"/>
            <a:r>
              <a:rPr lang="ru-RU" sz="2800" dirty="0">
                <a:solidFill>
                  <a:srgbClr val="00B050"/>
                </a:solidFill>
              </a:rPr>
              <a:t>Создание условий для просветительской деятельности на основе сотрудничества педагогов детского сада и родителей по вопросам воспитания, образования детей и подготовки их к школе, в дистанционном формате.</a:t>
            </a:r>
            <a:br>
              <a:rPr lang="ru-RU" sz="2800" dirty="0">
                <a:solidFill>
                  <a:srgbClr val="00B050"/>
                </a:solidFill>
              </a:rPr>
            </a:br>
            <a:endParaRPr lang="ru-RU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322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рамка на презентацию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2162"/>
            <a:ext cx="9827003" cy="69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3662" y="1340768"/>
            <a:ext cx="669674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B050"/>
                </a:solidFill>
                <a:latin typeface="Monotype Corsiva" pitchFamily="66" charset="0"/>
              </a:rPr>
              <a:t>Задачи</a:t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2276872"/>
            <a:ext cx="70567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750">
              <a:buFont typeface="Arial" pitchFamily="34" charset="0"/>
              <a:buChar char="•"/>
            </a:pPr>
            <a:r>
              <a:rPr lang="ru-RU" dirty="0">
                <a:solidFill>
                  <a:srgbClr val="00B050"/>
                </a:solidFill>
              </a:rPr>
              <a:t>Организовать просветительско – консультативную работу с семьёй по подготовке детей к школе, привлекать родителей к активному сотрудничеству.</a:t>
            </a:r>
          </a:p>
          <a:p>
            <a:pPr indent="-285750">
              <a:buFont typeface="Arial" pitchFamily="34" charset="0"/>
              <a:buChar char="•"/>
            </a:pPr>
            <a:r>
              <a:rPr lang="ru-RU" dirty="0">
                <a:solidFill>
                  <a:srgbClr val="00B050"/>
                </a:solidFill>
              </a:rPr>
              <a:t>Изучить целевые ориентиры возможных достижений детей на этапе завершения уровня дошкольного образования.</a:t>
            </a:r>
          </a:p>
          <a:p>
            <a:pPr indent="-285750">
              <a:buFont typeface="Arial" pitchFamily="34" charset="0"/>
              <a:buChar char="•"/>
            </a:pPr>
            <a:r>
              <a:rPr lang="ru-RU" dirty="0">
                <a:solidFill>
                  <a:srgbClr val="00B050"/>
                </a:solidFill>
              </a:rPr>
              <a:t>Способствовать развитию творческого самовыражения посредством совместной деятельности педагогов и родителей.</a:t>
            </a:r>
          </a:p>
          <a:p>
            <a:pPr indent="-285750">
              <a:buFont typeface="Arial" pitchFamily="34" charset="0"/>
              <a:buChar char="•"/>
            </a:pPr>
            <a:r>
              <a:rPr lang="ru-RU" dirty="0">
                <a:solidFill>
                  <a:srgbClr val="00B050"/>
                </a:solidFill>
              </a:rPr>
              <a:t>Повысить профессиональную компетентность педагогов во</a:t>
            </a:r>
            <a:r>
              <a:rPr lang="ru-RU" dirty="0"/>
              <a:t> </a:t>
            </a:r>
            <a:r>
              <a:rPr lang="ru-RU" dirty="0">
                <a:solidFill>
                  <a:srgbClr val="00B050"/>
                </a:solidFill>
              </a:rPr>
              <a:t>взаимодействии с родителями при подготовке к школе.</a:t>
            </a:r>
          </a:p>
        </p:txBody>
      </p:sp>
    </p:spTree>
    <p:extLst>
      <p:ext uri="{BB962C8B-B14F-4D97-AF65-F5344CB8AC3E}">
        <p14:creationId xmlns:p14="http://schemas.microsoft.com/office/powerpoint/2010/main" val="2903323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рамка на презентацию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2162"/>
            <a:ext cx="9827003" cy="69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6" y="1196752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B050"/>
                </a:solidFill>
                <a:latin typeface="Monotype Corsiva" pitchFamily="66" charset="0"/>
              </a:rPr>
              <a:t>Актуальность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1700808"/>
            <a:ext cx="691276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</a:t>
            </a:r>
            <a:r>
              <a:rPr lang="ru-RU" sz="1400" dirty="0">
                <a:solidFill>
                  <a:srgbClr val="00B050"/>
                </a:solidFill>
              </a:rPr>
              <a:t>Поступление детей в школу-это новый этап в жизни ребёнка. Большая роль в подготовке лежит не только на дошкольном учреждении, но и огромная ответственность на родителях. 	</a:t>
            </a:r>
          </a:p>
          <a:p>
            <a:r>
              <a:rPr lang="ru-RU" sz="1400" dirty="0">
                <a:solidFill>
                  <a:srgbClr val="00B050"/>
                </a:solidFill>
              </a:rPr>
              <a:t>     Сотрудничество педагога с родителями является залогом успешной образовательно-воспитательной работы с детьми </a:t>
            </a:r>
            <a:r>
              <a:rPr lang="ru-RU" sz="1400" dirty="0" err="1">
                <a:solidFill>
                  <a:srgbClr val="00B050"/>
                </a:solidFill>
              </a:rPr>
              <a:t>предшкольного</a:t>
            </a:r>
            <a:r>
              <a:rPr lang="ru-RU" sz="1400" dirty="0">
                <a:solidFill>
                  <a:srgbClr val="00B050"/>
                </a:solidFill>
              </a:rPr>
              <a:t> возраста. Сделать родителей активными участниками педагогического процесса, помочь родителям осознать свою </a:t>
            </a:r>
            <a:r>
              <a:rPr lang="ru-RU" sz="1400" dirty="0" err="1">
                <a:solidFill>
                  <a:srgbClr val="00B050"/>
                </a:solidFill>
              </a:rPr>
              <a:t>родительско</a:t>
            </a:r>
            <a:r>
              <a:rPr lang="ru-RU" sz="1400" dirty="0">
                <a:solidFill>
                  <a:srgbClr val="00B050"/>
                </a:solidFill>
              </a:rPr>
              <a:t>-воспитательную миссию, как величайшую ответственность за будущее ребёнка – одна из главных задач воспитателя.</a:t>
            </a:r>
          </a:p>
          <a:p>
            <a:r>
              <a:rPr lang="ru-RU" sz="1400" dirty="0">
                <a:solidFill>
                  <a:srgbClr val="00B050"/>
                </a:solidFill>
              </a:rPr>
              <a:t>      Основная причина ошибок родителей при подготовке детей к школе-недостаточный уровень образовательной культуры семьи. Большинство родителей уделяют внимание интеллектуальной готовности ребёнка к школе. Однако высокий уровень интеллектуального развития детей не всегда совпадает с их личностной и психологической готовностью к школе, у детей не сформировано положительное отношение к новому образу жизни, предстоящим изменениям условий, правил, требований, что является показателем отношения к школе. </a:t>
            </a:r>
          </a:p>
          <a:p>
            <a:r>
              <a:rPr lang="ru-RU" sz="1400" dirty="0">
                <a:solidFill>
                  <a:srgbClr val="00B050"/>
                </a:solidFill>
              </a:rPr>
              <a:t>        И в силу особой актуальности проблемы в процессе педагогической деятельности стал вопрос творческого поиска подходов эффективных форм подготовки детей к школе.		Это и привело  к разработке нашего долгосрочного проекта.</a:t>
            </a:r>
          </a:p>
          <a:p>
            <a:endParaRPr lang="ru-RU" sz="1400" dirty="0">
              <a:solidFill>
                <a:srgbClr val="00B050"/>
              </a:solidFill>
            </a:endParaRP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95854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рамка на презентацию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2162"/>
            <a:ext cx="9827003" cy="69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1484784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B050"/>
                </a:solidFill>
                <a:latin typeface="Monotype Corsiva" pitchFamily="66" charset="0"/>
              </a:rPr>
              <a:t>Ожидаемые результаты проекта: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893768"/>
              </p:ext>
            </p:extLst>
          </p:nvPr>
        </p:nvGraphicFramePr>
        <p:xfrm>
          <a:off x="1043608" y="2177143"/>
          <a:ext cx="6558975" cy="3048000"/>
        </p:xfrm>
        <a:graphic>
          <a:graphicData uri="http://schemas.openxmlformats.org/drawingml/2006/table">
            <a:tbl>
              <a:tblPr/>
              <a:tblGrid>
                <a:gridCol w="36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8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Педагоги</a:t>
                      </a:r>
                    </a:p>
                    <a:p>
                      <a:pPr marL="216000" indent="-216000" algn="l">
                        <a:buFont typeface="Wingdings" pitchFamily="2" charset="2"/>
                        <a:buChar char="ü"/>
                      </a:pPr>
                      <a:r>
                        <a:rPr lang="ru-RU" sz="12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Реализуют возможность обобщения и распространения педагогического опыта в использовании нетрадиционных форм работы с семьёй</a:t>
                      </a:r>
                      <a:r>
                        <a:rPr lang="ru-RU" sz="12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 (через платформу </a:t>
                      </a:r>
                      <a:r>
                        <a:rPr lang="en-US" sz="12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ZOOM</a:t>
                      </a:r>
                      <a:r>
                        <a:rPr lang="ru-RU" sz="12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; страницу в контакте; сайт </a:t>
                      </a:r>
                      <a:r>
                        <a:rPr lang="en-US" sz="12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maam.ru </a:t>
                      </a:r>
                      <a:r>
                        <a:rPr lang="ru-RU" sz="12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и пр.)., активное сотрудничество со стороны родителей.</a:t>
                      </a:r>
                    </a:p>
                    <a:p>
                      <a:pPr marL="216000" indent="-216000" algn="l">
                        <a:buFont typeface="Wingdings" pitchFamily="2" charset="2"/>
                        <a:buChar char="ü"/>
                      </a:pPr>
                      <a:r>
                        <a:rPr lang="ru-RU" sz="12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Повысят педагогическую компетентность в вопросах подготовки детей к школе.</a:t>
                      </a:r>
                    </a:p>
                    <a:p>
                      <a:pPr marL="216000" indent="-216000" algn="l">
                        <a:buFont typeface="Wingdings" pitchFamily="2" charset="2"/>
                        <a:buChar char="ü"/>
                      </a:pPr>
                      <a:r>
                        <a:rPr lang="ru-RU" sz="12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Разработают консультации, рекомендации по интересующим родителей вопросам подготовки к школе.</a:t>
                      </a:r>
                    </a:p>
                    <a:p>
                      <a:pPr marL="216000" indent="-216000" algn="l">
                        <a:buFont typeface="Wingdings" pitchFamily="2" charset="2"/>
                        <a:buChar char="ü"/>
                      </a:pPr>
                      <a:r>
                        <a:rPr lang="ru-RU" sz="12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Получат возможность оперативного получения «обратной связи»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ü"/>
                      </a:pPr>
                      <a:endParaRPr lang="ru-RU" sz="14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Родители</a:t>
                      </a:r>
                    </a:p>
                    <a:p>
                      <a:pPr marL="171450" indent="-171450" algn="l">
                        <a:buFont typeface="Wingdings" pitchFamily="2" charset="2"/>
                        <a:buChar char="ü"/>
                      </a:pPr>
                      <a:r>
                        <a:rPr lang="ru-RU" sz="12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Расширят и пополнят знания о способах подготовки детей к обучению, повысят свою компетентность</a:t>
                      </a:r>
                      <a:r>
                        <a:rPr lang="ru-RU" sz="12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 в отношении знаний и особенностей развития своего ребёнка.</a:t>
                      </a:r>
                    </a:p>
                    <a:p>
                      <a:pPr marL="171450" indent="-171450" algn="l">
                        <a:buFont typeface="Wingdings" pitchFamily="2" charset="2"/>
                        <a:buChar char="ü"/>
                      </a:pPr>
                      <a:r>
                        <a:rPr lang="ru-RU" sz="12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Изучат целевые ориентиры возможных достижений детей на этапе завершения уровня дошкольного образования.</a:t>
                      </a:r>
                    </a:p>
                    <a:p>
                      <a:pPr marL="171450" indent="-171450" algn="l">
                        <a:buFont typeface="Wingdings" pitchFamily="2" charset="2"/>
                        <a:buChar char="ü"/>
                      </a:pPr>
                      <a:r>
                        <a:rPr lang="ru-RU" sz="12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Проявят свои творческие способности в создании авторских «продуктов».</a:t>
                      </a:r>
                    </a:p>
                    <a:p>
                      <a:pPr marL="171450" indent="-171450" algn="l">
                        <a:buFont typeface="Wingdings" pitchFamily="2" charset="2"/>
                        <a:buChar char="ü"/>
                      </a:pPr>
                      <a:endParaRPr lang="ru-RU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01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рамка на презентацию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5518" y="2162"/>
            <a:ext cx="9827003" cy="69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16649" y="1271950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B050"/>
                </a:solidFill>
                <a:latin typeface="Monotype Corsiva" pitchFamily="66" charset="0"/>
              </a:rPr>
              <a:t>План</a:t>
            </a:r>
            <a:r>
              <a:rPr lang="ru-RU" dirty="0"/>
              <a:t>  </a:t>
            </a:r>
            <a:r>
              <a:rPr lang="ru-RU" sz="3600" b="1" dirty="0">
                <a:solidFill>
                  <a:srgbClr val="00B050"/>
                </a:solidFill>
                <a:latin typeface="Monotype Corsiva" pitchFamily="66" charset="0"/>
              </a:rPr>
              <a:t>реализации</a:t>
            </a:r>
            <a:r>
              <a:rPr lang="ru-RU" dirty="0"/>
              <a:t>  </a:t>
            </a:r>
            <a:r>
              <a:rPr lang="ru-RU" sz="3600" b="1" dirty="0">
                <a:solidFill>
                  <a:srgbClr val="00B050"/>
                </a:solidFill>
                <a:latin typeface="Monotype Corsiva" pitchFamily="66" charset="0"/>
              </a:rPr>
              <a:t>проекта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1808109"/>
            <a:ext cx="763284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B050"/>
                </a:solidFill>
              </a:rPr>
              <a:t>I</a:t>
            </a:r>
            <a:r>
              <a:rPr lang="ru-RU" sz="2400" b="1" dirty="0">
                <a:solidFill>
                  <a:srgbClr val="00B050"/>
                </a:solidFill>
              </a:rPr>
              <a:t> этап : подготовительный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>
                <a:solidFill>
                  <a:srgbClr val="00B050"/>
                </a:solidFill>
              </a:rPr>
              <a:t>Изучение литературы по теме проекта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>
                <a:solidFill>
                  <a:srgbClr val="00B050"/>
                </a:solidFill>
              </a:rPr>
              <a:t>Анкетирование родителей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dirty="0">
                <a:solidFill>
                  <a:srgbClr val="00B050"/>
                </a:solidFill>
              </a:rPr>
              <a:t>Разработка необходимого методического материала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7124" y="3100771"/>
            <a:ext cx="72008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B050"/>
                </a:solidFill>
              </a:rPr>
              <a:t>II </a:t>
            </a:r>
            <a:r>
              <a:rPr lang="ru-RU" sz="2400" b="1" dirty="0">
                <a:solidFill>
                  <a:srgbClr val="00B050"/>
                </a:solidFill>
              </a:rPr>
              <a:t>этап : Основной</a:t>
            </a:r>
          </a:p>
          <a:p>
            <a:pPr algn="ctr"/>
            <a:r>
              <a:rPr lang="ru-RU" dirty="0">
                <a:solidFill>
                  <a:srgbClr val="00B050"/>
                </a:solidFill>
              </a:rPr>
              <a:t>Содержание работы с семьёй будет наполняться информацией соответствующей направлениям развития детей: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dirty="0">
              <a:solidFill>
                <a:srgbClr val="00B05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ru-RU" dirty="0">
              <a:solidFill>
                <a:srgbClr val="00B05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ru-RU" dirty="0">
              <a:solidFill>
                <a:srgbClr val="00B05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ru-RU" dirty="0">
              <a:solidFill>
                <a:srgbClr val="00B05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ru-RU" dirty="0">
              <a:solidFill>
                <a:srgbClr val="00B050"/>
              </a:solidFill>
            </a:endParaRPr>
          </a:p>
          <a:p>
            <a:pPr algn="ctr"/>
            <a:r>
              <a:rPr lang="ru-RU" sz="2400" b="1" dirty="0">
                <a:solidFill>
                  <a:srgbClr val="00B050"/>
                </a:solidFill>
              </a:rPr>
              <a:t>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049258"/>
              </p:ext>
            </p:extLst>
          </p:nvPr>
        </p:nvGraphicFramePr>
        <p:xfrm>
          <a:off x="683568" y="4149080"/>
          <a:ext cx="72008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ru-RU" sz="1800" b="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Познавательное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ru-RU" sz="1800" b="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Речевое развитие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ru-RU" sz="1800" b="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Социально коммуникативное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ru-RU" sz="1800" b="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Художественно эстетическое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ru-RU" sz="1800" b="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Физическое развитие</a:t>
                      </a:r>
                    </a:p>
                    <a:p>
                      <a:endParaRPr lang="ru-RU" sz="18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314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рамка на презентацию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268" y="2162"/>
            <a:ext cx="9827003" cy="69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7" y="1287028"/>
            <a:ext cx="5688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B050"/>
                </a:solidFill>
                <a:latin typeface="Monotype Corsiva" pitchFamily="66" charset="0"/>
              </a:rPr>
              <a:t>План рабочих встреч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162454"/>
              </p:ext>
            </p:extLst>
          </p:nvPr>
        </p:nvGraphicFramePr>
        <p:xfrm>
          <a:off x="539551" y="1933359"/>
          <a:ext cx="7344816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9537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Сроки реализации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Тема </a:t>
                      </a:r>
                    </a:p>
                    <a:p>
                      <a:pPr algn="ctr"/>
                      <a:r>
                        <a:rPr lang="ru-RU" sz="2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встречи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842350"/>
              </p:ext>
            </p:extLst>
          </p:nvPr>
        </p:nvGraphicFramePr>
        <p:xfrm>
          <a:off x="971600" y="2708921"/>
          <a:ext cx="6624736" cy="2747000"/>
        </p:xfrm>
        <a:graphic>
          <a:graphicData uri="http://schemas.openxmlformats.org/drawingml/2006/table">
            <a:tbl>
              <a:tblPr/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7000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Ноябрь</a:t>
                      </a:r>
                    </a:p>
                    <a:p>
                      <a:pPr algn="ctr"/>
                      <a:r>
                        <a:rPr lang="ru-RU" sz="1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Январь</a:t>
                      </a:r>
                    </a:p>
                    <a:p>
                      <a:pPr algn="ctr"/>
                      <a:r>
                        <a:rPr lang="ru-RU" sz="1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Март</a:t>
                      </a:r>
                    </a:p>
                    <a:p>
                      <a:pPr algn="ctr"/>
                      <a:r>
                        <a:rPr lang="ru-RU" sz="1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Май</a:t>
                      </a:r>
                    </a:p>
                    <a:p>
                      <a:endParaRPr lang="ru-RU" sz="16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Давайте познакомимся</a:t>
                      </a:r>
                    </a:p>
                    <a:p>
                      <a:pPr algn="ctr"/>
                      <a:r>
                        <a:rPr lang="ru-RU" sz="1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Мы креативные</a:t>
                      </a:r>
                    </a:p>
                    <a:p>
                      <a:pPr algn="ctr"/>
                      <a:r>
                        <a:rPr lang="ru-RU" sz="1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Мы дружные</a:t>
                      </a:r>
                    </a:p>
                    <a:p>
                      <a:pPr algn="ctr"/>
                      <a:r>
                        <a:rPr lang="ru-RU" sz="1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Мы любознательные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 встреча:</a:t>
                      </a:r>
                    </a:p>
                    <a:p>
                      <a:pPr marL="342900" indent="-342900" algn="l">
                        <a:buFont typeface="Wingdings" pitchFamily="2" charset="2"/>
                        <a:buChar char="ü"/>
                      </a:pPr>
                      <a:r>
                        <a:rPr lang="ru-RU" sz="1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Давайте представимся</a:t>
                      </a:r>
                    </a:p>
                    <a:p>
                      <a:pPr marL="0" indent="0" algn="l">
                        <a:buFont typeface="Wingdings" pitchFamily="2" charset="2"/>
                        <a:buNone/>
                      </a:pPr>
                      <a:r>
                        <a:rPr lang="ru-RU" sz="1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(игра «комплимент»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ü"/>
                      </a:pPr>
                      <a:r>
                        <a:rPr lang="ru-RU" sz="16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Поделитесь</a:t>
                      </a:r>
                      <a:r>
                        <a:rPr lang="ru-RU" sz="160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 интересным о себе (что вы любите? Как вы отдыхаете? и т.п.).</a:t>
                      </a:r>
                      <a:endParaRPr lang="ru-RU" sz="16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endParaRPr lang="ru-RU" sz="16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3568" y="3861048"/>
            <a:ext cx="48245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B050"/>
                </a:solidFill>
              </a:rPr>
              <a:t>Каждая встреча состоит из нескольких рубрик и проводится один раз в два месяца. Инициативная группа разрабатывает план рабочих встреч, обсуждает и решает кто и с чем будет выступать (будет заниматься организацией встреч).</a:t>
            </a:r>
          </a:p>
        </p:txBody>
      </p:sp>
    </p:spTree>
    <p:extLst>
      <p:ext uri="{BB962C8B-B14F-4D97-AF65-F5344CB8AC3E}">
        <p14:creationId xmlns:p14="http://schemas.microsoft.com/office/powerpoint/2010/main" val="15024437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458</Words>
  <Application>Microsoft Office PowerPoint</Application>
  <PresentationFormat>Экран (4:3)</PresentationFormat>
  <Paragraphs>83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Неизвестный пользователь</cp:lastModifiedBy>
  <cp:revision>25</cp:revision>
  <dcterms:created xsi:type="dcterms:W3CDTF">2020-11-04T07:44:48Z</dcterms:created>
  <dcterms:modified xsi:type="dcterms:W3CDTF">2020-12-15T11:17:55Z</dcterms:modified>
</cp:coreProperties>
</file>