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4" r:id="rId15"/>
    <p:sldId id="270" r:id="rId16"/>
    <p:sldId id="271" r:id="rId17"/>
    <p:sldId id="272" r:id="rId18"/>
    <p:sldId id="27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27"/>
    <p:restoredTop sz="94648"/>
  </p:normalViewPr>
  <p:slideViewPr>
    <p:cSldViewPr snapToGrid="0" snapToObjects="1">
      <p:cViewPr varScale="1">
        <p:scale>
          <a:sx n="91" d="100"/>
          <a:sy n="91" d="100"/>
        </p:scale>
        <p:origin x="192"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DF3D915-BD4A-C944-B3BF-5BB8397937F9}"/>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62B22FD6-91DE-8D49-B35A-D954F16847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3CE6E607-CC80-064B-A5BA-7769AF91C30C}"/>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37903258-0ED6-1D44-BDD2-B37E3883D13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C150B5F-C19C-6642-8EB4-4AF697E95496}"/>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1871713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F8D02E-7CE9-6C4B-81A2-9DA68DA5075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1A0856D8-A9CA-3245-87BF-269DE362DCA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A85616A-AA88-924E-835C-E04708ADE802}"/>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240256DF-26E4-1342-8C0D-716FF0C9E58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7EAC32E-967E-8B49-8CC8-3F6E98700726}"/>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3674248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09C929B-598B-8A4E-B1AC-32D550BC14C5}"/>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5277FF89-A045-F640-A3CD-D8BC1AE1C86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A5FE4A2-862B-4145-B744-42745710D77C}"/>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B8CE09EB-CFB8-9940-957C-5BC80574D47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6AF218A-DEA9-D94B-B8FD-6362F79EF217}"/>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1681156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918FBC-E4C9-A741-A251-CA073CAD188A}"/>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359EBB8D-4C9B-8448-9DC9-A12D9D63459E}"/>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82C476F-ACD3-A547-B4D6-DCB22C8CDB6C}"/>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B7B94147-9689-6243-9DAB-C44AE292508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F06D294-C8FE-C744-8B57-85E21CCC975A}"/>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3691385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816DC4-194E-6149-A033-149CF139DC4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7C6C943C-077E-214D-A0E7-38B049F2F1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ACE4D1DB-1694-D54F-B6AA-0A93A743AB0A}"/>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334C8E0C-BDE1-054E-A4C3-17C9EB9A1DF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FB5EA35-2DBF-8E42-A8E6-535D2809576D}"/>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2977713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A0D592-2D14-B343-A098-9D3CC47D537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3E2D761-D9FC-0841-A56D-0A71837EA31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6586B882-A961-2E49-A9A6-21B267D0F280}"/>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ECC375BD-0210-F34B-A2CB-95387C860E47}"/>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6" name="Нижний колонтитул 5">
            <a:extLst>
              <a:ext uri="{FF2B5EF4-FFF2-40B4-BE49-F238E27FC236}">
                <a16:creationId xmlns:a16="http://schemas.microsoft.com/office/drawing/2014/main" id="{15D18F17-D443-E543-8821-2C313FEC161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AC2CFB0-0496-C441-BC16-0C50275D1812}"/>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75031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84F59E-C011-4C49-A8DF-6C2ACF2889F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9F60FD8D-186D-074B-954E-0D6739228D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7986D850-27A6-7149-8A67-0F3A23255520}"/>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D8AAA006-5662-A94A-9D9B-B4D75E5FFE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3F2E0063-C461-AA43-9695-157024BAD313}"/>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6C7BDDC5-F82B-544C-B889-99C5B0824AD3}"/>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8" name="Нижний колонтитул 7">
            <a:extLst>
              <a:ext uri="{FF2B5EF4-FFF2-40B4-BE49-F238E27FC236}">
                <a16:creationId xmlns:a16="http://schemas.microsoft.com/office/drawing/2014/main" id="{8F67D332-C0B1-0B4F-85BA-9A2E5495462C}"/>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9251CCB3-41BB-AA48-86F8-9AC12124CC6E}"/>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3917362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D06DBC-414E-8141-A94C-4F91293F0BE8}"/>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F47FA03-0D06-F44D-A23F-B627C50D33A3}"/>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4" name="Нижний колонтитул 3">
            <a:extLst>
              <a:ext uri="{FF2B5EF4-FFF2-40B4-BE49-F238E27FC236}">
                <a16:creationId xmlns:a16="http://schemas.microsoft.com/office/drawing/2014/main" id="{0152466F-3379-0849-AEF0-ED5297BBBF8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5D55331E-FF9D-8946-83CD-8CBFAC4728C4}"/>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72083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C1B8022-F468-2443-BD0F-B2AA172062B6}"/>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3" name="Нижний колонтитул 2">
            <a:extLst>
              <a:ext uri="{FF2B5EF4-FFF2-40B4-BE49-F238E27FC236}">
                <a16:creationId xmlns:a16="http://schemas.microsoft.com/office/drawing/2014/main" id="{7C552575-836F-534C-8EBB-30333061ED3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24BEFC-5B94-3845-9FFC-ED933E1579C8}"/>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2609143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A832E68-D3E4-A04C-9629-455E2071091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F4BDAFB4-5002-6C4F-A229-CA99B770D4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B70EF4E3-CD61-D24E-97DA-E9D0F6D9D1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A41A974-168D-1245-B096-BB72A5A7A1CA}"/>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6" name="Нижний колонтитул 5">
            <a:extLst>
              <a:ext uri="{FF2B5EF4-FFF2-40B4-BE49-F238E27FC236}">
                <a16:creationId xmlns:a16="http://schemas.microsoft.com/office/drawing/2014/main" id="{1FF716DB-EFEA-654B-8FF1-0933B592592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59D2364-6D45-A146-9A84-ACE5D9FFCA9C}"/>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4044582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E1E5A93-9ADB-B14D-940C-0A77B79FE50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580CA8D-745A-9146-932A-233D095919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D46639FE-B243-3E40-8B31-84F650286D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B8555E5-B64B-364E-8321-0C46329B4AD1}"/>
              </a:ext>
            </a:extLst>
          </p:cNvPr>
          <p:cNvSpPr>
            <a:spLocks noGrp="1"/>
          </p:cNvSpPr>
          <p:nvPr>
            <p:ph type="dt" sz="half" idx="10"/>
          </p:nvPr>
        </p:nvSpPr>
        <p:spPr/>
        <p:txBody>
          <a:bodyPr/>
          <a:lstStyle/>
          <a:p>
            <a:fld id="{86FB51F8-123E-E644-8F35-2C29D2A8521E}" type="datetimeFigureOut">
              <a:rPr lang="ru-RU" smtClean="0"/>
              <a:t>16.12.2020</a:t>
            </a:fld>
            <a:endParaRPr lang="ru-RU"/>
          </a:p>
        </p:txBody>
      </p:sp>
      <p:sp>
        <p:nvSpPr>
          <p:cNvPr id="6" name="Нижний колонтитул 5">
            <a:extLst>
              <a:ext uri="{FF2B5EF4-FFF2-40B4-BE49-F238E27FC236}">
                <a16:creationId xmlns:a16="http://schemas.microsoft.com/office/drawing/2014/main" id="{FAF8F033-6309-5948-9D0D-35AC65F5AF9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370907D-04C8-4645-9B69-7C67033BBD2A}"/>
              </a:ext>
            </a:extLst>
          </p:cNvPr>
          <p:cNvSpPr>
            <a:spLocks noGrp="1"/>
          </p:cNvSpPr>
          <p:nvPr>
            <p:ph type="sldNum" sz="quarter" idx="12"/>
          </p:nvPr>
        </p:nvSpPr>
        <p:spPr/>
        <p:txBody>
          <a:bodyPr/>
          <a:lstStyle/>
          <a:p>
            <a:fld id="{430A74E9-BB31-0E40-A4A8-23B75EDBE023}" type="slidenum">
              <a:rPr lang="ru-RU" smtClean="0"/>
              <a:t>‹#›</a:t>
            </a:fld>
            <a:endParaRPr lang="ru-RU"/>
          </a:p>
        </p:txBody>
      </p:sp>
    </p:spTree>
    <p:extLst>
      <p:ext uri="{BB962C8B-B14F-4D97-AF65-F5344CB8AC3E}">
        <p14:creationId xmlns:p14="http://schemas.microsoft.com/office/powerpoint/2010/main" val="2769097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BEBA8EAE-BF5A-486C-A8C5-ECC9F3942E4B}">
                <a14:imgProps xmlns:a14="http://schemas.microsoft.com/office/drawing/2010/main">
                  <a14:imgLayer r:embed="rId14">
                    <a14:imgEffect>
                      <a14:artisticGlowDiffused trans="5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4602E5-41A7-4343-B870-4E0A97A12A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F4F12C41-0C34-0048-8E8D-CEAAA886BA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BDA58B7-F757-3142-8F26-0C1AB803BA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FB51F8-123E-E644-8F35-2C29D2A8521E}" type="datetimeFigureOut">
              <a:rPr lang="ru-RU" smtClean="0"/>
              <a:t>16.12.2020</a:t>
            </a:fld>
            <a:endParaRPr lang="ru-RU"/>
          </a:p>
        </p:txBody>
      </p:sp>
      <p:sp>
        <p:nvSpPr>
          <p:cNvPr id="5" name="Нижний колонтитул 4">
            <a:extLst>
              <a:ext uri="{FF2B5EF4-FFF2-40B4-BE49-F238E27FC236}">
                <a16:creationId xmlns:a16="http://schemas.microsoft.com/office/drawing/2014/main" id="{24C95128-AF98-1F40-9272-3E499776DB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6BAC18C1-37BA-114E-A468-EF032CF4B6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0A74E9-BB31-0E40-A4A8-23B75EDBE023}" type="slidenum">
              <a:rPr lang="ru-RU" smtClean="0"/>
              <a:t>‹#›</a:t>
            </a:fld>
            <a:endParaRPr lang="ru-RU"/>
          </a:p>
        </p:txBody>
      </p:sp>
    </p:spTree>
    <p:extLst>
      <p:ext uri="{BB962C8B-B14F-4D97-AF65-F5344CB8AC3E}">
        <p14:creationId xmlns:p14="http://schemas.microsoft.com/office/powerpoint/2010/main" val="453451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ru.wikipedia.org/wiki/Go_Down_Moses" TargetMode="External"/><Relationship Id="rId1" Type="http://schemas.openxmlformats.org/officeDocument/2006/relationships/slideLayout" Target="../slideLayouts/slideLayout9.xml"/><Relationship Id="rId6" Type="http://schemas.openxmlformats.org/officeDocument/2006/relationships/hyperlink" Target="https://ru.wikipedia.org/wiki/What_a_Wonderful_World" TargetMode="External"/><Relationship Id="rId5" Type="http://schemas.openxmlformats.org/officeDocument/2006/relationships/hyperlink" Target="https://ru.wikipedia.org/wiki/Hello,_Dolly!_(%D0%BF%D0%B5%D1%81%D0%BD%D1%8F)" TargetMode="Externa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s://ru.wikipedia.org/wiki/&#1040;&#1088;&#1084;&#1089;&#1090;&#1088;&#1086;&#1085;&#1075;,_&#1051;&#1091;&#1080;" TargetMode="External"/><Relationship Id="rId2" Type="http://schemas.openxmlformats.org/officeDocument/2006/relationships/hyperlink" Target="https://soundtimes.ru/dzhazovye-ispolniteli/lui-armstrong" TargetMode="External"/><Relationship Id="rId1" Type="http://schemas.openxmlformats.org/officeDocument/2006/relationships/slideLayout" Target="../slideLayouts/slideLayout9.xml"/><Relationship Id="rId5" Type="http://schemas.openxmlformats.org/officeDocument/2006/relationships/hyperlink" Target="https://24smi.org/celebrity/4809-lui-armstrong.html" TargetMode="External"/><Relationship Id="rId4" Type="http://schemas.openxmlformats.org/officeDocument/2006/relationships/hyperlink" Target="https://radiojazzfm.ru/news/9-neochevidnykh-faktov-o-lui-armstronge"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534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108858" y="295421"/>
            <a:ext cx="11961221" cy="1913208"/>
          </a:xfrm>
        </p:spPr>
        <p:txBody>
          <a:bodyPr>
            <a:normAutofit/>
          </a:bodyPr>
          <a:lstStyle/>
          <a:p>
            <a:pPr algn="ctr"/>
            <a:r>
              <a:rPr lang="ru-RU" dirty="0">
                <a:latin typeface="Bookman Old Style" panose="02050604050505020204" pitchFamily="18" charset="0"/>
              </a:rPr>
              <a:t>Начиная с ноября 1925 года по 1928 год Армстронг делает 65 записей, известных под названием </a:t>
            </a:r>
            <a:r>
              <a:rPr lang="en-US" dirty="0">
                <a:latin typeface="Bookman Old Style" panose="02050604050505020204" pitchFamily="18" charset="0"/>
              </a:rPr>
              <a:t>Hot Five </a:t>
            </a:r>
            <a:r>
              <a:rPr lang="ru-RU" dirty="0">
                <a:latin typeface="Bookman Old Style" panose="02050604050505020204" pitchFamily="18" charset="0"/>
              </a:rPr>
              <a:t>«</a:t>
            </a:r>
            <a:r>
              <a:rPr lang="en-US" dirty="0">
                <a:latin typeface="Bookman Old Style" panose="02050604050505020204" pitchFamily="18" charset="0"/>
              </a:rPr>
              <a:t>West And Blues</a:t>
            </a:r>
            <a:r>
              <a:rPr lang="ru-RU" dirty="0">
                <a:latin typeface="Bookman Old Style" panose="02050604050505020204" pitchFamily="18" charset="0"/>
              </a:rPr>
              <a:t>» (Блюз западной окраины) и </a:t>
            </a:r>
            <a:r>
              <a:rPr lang="en-US" dirty="0">
                <a:latin typeface="Bookman Old Style" panose="02050604050505020204" pitchFamily="18" charset="0"/>
              </a:rPr>
              <a:t>Hot Seven </a:t>
            </a:r>
            <a:r>
              <a:rPr lang="ru-RU" dirty="0">
                <a:latin typeface="Bookman Old Style" panose="02050604050505020204" pitchFamily="18" charset="0"/>
              </a:rPr>
              <a:t>«</a:t>
            </a:r>
            <a:r>
              <a:rPr lang="en-US" dirty="0">
                <a:latin typeface="Bookman Old Style" panose="02050604050505020204" pitchFamily="18" charset="0"/>
              </a:rPr>
              <a:t>Potato Head Blues</a:t>
            </a:r>
            <a:r>
              <a:rPr lang="ru-RU" dirty="0">
                <a:latin typeface="Bookman Old Style" panose="02050604050505020204" pitchFamily="18" charset="0"/>
              </a:rPr>
              <a:t>» (Блюз картофельной головы).</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257756" y="2630658"/>
            <a:ext cx="4145432" cy="3931920"/>
          </a:xfrm>
        </p:spPr>
        <p:txBody>
          <a:bodyPr/>
          <a:lstStyle/>
          <a:p>
            <a:pPr algn="ctr"/>
            <a:r>
              <a:rPr lang="ru-RU" sz="2500" dirty="0">
                <a:latin typeface="Bookman Old Style" panose="02050604050505020204" pitchFamily="18" charset="0"/>
              </a:rPr>
              <a:t>Эти записи, ставшие важными вехами в истории джаза, вызвали восторг музыкантов и любителей и изменили само направление развития этого вида искусства.</a:t>
            </a:r>
          </a:p>
          <a:p>
            <a:pPr algn="ctr"/>
            <a:endParaRPr lang="ru-RU" dirty="0"/>
          </a:p>
        </p:txBody>
      </p:sp>
      <p:pic>
        <p:nvPicPr>
          <p:cNvPr id="6" name="Рисунок 5">
            <a:extLst>
              <a:ext uri="{FF2B5EF4-FFF2-40B4-BE49-F238E27FC236}">
                <a16:creationId xmlns:a16="http://schemas.microsoft.com/office/drawing/2014/main" id="{5B89422B-28F8-584E-A9C4-DBED86AB3E63}"/>
              </a:ext>
            </a:extLst>
          </p:cNvPr>
          <p:cNvPicPr>
            <a:picLocks noChangeAspect="1"/>
          </p:cNvPicPr>
          <p:nvPr/>
        </p:nvPicPr>
        <p:blipFill rotWithShape="1">
          <a:blip r:embed="rId2"/>
          <a:srcRect l="8994" r="8104"/>
          <a:stretch/>
        </p:blipFill>
        <p:spPr>
          <a:xfrm>
            <a:off x="4622506" y="2489982"/>
            <a:ext cx="3780444" cy="3420079"/>
          </a:xfrm>
          <a:prstGeom prst="rect">
            <a:avLst/>
          </a:prstGeom>
          <a:effectLst>
            <a:softEdge rad="38100"/>
          </a:effectLst>
        </p:spPr>
      </p:pic>
      <p:pic>
        <p:nvPicPr>
          <p:cNvPr id="8" name="Рисунок 7">
            <a:extLst>
              <a:ext uri="{FF2B5EF4-FFF2-40B4-BE49-F238E27FC236}">
                <a16:creationId xmlns:a16="http://schemas.microsoft.com/office/drawing/2014/main" id="{156D6728-A14E-8C44-8298-B715AC7997D1}"/>
              </a:ext>
            </a:extLst>
          </p:cNvPr>
          <p:cNvPicPr>
            <a:picLocks noChangeAspect="1"/>
          </p:cNvPicPr>
          <p:nvPr/>
        </p:nvPicPr>
        <p:blipFill>
          <a:blip r:embed="rId3"/>
          <a:stretch>
            <a:fillRect/>
          </a:stretch>
        </p:blipFill>
        <p:spPr>
          <a:xfrm>
            <a:off x="8402950" y="3200700"/>
            <a:ext cx="3667129" cy="3593995"/>
          </a:xfrm>
          <a:prstGeom prst="rect">
            <a:avLst/>
          </a:prstGeom>
          <a:effectLst>
            <a:softEdge rad="38100"/>
          </a:effectLst>
        </p:spPr>
      </p:pic>
    </p:spTree>
    <p:extLst>
      <p:ext uri="{BB962C8B-B14F-4D97-AF65-F5344CB8AC3E}">
        <p14:creationId xmlns:p14="http://schemas.microsoft.com/office/powerpoint/2010/main" val="2069291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0" y="112261"/>
            <a:ext cx="12192000" cy="1603998"/>
          </a:xfrm>
        </p:spPr>
        <p:txBody>
          <a:bodyPr>
            <a:normAutofit/>
          </a:bodyPr>
          <a:lstStyle/>
          <a:p>
            <a:pPr algn="ctr"/>
            <a:r>
              <a:rPr lang="ru-RU" dirty="0">
                <a:latin typeface="Bookman Old Style" panose="02050604050505020204" pitchFamily="18" charset="0"/>
              </a:rPr>
              <a:t>В 1927 году Армстронг решает перейти с корнета на трубу. Выступает в дуэтах с пианистом Эрлом </a:t>
            </a:r>
            <a:r>
              <a:rPr lang="ru-RU" dirty="0" err="1">
                <a:latin typeface="Bookman Old Style" panose="02050604050505020204" pitchFamily="18" charset="0"/>
              </a:rPr>
              <a:t>Хайнсом</a:t>
            </a:r>
            <a:r>
              <a:rPr lang="ru-RU" dirty="0">
                <a:latin typeface="Bookman Old Style" panose="02050604050505020204" pitchFamily="18" charset="0"/>
              </a:rPr>
              <a:t> </a:t>
            </a:r>
            <a:br>
              <a:rPr lang="ru-RU" dirty="0">
                <a:latin typeface="Bookman Old Style" panose="02050604050505020204" pitchFamily="18" charset="0"/>
              </a:rPr>
            </a:br>
            <a:r>
              <a:rPr lang="ru-RU" dirty="0">
                <a:latin typeface="Bookman Old Style" panose="02050604050505020204" pitchFamily="18" charset="0"/>
              </a:rPr>
              <a:t>и начинает пет в манере «</a:t>
            </a:r>
            <a:r>
              <a:rPr lang="en-US" dirty="0">
                <a:latin typeface="Bookman Old Style" panose="02050604050505020204" pitchFamily="18" charset="0"/>
              </a:rPr>
              <a:t>scat</a:t>
            </a:r>
            <a:r>
              <a:rPr lang="ru-RU" dirty="0">
                <a:latin typeface="Bookman Old Style" panose="02050604050505020204" pitchFamily="18" charset="0"/>
              </a:rPr>
              <a:t>» (</a:t>
            </a:r>
            <a:r>
              <a:rPr lang="ru-RU" dirty="0" err="1">
                <a:latin typeface="Bookman Old Style" panose="02050604050505020204" pitchFamily="18" charset="0"/>
              </a:rPr>
              <a:t>скэт</a:t>
            </a:r>
            <a:r>
              <a:rPr lang="ru-RU" dirty="0">
                <a:latin typeface="Bookman Old Style" panose="02050604050505020204" pitchFamily="18" charset="0"/>
              </a:rPr>
              <a:t> – слоговое пение). </a:t>
            </a:r>
          </a:p>
        </p:txBody>
      </p:sp>
      <p:pic>
        <p:nvPicPr>
          <p:cNvPr id="6" name="Рисунок 5">
            <a:extLst>
              <a:ext uri="{FF2B5EF4-FFF2-40B4-BE49-F238E27FC236}">
                <a16:creationId xmlns:a16="http://schemas.microsoft.com/office/drawing/2014/main" id="{40714137-DAC6-614C-BC14-02B50F5F11F5}"/>
              </a:ext>
            </a:extLst>
          </p:cNvPr>
          <p:cNvPicPr>
            <a:picLocks noGrp="1" noChangeAspect="1"/>
          </p:cNvPicPr>
          <p:nvPr>
            <p:ph type="pic" idx="1"/>
          </p:nvPr>
        </p:nvPicPr>
        <p:blipFill>
          <a:blip r:embed="rId2"/>
          <a:srcRect l="767" r="767"/>
          <a:stretch>
            <a:fillRect/>
          </a:stretch>
        </p:blipFill>
        <p:spPr>
          <a:xfrm>
            <a:off x="397241" y="1820861"/>
            <a:ext cx="6172200" cy="4873625"/>
          </a:xfrm>
          <a:effectLst>
            <a:softEdge rad="63500"/>
          </a:effectLst>
        </p:spPr>
      </p:pic>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6687427" y="2204795"/>
            <a:ext cx="5002826" cy="4105759"/>
          </a:xfrm>
        </p:spPr>
        <p:txBody>
          <a:bodyPr>
            <a:noAutofit/>
          </a:bodyPr>
          <a:lstStyle/>
          <a:p>
            <a:pPr algn="ctr"/>
            <a:r>
              <a:rPr lang="ru-RU" sz="2500" dirty="0">
                <a:latin typeface="Bookman Old Style" panose="02050604050505020204" pitchFamily="18" charset="0"/>
              </a:rPr>
              <a:t>Впервые это происходит при</a:t>
            </a:r>
            <a:r>
              <a:rPr lang="en-US" sz="2500" dirty="0">
                <a:latin typeface="Bookman Old Style" panose="02050604050505020204" pitchFamily="18" charset="0"/>
              </a:rPr>
              <a:t> </a:t>
            </a:r>
            <a:r>
              <a:rPr lang="ru-RU" sz="2500" dirty="0">
                <a:latin typeface="Bookman Old Style" panose="02050604050505020204" pitchFamily="18" charset="0"/>
              </a:rPr>
              <a:t>записи пьесы «</a:t>
            </a:r>
            <a:r>
              <a:rPr lang="en-US" sz="2500" dirty="0" err="1">
                <a:latin typeface="Bookman Old Style" panose="02050604050505020204" pitchFamily="18" charset="0"/>
              </a:rPr>
              <a:t>Heebie</a:t>
            </a:r>
            <a:r>
              <a:rPr lang="en-US" sz="2500" dirty="0">
                <a:latin typeface="Bookman Old Style" panose="02050604050505020204" pitchFamily="18" charset="0"/>
              </a:rPr>
              <a:t> </a:t>
            </a:r>
            <a:r>
              <a:rPr lang="en-US" sz="2500" dirty="0" err="1">
                <a:latin typeface="Bookman Old Style" panose="02050604050505020204" pitchFamily="18" charset="0"/>
              </a:rPr>
              <a:t>Jeebies</a:t>
            </a:r>
            <a:r>
              <a:rPr lang="ru-RU" sz="2500" dirty="0">
                <a:latin typeface="Bookman Old Style" panose="02050604050505020204" pitchFamily="18" charset="0"/>
              </a:rPr>
              <a:t>» (Нервное возбуждение). Согласно легенде Луи просто уронил на пол бумажку с текстом и во время записи начал напевать какие-то бессмысленные слова. С тех пор </a:t>
            </a:r>
            <a:r>
              <a:rPr lang="ru-RU" sz="2500" dirty="0" err="1">
                <a:latin typeface="Bookman Old Style" panose="02050604050505020204" pitchFamily="18" charset="0"/>
              </a:rPr>
              <a:t>скэт</a:t>
            </a:r>
            <a:r>
              <a:rPr lang="ru-RU" sz="2500" dirty="0">
                <a:latin typeface="Bookman Old Style" panose="02050604050505020204" pitchFamily="18" charset="0"/>
              </a:rPr>
              <a:t> – непременный прием в арсенале всех джазовых вокалистов.</a:t>
            </a:r>
          </a:p>
        </p:txBody>
      </p:sp>
    </p:spTree>
    <p:extLst>
      <p:ext uri="{BB962C8B-B14F-4D97-AF65-F5344CB8AC3E}">
        <p14:creationId xmlns:p14="http://schemas.microsoft.com/office/powerpoint/2010/main" val="24096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182880" y="335"/>
            <a:ext cx="9425354" cy="2996083"/>
          </a:xfrm>
        </p:spPr>
        <p:txBody>
          <a:bodyPr>
            <a:normAutofit fontScale="90000"/>
          </a:bodyPr>
          <a:lstStyle/>
          <a:p>
            <a:pPr algn="ctr"/>
            <a:r>
              <a:rPr lang="ru-RU" sz="3000" dirty="0">
                <a:latin typeface="Bookman Old Style" panose="02050604050505020204" pitchFamily="18" charset="0"/>
              </a:rPr>
              <a:t>В 1936 году выходит его автобиографическая книга </a:t>
            </a:r>
            <a:br>
              <a:rPr lang="ru-RU" sz="3000" dirty="0">
                <a:latin typeface="Bookman Old Style" panose="02050604050505020204" pitchFamily="18" charset="0"/>
              </a:rPr>
            </a:br>
            <a:r>
              <a:rPr lang="ru-RU" sz="3000" dirty="0">
                <a:latin typeface="Bookman Old Style" panose="02050604050505020204" pitchFamily="18" charset="0"/>
              </a:rPr>
              <a:t>«</a:t>
            </a:r>
            <a:r>
              <a:rPr lang="en-US" sz="3000" dirty="0">
                <a:latin typeface="Bookman Old Style" panose="02050604050505020204" pitchFamily="18" charset="0"/>
              </a:rPr>
              <a:t>Swing That Music</a:t>
            </a:r>
            <a:r>
              <a:rPr lang="ru-RU" sz="3000" dirty="0">
                <a:latin typeface="Bookman Old Style" panose="02050604050505020204" pitchFamily="18" charset="0"/>
              </a:rPr>
              <a:t>». В 1954 году он пишет вторую автобиографическую книгу «</a:t>
            </a:r>
            <a:r>
              <a:rPr lang="en-US" sz="3000" dirty="0">
                <a:latin typeface="Bookman Old Style" panose="02050604050505020204" pitchFamily="18" charset="0"/>
              </a:rPr>
              <a:t>Satchmo</a:t>
            </a:r>
            <a:r>
              <a:rPr lang="ru-RU" sz="3000" dirty="0">
                <a:latin typeface="Bookman Old Style" panose="02050604050505020204" pitchFamily="18" charset="0"/>
              </a:rPr>
              <a:t>.</a:t>
            </a:r>
            <a:r>
              <a:rPr lang="en-US" sz="3000" dirty="0">
                <a:latin typeface="Bookman Old Style" panose="02050604050505020204" pitchFamily="18" charset="0"/>
              </a:rPr>
              <a:t> My Life in </a:t>
            </a:r>
            <a:br>
              <a:rPr lang="ru-RU" sz="3000" dirty="0">
                <a:latin typeface="Bookman Old Style" panose="02050604050505020204" pitchFamily="18" charset="0"/>
              </a:rPr>
            </a:br>
            <a:r>
              <a:rPr lang="en-US" sz="3000" dirty="0">
                <a:latin typeface="Bookman Old Style" panose="02050604050505020204" pitchFamily="18" charset="0"/>
              </a:rPr>
              <a:t>New Orleans</a:t>
            </a:r>
            <a:r>
              <a:rPr lang="ru-RU" sz="3000" dirty="0">
                <a:latin typeface="Bookman Old Style" panose="02050604050505020204" pitchFamily="18" charset="0"/>
              </a:rPr>
              <a:t>» (</a:t>
            </a:r>
            <a:r>
              <a:rPr lang="ru-RU" sz="3000" dirty="0" err="1">
                <a:latin typeface="Bookman Old Style" panose="02050604050505020204" pitchFamily="18" charset="0"/>
              </a:rPr>
              <a:t>Сачмо</a:t>
            </a:r>
            <a:r>
              <a:rPr lang="ru-RU" sz="3000" dirty="0">
                <a:latin typeface="Bookman Old Style" panose="02050604050505020204" pitchFamily="18" charset="0"/>
              </a:rPr>
              <a:t>. Моя жизнь в Нью-Орлеане). </a:t>
            </a:r>
            <a:br>
              <a:rPr lang="ru-RU" sz="3000" dirty="0">
                <a:latin typeface="Bookman Old Style" panose="02050604050505020204" pitchFamily="18" charset="0"/>
              </a:rPr>
            </a:br>
            <a:r>
              <a:rPr lang="ru-RU" sz="3000" dirty="0">
                <a:latin typeface="Bookman Old Style" panose="02050604050505020204" pitchFamily="18" charset="0"/>
              </a:rPr>
              <a:t>Он был первым из цветных джазовых музыкантов, </a:t>
            </a:r>
            <a:br>
              <a:rPr lang="ru-RU" sz="3000" dirty="0">
                <a:latin typeface="Bookman Old Style" panose="02050604050505020204" pitchFamily="18" charset="0"/>
              </a:rPr>
            </a:br>
            <a:r>
              <a:rPr lang="ru-RU" sz="3000" dirty="0">
                <a:latin typeface="Bookman Old Style" panose="02050604050505020204" pitchFamily="18" charset="0"/>
              </a:rPr>
              <a:t>написавших автобиографию.</a:t>
            </a:r>
            <a:br>
              <a:rPr lang="ru-RU" dirty="0">
                <a:latin typeface="Bookman Old Style" panose="02050604050505020204" pitchFamily="18" charset="0"/>
              </a:rPr>
            </a:br>
            <a:br>
              <a:rPr lang="ru-RU" sz="2200" dirty="0">
                <a:latin typeface="Bookman Old Style" panose="02050604050505020204" pitchFamily="18" charset="0"/>
              </a:rPr>
            </a:br>
            <a:endParaRPr lang="ru-RU" sz="2200" dirty="0">
              <a:latin typeface="Bookman Old Style" panose="02050604050505020204" pitchFamily="18" charset="0"/>
            </a:endParaRP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3159438" y="5248753"/>
            <a:ext cx="8849682" cy="1390184"/>
          </a:xfrm>
        </p:spPr>
        <p:txBody>
          <a:bodyPr>
            <a:normAutofit/>
          </a:bodyPr>
          <a:lstStyle/>
          <a:p>
            <a:pPr algn="ctr"/>
            <a:r>
              <a:rPr lang="ru-RU" sz="2000" dirty="0">
                <a:latin typeface="Bookman Old Style" panose="02050604050505020204" pitchFamily="18" charset="0"/>
              </a:rPr>
              <a:t>К середине 50-х Армстронг был одним из самых знаменитых в мире музыкантов и снялся более чем в 50 фильмах. Госдеп США присвоил ему неофициальный титул «Посол джаза» и неоднократно спонсировал его мировые турне.</a:t>
            </a:r>
          </a:p>
        </p:txBody>
      </p:sp>
      <p:pic>
        <p:nvPicPr>
          <p:cNvPr id="6" name="Рисунок 5">
            <a:extLst>
              <a:ext uri="{FF2B5EF4-FFF2-40B4-BE49-F238E27FC236}">
                <a16:creationId xmlns:a16="http://schemas.microsoft.com/office/drawing/2014/main" id="{28E69835-8637-F148-968E-9E040CAC4302}"/>
              </a:ext>
            </a:extLst>
          </p:cNvPr>
          <p:cNvPicPr>
            <a:picLocks noChangeAspect="1"/>
          </p:cNvPicPr>
          <p:nvPr/>
        </p:nvPicPr>
        <p:blipFill>
          <a:blip r:embed="rId2"/>
          <a:stretch>
            <a:fillRect/>
          </a:stretch>
        </p:blipFill>
        <p:spPr>
          <a:xfrm>
            <a:off x="9302320" y="560122"/>
            <a:ext cx="2706800" cy="4147116"/>
          </a:xfrm>
          <a:prstGeom prst="rect">
            <a:avLst/>
          </a:prstGeom>
          <a:effectLst>
            <a:softEdge rad="38100"/>
          </a:effectLst>
        </p:spPr>
      </p:pic>
      <p:pic>
        <p:nvPicPr>
          <p:cNvPr id="8" name="Рисунок 7">
            <a:extLst>
              <a:ext uri="{FF2B5EF4-FFF2-40B4-BE49-F238E27FC236}">
                <a16:creationId xmlns:a16="http://schemas.microsoft.com/office/drawing/2014/main" id="{934A283C-295B-EF46-83C6-33E88F34B92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82880" y="2471399"/>
            <a:ext cx="2976558" cy="4147115"/>
          </a:xfrm>
          <a:prstGeom prst="rect">
            <a:avLst/>
          </a:prstGeom>
          <a:effectLst>
            <a:softEdge rad="38100"/>
          </a:effectLst>
        </p:spPr>
      </p:pic>
      <p:sp>
        <p:nvSpPr>
          <p:cNvPr id="9" name="TextBox 8">
            <a:extLst>
              <a:ext uri="{FF2B5EF4-FFF2-40B4-BE49-F238E27FC236}">
                <a16:creationId xmlns:a16="http://schemas.microsoft.com/office/drawing/2014/main" id="{16D72EB1-DF32-7449-B26C-0067146F4B78}"/>
              </a:ext>
            </a:extLst>
          </p:cNvPr>
          <p:cNvSpPr txBox="1"/>
          <p:nvPr/>
        </p:nvSpPr>
        <p:spPr>
          <a:xfrm>
            <a:off x="3159438" y="2605964"/>
            <a:ext cx="6142881" cy="2462213"/>
          </a:xfrm>
          <a:prstGeom prst="rect">
            <a:avLst/>
          </a:prstGeom>
          <a:noFill/>
        </p:spPr>
        <p:txBody>
          <a:bodyPr wrap="square" rtlCol="0">
            <a:spAutoFit/>
          </a:bodyPr>
          <a:lstStyle/>
          <a:p>
            <a:pPr algn="ctr"/>
            <a:r>
              <a:rPr lang="ru-RU" sz="2200" dirty="0">
                <a:latin typeface="Bookman Old Style" panose="02050604050505020204" pitchFamily="18" charset="0"/>
              </a:rPr>
              <a:t>Прозвище </a:t>
            </a:r>
            <a:r>
              <a:rPr lang="ru-RU" sz="2200" dirty="0" err="1">
                <a:latin typeface="Bookman Old Style" panose="02050604050505020204" pitchFamily="18" charset="0"/>
              </a:rPr>
              <a:t>Сачмо</a:t>
            </a:r>
            <a:r>
              <a:rPr lang="ru-RU" sz="2200" dirty="0">
                <a:latin typeface="Bookman Old Style" panose="02050604050505020204" pitchFamily="18" charset="0"/>
              </a:rPr>
              <a:t> Луи дали ещё в детстве. Он сам говорил, что так его дразнили соседские дети за его большой рот. На протяжении всей жизни его называли по-разному: </a:t>
            </a:r>
            <a:r>
              <a:rPr lang="ru-RU" sz="2200" dirty="0" err="1">
                <a:latin typeface="Bookman Old Style" panose="02050604050505020204" pitchFamily="18" charset="0"/>
              </a:rPr>
              <a:t>Сэчелмаут</a:t>
            </a:r>
            <a:r>
              <a:rPr lang="ru-RU" sz="2200" dirty="0">
                <a:latin typeface="Bookman Old Style" panose="02050604050505020204" pitchFamily="18" charset="0"/>
              </a:rPr>
              <a:t>, </a:t>
            </a:r>
            <a:r>
              <a:rPr lang="ru-RU" sz="2200" dirty="0" err="1">
                <a:latin typeface="Bookman Old Style" panose="02050604050505020204" pitchFamily="18" charset="0"/>
              </a:rPr>
              <a:t>Диппер</a:t>
            </a:r>
            <a:r>
              <a:rPr lang="ru-RU" sz="2200" dirty="0">
                <a:latin typeface="Bookman Old Style" panose="02050604050505020204" pitchFamily="18" charset="0"/>
              </a:rPr>
              <a:t>, </a:t>
            </a:r>
            <a:r>
              <a:rPr lang="ru-RU" sz="2200" dirty="0" err="1">
                <a:latin typeface="Bookman Old Style" panose="02050604050505020204" pitchFamily="18" charset="0"/>
              </a:rPr>
              <a:t>Гейтмаут</a:t>
            </a:r>
            <a:r>
              <a:rPr lang="ru-RU" sz="2200" dirty="0">
                <a:latin typeface="Bookman Old Style" panose="02050604050505020204" pitchFamily="18" charset="0"/>
              </a:rPr>
              <a:t>, </a:t>
            </a:r>
            <a:r>
              <a:rPr lang="ru-RU" sz="2200" dirty="0" err="1">
                <a:latin typeface="Bookman Old Style" panose="02050604050505020204" pitchFamily="18" charset="0"/>
              </a:rPr>
              <a:t>Попс</a:t>
            </a:r>
            <a:r>
              <a:rPr lang="ru-RU" sz="2200" dirty="0">
                <a:latin typeface="Bookman Old Style" panose="02050604050505020204" pitchFamily="18" charset="0"/>
              </a:rPr>
              <a:t>, </a:t>
            </a:r>
            <a:r>
              <a:rPr lang="ru-RU" sz="2200" dirty="0" err="1">
                <a:latin typeface="Bookman Old Style" panose="02050604050505020204" pitchFamily="18" charset="0"/>
              </a:rPr>
              <a:t>Диппермаут</a:t>
            </a:r>
            <a:r>
              <a:rPr lang="ru-RU" sz="2200" dirty="0">
                <a:latin typeface="Bookman Old Style" panose="02050604050505020204" pitchFamily="18" charset="0"/>
              </a:rPr>
              <a:t>, но </a:t>
            </a:r>
            <a:r>
              <a:rPr lang="ru-RU" sz="2200" dirty="0" err="1">
                <a:latin typeface="Bookman Old Style" panose="02050604050505020204" pitchFamily="18" charset="0"/>
              </a:rPr>
              <a:t>Сачмо</a:t>
            </a:r>
            <a:r>
              <a:rPr lang="ru-RU" sz="2200" dirty="0">
                <a:latin typeface="Bookman Old Style" panose="02050604050505020204" pitchFamily="18" charset="0"/>
              </a:rPr>
              <a:t> было самым распространенным.</a:t>
            </a:r>
            <a:endParaRPr lang="ru-RU" sz="2200" dirty="0"/>
          </a:p>
        </p:txBody>
      </p:sp>
    </p:spTree>
    <p:extLst>
      <p:ext uri="{BB962C8B-B14F-4D97-AF65-F5344CB8AC3E}">
        <p14:creationId xmlns:p14="http://schemas.microsoft.com/office/powerpoint/2010/main" val="755849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374554" y="-35168"/>
            <a:ext cx="11192610" cy="1351400"/>
          </a:xfrm>
        </p:spPr>
        <p:txBody>
          <a:bodyPr>
            <a:normAutofit fontScale="90000"/>
          </a:bodyPr>
          <a:lstStyle/>
          <a:p>
            <a:pPr algn="ctr"/>
            <a:r>
              <a:rPr lang="ru-RU" dirty="0">
                <a:latin typeface="Bookman Old Style" panose="02050604050505020204" pitchFamily="18" charset="0"/>
              </a:rPr>
              <a:t>Четыре базовые вещи, на которых до сих пор </a:t>
            </a:r>
            <a:br>
              <a:rPr lang="ru-RU" dirty="0">
                <a:latin typeface="Bookman Old Style" panose="02050604050505020204" pitchFamily="18" charset="0"/>
              </a:rPr>
            </a:br>
            <a:r>
              <a:rPr lang="ru-RU" dirty="0">
                <a:latin typeface="Bookman Old Style" panose="02050604050505020204" pitchFamily="18" charset="0"/>
              </a:rPr>
              <a:t>стоит джаз, придуманы Луи </a:t>
            </a:r>
            <a:r>
              <a:rPr lang="ru-RU" dirty="0" err="1">
                <a:latin typeface="Bookman Old Style" panose="02050604050505020204" pitchFamily="18" charset="0"/>
              </a:rPr>
              <a:t>Армстронгом</a:t>
            </a:r>
            <a:r>
              <a:rPr lang="ru-RU" dirty="0">
                <a:latin typeface="Bookman Old Style" panose="02050604050505020204" pitchFamily="18" charset="0"/>
              </a:rPr>
              <a:t> и совершенствовались в течение всей его жизни.</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5888342" y="1777986"/>
            <a:ext cx="5928520" cy="2588979"/>
          </a:xfrm>
        </p:spPr>
        <p:txBody>
          <a:bodyPr>
            <a:normAutofit/>
          </a:bodyPr>
          <a:lstStyle/>
          <a:p>
            <a:pPr marL="342900" indent="-342900">
              <a:buAutoNum type="arabicPeriod"/>
            </a:pPr>
            <a:r>
              <a:rPr lang="ru-RU" sz="2400" dirty="0">
                <a:latin typeface="Bookman Old Style" panose="02050604050505020204" pitchFamily="18" charset="0"/>
              </a:rPr>
              <a:t>Джаз – это искусство солистов;</a:t>
            </a:r>
          </a:p>
          <a:p>
            <a:pPr marL="342900" indent="-342900">
              <a:buAutoNum type="arabicPeriod"/>
            </a:pPr>
            <a:r>
              <a:rPr lang="ru-RU" sz="2400" dirty="0">
                <a:latin typeface="Bookman Old Style" panose="02050604050505020204" pitchFamily="18" charset="0"/>
              </a:rPr>
              <a:t>Блюз и все, что с ним связано – это фундамент джаза;</a:t>
            </a:r>
          </a:p>
          <a:p>
            <a:pPr marL="342900" indent="-342900">
              <a:buAutoNum type="arabicPeriod"/>
            </a:pPr>
            <a:r>
              <a:rPr lang="ru-RU" sz="2400" dirty="0">
                <a:latin typeface="Bookman Old Style" panose="02050604050505020204" pitchFamily="18" charset="0"/>
              </a:rPr>
              <a:t>Свинг – «Все, что не имеет свинга, не имеет смысла»;</a:t>
            </a:r>
          </a:p>
          <a:p>
            <a:pPr marL="342900" indent="-342900">
              <a:buAutoNum type="arabicPeriod"/>
            </a:pPr>
            <a:r>
              <a:rPr lang="ru-RU" sz="2400" dirty="0" err="1">
                <a:latin typeface="Bookman Old Style" panose="02050604050505020204" pitchFamily="18" charset="0"/>
              </a:rPr>
              <a:t>Скэт</a:t>
            </a:r>
            <a:r>
              <a:rPr lang="ru-RU" sz="2400" dirty="0">
                <a:latin typeface="Bookman Old Style" panose="02050604050505020204" pitchFamily="18" charset="0"/>
              </a:rPr>
              <a:t> – манера джазового пения.</a:t>
            </a:r>
          </a:p>
        </p:txBody>
      </p:sp>
      <p:sp>
        <p:nvSpPr>
          <p:cNvPr id="5" name="TextBox 4">
            <a:extLst>
              <a:ext uri="{FF2B5EF4-FFF2-40B4-BE49-F238E27FC236}">
                <a16:creationId xmlns:a16="http://schemas.microsoft.com/office/drawing/2014/main" id="{FDC43F65-0A2D-764C-A0B6-AFECF26615CD}"/>
              </a:ext>
            </a:extLst>
          </p:cNvPr>
          <p:cNvSpPr txBox="1"/>
          <p:nvPr/>
        </p:nvSpPr>
        <p:spPr>
          <a:xfrm>
            <a:off x="0" y="4869770"/>
            <a:ext cx="12192000" cy="1938992"/>
          </a:xfrm>
          <a:prstGeom prst="rect">
            <a:avLst/>
          </a:prstGeom>
          <a:noFill/>
        </p:spPr>
        <p:txBody>
          <a:bodyPr wrap="square" rtlCol="0">
            <a:spAutoFit/>
          </a:bodyPr>
          <a:lstStyle/>
          <a:p>
            <a:pPr algn="ctr"/>
            <a:r>
              <a:rPr lang="ru-RU" sz="2400" dirty="0" err="1">
                <a:latin typeface="Bookman Old Style" panose="02050604050505020204" pitchFamily="18" charset="0"/>
              </a:rPr>
              <a:t>Поппулярность</a:t>
            </a:r>
            <a:r>
              <a:rPr lang="ru-RU" sz="2400" dirty="0">
                <a:latin typeface="Bookman Old Style" panose="02050604050505020204" pitchFamily="18" charset="0"/>
              </a:rPr>
              <a:t> Луи росла благодаря неутомимой творческой деятельности: совместная работа с Сиднеем </a:t>
            </a:r>
            <a:r>
              <a:rPr lang="ru-RU" sz="2400" dirty="0" err="1">
                <a:latin typeface="Bookman Old Style" panose="02050604050505020204" pitchFamily="18" charset="0"/>
              </a:rPr>
              <a:t>Беше</a:t>
            </a:r>
            <a:r>
              <a:rPr lang="ru-RU" sz="2400" dirty="0">
                <a:latin typeface="Bookman Old Style" panose="02050604050505020204" pitchFamily="18" charset="0"/>
              </a:rPr>
              <a:t>, </a:t>
            </a:r>
            <a:r>
              <a:rPr lang="ru-RU" sz="2400" dirty="0" err="1">
                <a:latin typeface="Bookman Old Style" panose="02050604050505020204" pitchFamily="18" charset="0"/>
              </a:rPr>
              <a:t>Дюком</a:t>
            </a:r>
            <a:r>
              <a:rPr lang="ru-RU" sz="2400" dirty="0">
                <a:latin typeface="Bookman Old Style" panose="02050604050505020204" pitchFamily="18" charset="0"/>
              </a:rPr>
              <a:t> </a:t>
            </a:r>
            <a:r>
              <a:rPr lang="ru-RU" sz="2400" dirty="0" err="1">
                <a:latin typeface="Bookman Old Style" panose="02050604050505020204" pitchFamily="18" charset="0"/>
              </a:rPr>
              <a:t>Эллингтоном</a:t>
            </a:r>
            <a:r>
              <a:rPr lang="ru-RU" sz="2400" dirty="0">
                <a:latin typeface="Bookman Old Style" panose="02050604050505020204" pitchFamily="18" charset="0"/>
              </a:rPr>
              <a:t> и другими звездами джаза, участие в джазовых фестивалях, гастроли по всему миру. Классикой стала спетая им и Эллой Фицджеральд в 1957 году запись оперы </a:t>
            </a:r>
            <a:r>
              <a:rPr lang="ru-RU" sz="2400" dirty="0" err="1">
                <a:latin typeface="Bookman Old Style" panose="02050604050505020204" pitchFamily="18" charset="0"/>
              </a:rPr>
              <a:t>Джарджа</a:t>
            </a:r>
            <a:r>
              <a:rPr lang="ru-RU" sz="2400" dirty="0">
                <a:latin typeface="Bookman Old Style" panose="02050604050505020204" pitchFamily="18" charset="0"/>
              </a:rPr>
              <a:t> Гершвина «Порги и </a:t>
            </a:r>
            <a:r>
              <a:rPr lang="ru-RU" sz="2400" dirty="0" err="1">
                <a:latin typeface="Bookman Old Style" panose="02050604050505020204" pitchFamily="18" charset="0"/>
              </a:rPr>
              <a:t>Бесс</a:t>
            </a:r>
            <a:r>
              <a:rPr lang="ru-RU" sz="2400" dirty="0">
                <a:latin typeface="Bookman Old Style" panose="02050604050505020204" pitchFamily="18" charset="0"/>
              </a:rPr>
              <a:t>» – «</a:t>
            </a:r>
            <a:r>
              <a:rPr lang="en-US" sz="2400" dirty="0" err="1">
                <a:latin typeface="Bookman Old Style" panose="02050604050505020204" pitchFamily="18" charset="0"/>
              </a:rPr>
              <a:t>Simmertime</a:t>
            </a:r>
            <a:r>
              <a:rPr lang="ru-RU" sz="2400" dirty="0">
                <a:latin typeface="Bookman Old Style" panose="02050604050505020204" pitchFamily="18" charset="0"/>
              </a:rPr>
              <a:t>».</a:t>
            </a:r>
          </a:p>
        </p:txBody>
      </p:sp>
      <p:pic>
        <p:nvPicPr>
          <p:cNvPr id="7" name="Рисунок 6">
            <a:extLst>
              <a:ext uri="{FF2B5EF4-FFF2-40B4-BE49-F238E27FC236}">
                <a16:creationId xmlns:a16="http://schemas.microsoft.com/office/drawing/2014/main" id="{E9F0838F-4B2A-7B4E-B842-6A747FB52CDE}"/>
              </a:ext>
            </a:extLst>
          </p:cNvPr>
          <p:cNvPicPr>
            <a:picLocks noChangeAspect="1"/>
          </p:cNvPicPr>
          <p:nvPr/>
        </p:nvPicPr>
        <p:blipFill>
          <a:blip r:embed="rId2"/>
          <a:stretch>
            <a:fillRect/>
          </a:stretch>
        </p:blipFill>
        <p:spPr>
          <a:xfrm>
            <a:off x="375138" y="1275183"/>
            <a:ext cx="5391881" cy="3594587"/>
          </a:xfrm>
          <a:prstGeom prst="rect">
            <a:avLst/>
          </a:prstGeom>
          <a:effectLst>
            <a:softEdge rad="63500"/>
          </a:effectLst>
        </p:spPr>
      </p:pic>
    </p:spTree>
    <p:extLst>
      <p:ext uri="{BB962C8B-B14F-4D97-AF65-F5344CB8AC3E}">
        <p14:creationId xmlns:p14="http://schemas.microsoft.com/office/powerpoint/2010/main" val="2932436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C43F65-0A2D-764C-A0B6-AFECF26615CD}"/>
              </a:ext>
            </a:extLst>
          </p:cNvPr>
          <p:cNvSpPr txBox="1"/>
          <p:nvPr/>
        </p:nvSpPr>
        <p:spPr>
          <a:xfrm>
            <a:off x="217351" y="411230"/>
            <a:ext cx="8434279" cy="2677656"/>
          </a:xfrm>
          <a:prstGeom prst="rect">
            <a:avLst/>
          </a:prstGeom>
          <a:noFill/>
        </p:spPr>
        <p:txBody>
          <a:bodyPr wrap="square" rtlCol="0">
            <a:spAutoFit/>
          </a:bodyPr>
          <a:lstStyle/>
          <a:p>
            <a:pPr algn="ctr"/>
            <a:r>
              <a:rPr lang="ru-RU" sz="2800" dirty="0">
                <a:latin typeface="Bookman Old Style" panose="02050604050505020204" pitchFamily="18" charset="0"/>
              </a:rPr>
              <a:t>В 1960-е годы Армстронг работал чаще в качестве вокалиста, записывая как новые версии традиционных композиций в стиле </a:t>
            </a:r>
            <a:r>
              <a:rPr lang="ru-RU" sz="2800" dirty="0" err="1">
                <a:latin typeface="Bookman Old Style" panose="02050604050505020204" pitchFamily="18" charset="0"/>
              </a:rPr>
              <a:t>госпел</a:t>
            </a:r>
            <a:r>
              <a:rPr lang="ru-RU" sz="2800" dirty="0">
                <a:latin typeface="Bookman Old Style" panose="02050604050505020204" pitchFamily="18" charset="0"/>
              </a:rPr>
              <a:t> («</a:t>
            </a:r>
            <a:r>
              <a:rPr lang="en" sz="2800" dirty="0">
                <a:latin typeface="Bookman Old Style" panose="02050604050505020204" pitchFamily="18" charset="0"/>
                <a:hlinkClick r:id="rId2" tooltip="Go Down Moses">
                  <a:extLst>
                    <a:ext uri="{A12FA001-AC4F-418D-AE19-62706E023703}">
                      <ahyp:hlinkClr xmlns:ahyp="http://schemas.microsoft.com/office/drawing/2018/hyperlinkcolor" val="tx"/>
                    </a:ext>
                  </a:extLst>
                </a:hlinkClick>
              </a:rPr>
              <a:t>Go Down Moses</a:t>
            </a:r>
            <a:r>
              <a:rPr lang="en" sz="2800" dirty="0">
                <a:latin typeface="Bookman Old Style" panose="02050604050505020204" pitchFamily="18" charset="0"/>
              </a:rPr>
              <a:t>»), </a:t>
            </a:r>
            <a:r>
              <a:rPr lang="ru-RU" sz="2800" dirty="0">
                <a:latin typeface="Bookman Old Style" panose="02050604050505020204" pitchFamily="18" charset="0"/>
              </a:rPr>
              <a:t>так и новые песни.</a:t>
            </a:r>
          </a:p>
          <a:p>
            <a:pPr algn="ctr"/>
            <a:r>
              <a:rPr lang="ru-RU" sz="2800" dirty="0">
                <a:latin typeface="Bookman Old Style" panose="02050604050505020204" pitchFamily="18" charset="0"/>
              </a:rPr>
              <a:t>Вместе с Барбарой </a:t>
            </a:r>
            <a:r>
              <a:rPr lang="ru-RU" sz="2800" dirty="0" err="1">
                <a:latin typeface="Bookman Old Style" panose="02050604050505020204" pitchFamily="18" charset="0"/>
              </a:rPr>
              <a:t>Стрейзанд</a:t>
            </a:r>
            <a:r>
              <a:rPr lang="ru-RU" sz="2800" dirty="0">
                <a:latin typeface="Bookman Old Style" panose="02050604050505020204" pitchFamily="18" charset="0"/>
              </a:rPr>
              <a:t> он принял участие в мюзикле «Привет, Долли!</a:t>
            </a:r>
          </a:p>
        </p:txBody>
      </p:sp>
      <p:pic>
        <p:nvPicPr>
          <p:cNvPr id="4" name="Рисунок 3">
            <a:extLst>
              <a:ext uri="{FF2B5EF4-FFF2-40B4-BE49-F238E27FC236}">
                <a16:creationId xmlns:a16="http://schemas.microsoft.com/office/drawing/2014/main" id="{BA5A9576-BA76-F946-9999-4663BB1D671E}"/>
              </a:ext>
            </a:extLst>
          </p:cNvPr>
          <p:cNvPicPr>
            <a:picLocks noChangeAspect="1"/>
          </p:cNvPicPr>
          <p:nvPr/>
        </p:nvPicPr>
        <p:blipFill>
          <a:blip r:embed="rId3"/>
          <a:stretch>
            <a:fillRect/>
          </a:stretch>
        </p:blipFill>
        <p:spPr>
          <a:xfrm>
            <a:off x="8651630" y="1"/>
            <a:ext cx="3604259" cy="3655504"/>
          </a:xfrm>
          <a:prstGeom prst="rect">
            <a:avLst/>
          </a:prstGeom>
          <a:effectLst>
            <a:softEdge rad="63500"/>
          </a:effectLst>
        </p:spPr>
      </p:pic>
      <p:pic>
        <p:nvPicPr>
          <p:cNvPr id="7" name="Рисунок 6">
            <a:extLst>
              <a:ext uri="{FF2B5EF4-FFF2-40B4-BE49-F238E27FC236}">
                <a16:creationId xmlns:a16="http://schemas.microsoft.com/office/drawing/2014/main" id="{DFD40918-17BA-EF46-BA6B-4C5DF8273407}"/>
              </a:ext>
            </a:extLst>
          </p:cNvPr>
          <p:cNvPicPr>
            <a:picLocks noChangeAspect="1"/>
          </p:cNvPicPr>
          <p:nvPr/>
        </p:nvPicPr>
        <p:blipFill>
          <a:blip r:embed="rId4"/>
          <a:stretch>
            <a:fillRect/>
          </a:stretch>
        </p:blipFill>
        <p:spPr>
          <a:xfrm>
            <a:off x="34472" y="3316208"/>
            <a:ext cx="5339386" cy="3541792"/>
          </a:xfrm>
          <a:prstGeom prst="rect">
            <a:avLst/>
          </a:prstGeom>
          <a:effectLst>
            <a:softEdge rad="63500"/>
          </a:effectLst>
        </p:spPr>
      </p:pic>
      <p:sp>
        <p:nvSpPr>
          <p:cNvPr id="8" name="TextBox 7">
            <a:extLst>
              <a:ext uri="{FF2B5EF4-FFF2-40B4-BE49-F238E27FC236}">
                <a16:creationId xmlns:a16="http://schemas.microsoft.com/office/drawing/2014/main" id="{A43C2FCC-367C-2442-A4AA-66E3316DD757}"/>
              </a:ext>
            </a:extLst>
          </p:cNvPr>
          <p:cNvSpPr txBox="1"/>
          <p:nvPr/>
        </p:nvSpPr>
        <p:spPr>
          <a:xfrm>
            <a:off x="5644185" y="3882827"/>
            <a:ext cx="6330462" cy="2954655"/>
          </a:xfrm>
          <a:prstGeom prst="rect">
            <a:avLst/>
          </a:prstGeom>
          <a:noFill/>
        </p:spPr>
        <p:txBody>
          <a:bodyPr wrap="square" rtlCol="0">
            <a:spAutoFit/>
          </a:bodyPr>
          <a:lstStyle/>
          <a:p>
            <a:pPr algn="ctr"/>
            <a:r>
              <a:rPr lang="ru-RU" sz="2400" dirty="0">
                <a:latin typeface="Bookman Old Style" panose="02050604050505020204" pitchFamily="18" charset="0"/>
              </a:rPr>
              <a:t>Выпущенная отдельным </a:t>
            </a:r>
            <a:r>
              <a:rPr lang="ru-RU" sz="2400" dirty="0" err="1">
                <a:latin typeface="Bookman Old Style" panose="02050604050505020204" pitchFamily="18" charset="0"/>
              </a:rPr>
              <a:t>синглом</a:t>
            </a:r>
            <a:r>
              <a:rPr lang="ru-RU" sz="2400" dirty="0">
                <a:latin typeface="Bookman Old Style" panose="02050604050505020204" pitchFamily="18" charset="0"/>
              </a:rPr>
              <a:t> песня «</a:t>
            </a:r>
            <a:r>
              <a:rPr lang="en" sz="2400" dirty="0">
                <a:latin typeface="Bookman Old Style" panose="02050604050505020204" pitchFamily="18" charset="0"/>
                <a:hlinkClick r:id="rId5" tooltip="Hello, Dolly! (песня)">
                  <a:extLst>
                    <a:ext uri="{A12FA001-AC4F-418D-AE19-62706E023703}">
                      <ahyp:hlinkClr xmlns:ahyp="http://schemas.microsoft.com/office/drawing/2018/hyperlinkcolor" val="tx"/>
                    </a:ext>
                  </a:extLst>
                </a:hlinkClick>
              </a:rPr>
              <a:t>Hello, Dolly!</a:t>
            </a:r>
            <a:r>
              <a:rPr lang="en" sz="2400" dirty="0">
                <a:latin typeface="Bookman Old Style" panose="02050604050505020204" pitchFamily="18" charset="0"/>
              </a:rPr>
              <a:t>» </a:t>
            </a:r>
            <a:r>
              <a:rPr lang="ru-RU" sz="2400" dirty="0">
                <a:latin typeface="Bookman Old Style" panose="02050604050505020204" pitchFamily="18" charset="0"/>
              </a:rPr>
              <a:t>в его исполнении дошла до первого места в американском хит-параде продаж. Последним хитом </a:t>
            </a:r>
            <a:r>
              <a:rPr lang="ru-RU" sz="2400" dirty="0" err="1">
                <a:latin typeface="Bookman Old Style" panose="02050604050505020204" pitchFamily="18" charset="0"/>
              </a:rPr>
              <a:t>Армстронга</a:t>
            </a:r>
            <a:r>
              <a:rPr lang="ru-RU" sz="2400" dirty="0">
                <a:latin typeface="Bookman Old Style" panose="02050604050505020204" pitchFamily="18" charset="0"/>
              </a:rPr>
              <a:t> стала жизнеутверждающая песня «</a:t>
            </a:r>
            <a:r>
              <a:rPr lang="en" sz="2400" dirty="0">
                <a:latin typeface="Bookman Old Style" panose="02050604050505020204" pitchFamily="18" charset="0"/>
                <a:hlinkClick r:id="rId6" tooltip="What a Wonderful World">
                  <a:extLst>
                    <a:ext uri="{A12FA001-AC4F-418D-AE19-62706E023703}">
                      <ahyp:hlinkClr xmlns:ahyp="http://schemas.microsoft.com/office/drawing/2018/hyperlinkcolor" val="tx"/>
                    </a:ext>
                  </a:extLst>
                </a:hlinkClick>
              </a:rPr>
              <a:t>What a Wonderful World</a:t>
            </a:r>
            <a:r>
              <a:rPr lang="en" sz="2400" dirty="0">
                <a:latin typeface="Bookman Old Style" panose="02050604050505020204" pitchFamily="18" charset="0"/>
              </a:rPr>
              <a:t>»</a:t>
            </a:r>
            <a:r>
              <a:rPr lang="ru-RU" sz="2400" dirty="0">
                <a:latin typeface="Bookman Old Style" panose="02050604050505020204" pitchFamily="18" charset="0"/>
              </a:rPr>
              <a:t>.</a:t>
            </a:r>
          </a:p>
          <a:p>
            <a:endParaRPr lang="ru-RU" dirty="0"/>
          </a:p>
        </p:txBody>
      </p:sp>
    </p:spTree>
    <p:extLst>
      <p:ext uri="{BB962C8B-B14F-4D97-AF65-F5344CB8AC3E}">
        <p14:creationId xmlns:p14="http://schemas.microsoft.com/office/powerpoint/2010/main" val="2800234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6798377" y="355209"/>
            <a:ext cx="5236029" cy="3743635"/>
          </a:xfrm>
        </p:spPr>
        <p:txBody>
          <a:bodyPr>
            <a:normAutofit/>
          </a:bodyPr>
          <a:lstStyle/>
          <a:p>
            <a:pPr algn="ctr"/>
            <a:r>
              <a:rPr lang="ru-RU" sz="2500" dirty="0">
                <a:latin typeface="Bookman Old Style" panose="02050604050505020204" pitchFamily="18" charset="0"/>
              </a:rPr>
              <a:t>Ближе к концу жизни у </a:t>
            </a:r>
            <a:r>
              <a:rPr lang="ru-RU" sz="2500" dirty="0" err="1">
                <a:latin typeface="Bookman Old Style" panose="02050604050505020204" pitchFamily="18" charset="0"/>
              </a:rPr>
              <a:t>Армстронга</a:t>
            </a:r>
            <a:r>
              <a:rPr lang="ru-RU" sz="2500" dirty="0">
                <a:latin typeface="Bookman Old Style" panose="02050604050505020204" pitchFamily="18" charset="0"/>
              </a:rPr>
              <a:t> начались проблемы с губным аппаратом и пальцами. Из-за этого он практически полностью переключился на пение, играя на трубе только лишь короткие фразы и редко используя быстрый темп в импровизациях.</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284203" y="4262511"/>
            <a:ext cx="11575951" cy="2483229"/>
          </a:xfrm>
        </p:spPr>
        <p:txBody>
          <a:bodyPr>
            <a:normAutofit/>
          </a:bodyPr>
          <a:lstStyle/>
          <a:p>
            <a:pPr algn="ctr"/>
            <a:r>
              <a:rPr lang="ru-RU" sz="2800" dirty="0">
                <a:latin typeface="Bookman Old Style" panose="02050604050505020204" pitchFamily="18" charset="0"/>
              </a:rPr>
              <a:t>Похороны джазмена показывались в прямом эфире во всем США. Многие газеты мира, в том числе «Известия» Советского Союза, отреагировали на смерть музыканта, соболезнуя и скорбя об утрате. На похоронах выступали многие известные музыканты и певцы того времени: Элла </a:t>
            </a:r>
            <a:r>
              <a:rPr lang="ru-RU" sz="2800" dirty="0" err="1">
                <a:latin typeface="Bookman Old Style" panose="02050604050505020204" pitchFamily="18" charset="0"/>
              </a:rPr>
              <a:t>Фитцжеральд</a:t>
            </a:r>
            <a:r>
              <a:rPr lang="ru-RU" sz="2800" dirty="0">
                <a:latin typeface="Bookman Old Style" panose="02050604050505020204" pitchFamily="18" charset="0"/>
              </a:rPr>
              <a:t>, Фрэнк Синатра, </a:t>
            </a:r>
            <a:r>
              <a:rPr lang="ru-RU" sz="2800" dirty="0" err="1">
                <a:latin typeface="Bookman Old Style" panose="02050604050505020204" pitchFamily="18" charset="0"/>
              </a:rPr>
              <a:t>Диззи</a:t>
            </a:r>
            <a:r>
              <a:rPr lang="ru-RU" sz="2800" dirty="0">
                <a:latin typeface="Bookman Old Style" panose="02050604050505020204" pitchFamily="18" charset="0"/>
              </a:rPr>
              <a:t> </a:t>
            </a:r>
            <a:r>
              <a:rPr lang="ru-RU" sz="2800" dirty="0" err="1">
                <a:latin typeface="Bookman Old Style" panose="02050604050505020204" pitchFamily="18" charset="0"/>
              </a:rPr>
              <a:t>Гиллеспи</a:t>
            </a:r>
            <a:r>
              <a:rPr lang="ru-RU" sz="2800" dirty="0">
                <a:latin typeface="Bookman Old Style" panose="02050604050505020204" pitchFamily="18" charset="0"/>
              </a:rPr>
              <a:t> и многие другие.</a:t>
            </a:r>
          </a:p>
        </p:txBody>
      </p:sp>
      <p:pic>
        <p:nvPicPr>
          <p:cNvPr id="6" name="Рисунок 5">
            <a:extLst>
              <a:ext uri="{FF2B5EF4-FFF2-40B4-BE49-F238E27FC236}">
                <a16:creationId xmlns:a16="http://schemas.microsoft.com/office/drawing/2014/main" id="{707E5BDD-8EC8-B844-9666-D5597061B25F}"/>
              </a:ext>
            </a:extLst>
          </p:cNvPr>
          <p:cNvPicPr>
            <a:picLocks noChangeAspect="1"/>
          </p:cNvPicPr>
          <p:nvPr/>
        </p:nvPicPr>
        <p:blipFill>
          <a:blip r:embed="rId2"/>
          <a:stretch>
            <a:fillRect/>
          </a:stretch>
        </p:blipFill>
        <p:spPr>
          <a:xfrm>
            <a:off x="283028" y="355209"/>
            <a:ext cx="6282021" cy="3541542"/>
          </a:xfrm>
          <a:prstGeom prst="rect">
            <a:avLst/>
          </a:prstGeom>
          <a:effectLst>
            <a:softEdge rad="63500"/>
          </a:effectLst>
        </p:spPr>
      </p:pic>
    </p:spTree>
    <p:extLst>
      <p:ext uri="{BB962C8B-B14F-4D97-AF65-F5344CB8AC3E}">
        <p14:creationId xmlns:p14="http://schemas.microsoft.com/office/powerpoint/2010/main" val="258098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745671" y="244913"/>
            <a:ext cx="10700658" cy="699632"/>
          </a:xfrm>
        </p:spPr>
        <p:txBody>
          <a:bodyPr>
            <a:normAutofit fontScale="90000"/>
          </a:bodyPr>
          <a:lstStyle/>
          <a:p>
            <a:pPr algn="ctr"/>
            <a:r>
              <a:rPr lang="ru-RU" sz="4800" b="1" i="1" dirty="0"/>
              <a:t>Рекомендации к прослушиванию:</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497642" y="1659988"/>
            <a:ext cx="6775355" cy="4698608"/>
          </a:xfrm>
        </p:spPr>
        <p:txBody>
          <a:bodyPr/>
          <a:lstStyle/>
          <a:p>
            <a:pPr marL="285750" indent="-285750" algn="ctr">
              <a:buFont typeface="Wingdings" pitchFamily="2" charset="2"/>
              <a:buChar char="v"/>
            </a:pPr>
            <a:r>
              <a:rPr lang="en" sz="2800" dirty="0">
                <a:latin typeface="Bookman Old Style" panose="02050604050505020204" pitchFamily="18" charset="0"/>
              </a:rPr>
              <a:t>Louis Armstrong &amp; Ella Fitzgerald - Summertime</a:t>
            </a:r>
            <a:r>
              <a:rPr lang="ru-RU" sz="2800" dirty="0">
                <a:latin typeface="Bookman Old Style" panose="02050604050505020204" pitchFamily="18" charset="0"/>
              </a:rPr>
              <a:t>;</a:t>
            </a:r>
          </a:p>
          <a:p>
            <a:pPr marL="285750" indent="-285750" algn="ctr">
              <a:buFont typeface="Wingdings" pitchFamily="2" charset="2"/>
              <a:buChar char="v"/>
            </a:pPr>
            <a:r>
              <a:rPr lang="en" sz="2800" dirty="0">
                <a:latin typeface="Bookman Old Style" panose="02050604050505020204" pitchFamily="18" charset="0"/>
              </a:rPr>
              <a:t>Louis Armstrong</a:t>
            </a:r>
            <a:r>
              <a:rPr lang="ru-RU" sz="2800" dirty="0">
                <a:latin typeface="Bookman Old Style" panose="02050604050505020204" pitchFamily="18" charset="0"/>
              </a:rPr>
              <a:t> </a:t>
            </a:r>
            <a:r>
              <a:rPr lang="en" sz="2800" dirty="0">
                <a:latin typeface="Bookman Old Style" panose="02050604050505020204" pitchFamily="18" charset="0"/>
              </a:rPr>
              <a:t>-</a:t>
            </a:r>
            <a:r>
              <a:rPr lang="ru-RU" sz="2800" dirty="0">
                <a:latin typeface="Bookman Old Style" panose="02050604050505020204" pitchFamily="18" charset="0"/>
              </a:rPr>
              <a:t> </a:t>
            </a:r>
            <a:r>
              <a:rPr lang="en" sz="2800" dirty="0">
                <a:latin typeface="Bookman Old Style" panose="02050604050505020204" pitchFamily="18" charset="0"/>
              </a:rPr>
              <a:t>Go Down Moses</a:t>
            </a:r>
            <a:r>
              <a:rPr lang="ru-RU" sz="2800" dirty="0">
                <a:latin typeface="Bookman Old Style" panose="02050604050505020204" pitchFamily="18" charset="0"/>
              </a:rPr>
              <a:t>;</a:t>
            </a:r>
            <a:endParaRPr lang="en-US" sz="2800" dirty="0">
              <a:latin typeface="Bookman Old Style" panose="02050604050505020204" pitchFamily="18" charset="0"/>
            </a:endParaRPr>
          </a:p>
          <a:p>
            <a:pPr marL="285750" indent="-285750" algn="ctr">
              <a:buFont typeface="Wingdings" pitchFamily="2" charset="2"/>
              <a:buChar char="v"/>
            </a:pPr>
            <a:r>
              <a:rPr lang="en" sz="2800" dirty="0">
                <a:latin typeface="Bookman Old Style" panose="02050604050505020204" pitchFamily="18" charset="0"/>
              </a:rPr>
              <a:t>Louis Armstrong - Hello Dolly</a:t>
            </a:r>
            <a:r>
              <a:rPr lang="ru-RU" sz="2800" dirty="0">
                <a:latin typeface="Bookman Old Style" panose="02050604050505020204" pitchFamily="18" charset="0"/>
              </a:rPr>
              <a:t>;</a:t>
            </a:r>
          </a:p>
          <a:p>
            <a:pPr marL="285750" indent="-285750" algn="ctr">
              <a:buFont typeface="Wingdings" pitchFamily="2" charset="2"/>
              <a:buChar char="v"/>
            </a:pPr>
            <a:r>
              <a:rPr lang="en" sz="2800" dirty="0">
                <a:latin typeface="Bookman Old Style" panose="02050604050505020204" pitchFamily="18" charset="0"/>
              </a:rPr>
              <a:t>Louis Armstrong - What a wonderful world</a:t>
            </a:r>
            <a:r>
              <a:rPr lang="ru-RU" sz="2800" dirty="0">
                <a:latin typeface="Bookman Old Style" panose="02050604050505020204" pitchFamily="18" charset="0"/>
              </a:rPr>
              <a:t>;</a:t>
            </a:r>
            <a:endParaRPr lang="en-US" sz="2800" dirty="0">
              <a:latin typeface="Bookman Old Style" panose="02050604050505020204" pitchFamily="18" charset="0"/>
            </a:endParaRPr>
          </a:p>
          <a:p>
            <a:pPr marL="285750" indent="-285750" algn="ctr">
              <a:buFont typeface="Wingdings" pitchFamily="2" charset="2"/>
              <a:buChar char="v"/>
            </a:pPr>
            <a:r>
              <a:rPr lang="en" sz="2800" dirty="0">
                <a:latin typeface="Bookman Old Style" panose="02050604050505020204" pitchFamily="18" charset="0"/>
              </a:rPr>
              <a:t>Louis Armstrong - Potato head blues</a:t>
            </a:r>
            <a:r>
              <a:rPr lang="ru-RU" sz="2800" dirty="0">
                <a:latin typeface="Bookman Old Style" panose="02050604050505020204" pitchFamily="18" charset="0"/>
              </a:rPr>
              <a:t>;</a:t>
            </a:r>
          </a:p>
          <a:p>
            <a:pPr marL="285750" indent="-285750" algn="ctr">
              <a:buFont typeface="Wingdings" pitchFamily="2" charset="2"/>
              <a:buChar char="v"/>
            </a:pPr>
            <a:r>
              <a:rPr lang="en" sz="2800" dirty="0">
                <a:latin typeface="Bookman Old Style" panose="02050604050505020204" pitchFamily="18" charset="0"/>
              </a:rPr>
              <a:t>Louis Armstrong - West End Blues</a:t>
            </a:r>
            <a:r>
              <a:rPr lang="ru-RU" sz="2800" dirty="0">
                <a:latin typeface="Bookman Old Style" panose="02050604050505020204" pitchFamily="18" charset="0"/>
              </a:rPr>
              <a:t>.</a:t>
            </a:r>
          </a:p>
          <a:p>
            <a:pPr marL="285750" indent="-285750">
              <a:buFont typeface="Wingdings" pitchFamily="2" charset="2"/>
              <a:buChar char="v"/>
            </a:pPr>
            <a:endParaRPr lang="ru-RU" dirty="0">
              <a:latin typeface="Bookman Old Style" panose="02050604050505020204" pitchFamily="18" charset="0"/>
            </a:endParaRPr>
          </a:p>
          <a:p>
            <a:pPr marL="285750" indent="-285750">
              <a:buFont typeface="Wingdings" pitchFamily="2" charset="2"/>
              <a:buChar char="v"/>
            </a:pPr>
            <a:endParaRPr lang="en" dirty="0">
              <a:latin typeface="Bookman Old Style" panose="02050604050505020204" pitchFamily="18" charset="0"/>
            </a:endParaRPr>
          </a:p>
          <a:p>
            <a:pPr marL="285750" indent="-285750">
              <a:buFont typeface="Wingdings" pitchFamily="2" charset="2"/>
              <a:buChar char="v"/>
            </a:pPr>
            <a:endParaRPr lang="ru-RU" dirty="0">
              <a:latin typeface="Bookman Old Style" panose="02050604050505020204" pitchFamily="18" charset="0"/>
            </a:endParaRPr>
          </a:p>
          <a:p>
            <a:pPr marL="285750" indent="-285750">
              <a:buFont typeface="Wingdings" pitchFamily="2" charset="2"/>
              <a:buChar char="v"/>
            </a:pPr>
            <a:endParaRPr lang="ru-RU" dirty="0">
              <a:latin typeface="Bookman Old Style" panose="02050604050505020204" pitchFamily="18" charset="0"/>
            </a:endParaRPr>
          </a:p>
          <a:p>
            <a:pPr marL="285750" indent="-285750">
              <a:buFont typeface="Wingdings" pitchFamily="2" charset="2"/>
              <a:buChar char="v"/>
            </a:pPr>
            <a:endParaRPr lang="en" dirty="0">
              <a:latin typeface="Bookman Old Style" panose="02050604050505020204" pitchFamily="18" charset="0"/>
            </a:endParaRPr>
          </a:p>
          <a:p>
            <a:pPr marL="285750" indent="-285750">
              <a:buFont typeface="Wingdings" pitchFamily="2" charset="2"/>
              <a:buChar char="v"/>
            </a:pPr>
            <a:endParaRPr lang="ru-RU" dirty="0">
              <a:latin typeface="Bookman Old Style" panose="02050604050505020204" pitchFamily="18" charset="0"/>
            </a:endParaRPr>
          </a:p>
        </p:txBody>
      </p:sp>
      <p:pic>
        <p:nvPicPr>
          <p:cNvPr id="6" name="Рисунок 5">
            <a:extLst>
              <a:ext uri="{FF2B5EF4-FFF2-40B4-BE49-F238E27FC236}">
                <a16:creationId xmlns:a16="http://schemas.microsoft.com/office/drawing/2014/main" id="{7F214837-2D26-E247-ABE1-EF40C7232B96}"/>
              </a:ext>
            </a:extLst>
          </p:cNvPr>
          <p:cNvPicPr>
            <a:picLocks noChangeAspect="1"/>
          </p:cNvPicPr>
          <p:nvPr/>
        </p:nvPicPr>
        <p:blipFill>
          <a:blip r:embed="rId2"/>
          <a:stretch>
            <a:fillRect/>
          </a:stretch>
        </p:blipFill>
        <p:spPr>
          <a:xfrm>
            <a:off x="7394917" y="1367496"/>
            <a:ext cx="4572000" cy="4991100"/>
          </a:xfrm>
          <a:prstGeom prst="rect">
            <a:avLst/>
          </a:prstGeom>
          <a:effectLst>
            <a:softEdge rad="63500"/>
          </a:effectLst>
        </p:spPr>
      </p:pic>
    </p:spTree>
    <p:extLst>
      <p:ext uri="{BB962C8B-B14F-4D97-AF65-F5344CB8AC3E}">
        <p14:creationId xmlns:p14="http://schemas.microsoft.com/office/powerpoint/2010/main" val="3641000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2008414" y="136185"/>
            <a:ext cx="8175171" cy="756444"/>
          </a:xfrm>
        </p:spPr>
        <p:txBody>
          <a:bodyPr>
            <a:normAutofit/>
          </a:bodyPr>
          <a:lstStyle/>
          <a:p>
            <a:pPr algn="ctr"/>
            <a:r>
              <a:rPr lang="ru-RU" sz="3600" b="1" i="1" dirty="0"/>
              <a:t>Библиографический список</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622074" y="1426028"/>
            <a:ext cx="10971212" cy="4757058"/>
          </a:xfrm>
        </p:spPr>
        <p:txBody>
          <a:bodyPr>
            <a:normAutofit/>
          </a:bodyPr>
          <a:lstStyle/>
          <a:p>
            <a:pPr marL="342900" indent="-342900">
              <a:buFont typeface="+mj-lt"/>
              <a:buAutoNum type="arabicPeriod"/>
            </a:pPr>
            <a:r>
              <a:rPr lang="ru-RU" sz="2000" dirty="0">
                <a:latin typeface="Bookman Old Style" panose="02050604050505020204" pitchFamily="18" charset="0"/>
              </a:rPr>
              <a:t>Киселев С. С. История стилей музыкальной эстрады. Джаз: Учебно-методическое пособие. – СПб.: Издательство «Лань»; Издательство «ПЛАНЕТА МУЗЫКИ», 2018. 200 с. – (учебник для вузов. Специальная литература);</a:t>
            </a:r>
          </a:p>
          <a:p>
            <a:pPr marL="342900" indent="-342900">
              <a:buFont typeface="+mj-lt"/>
              <a:buAutoNum type="arabicPeriod"/>
            </a:pPr>
            <a:r>
              <a:rPr lang="ru-RU" sz="2000" dirty="0" err="1">
                <a:latin typeface="Bookman Old Style" panose="02050604050505020204" pitchFamily="18" charset="0"/>
              </a:rPr>
              <a:t>Коллиер</a:t>
            </a:r>
            <a:r>
              <a:rPr lang="ru-RU" sz="2000" dirty="0">
                <a:latin typeface="Bookman Old Style" panose="02050604050505020204" pitchFamily="18" charset="0"/>
              </a:rPr>
              <a:t> Дж. Л. Луи Армстронг – американский гений.  – М.: Радуга, 1987; </a:t>
            </a:r>
          </a:p>
          <a:p>
            <a:pPr marL="342900" indent="-342900">
              <a:buAutoNum type="arabicPeriod"/>
            </a:pPr>
            <a:r>
              <a:rPr lang="en" sz="2000" dirty="0">
                <a:latin typeface="Bookman Old Style" panose="02050604050505020204" pitchFamily="18" charset="0"/>
                <a:hlinkClick r:id="rId2"/>
              </a:rPr>
              <a:t>https://soundtimes.ru/dzhazovye-ispolniteli/lui-armstrong</a:t>
            </a:r>
            <a:r>
              <a:rPr lang="ru-RU" sz="2000" dirty="0">
                <a:latin typeface="Bookman Old Style" panose="02050604050505020204" pitchFamily="18" charset="0"/>
              </a:rPr>
              <a:t>;</a:t>
            </a:r>
          </a:p>
          <a:p>
            <a:pPr marL="342900" indent="-342900">
              <a:buAutoNum type="arabicPeriod"/>
            </a:pPr>
            <a:r>
              <a:rPr lang="en" sz="2000" dirty="0">
                <a:latin typeface="Bookman Old Style" panose="02050604050505020204" pitchFamily="18" charset="0"/>
                <a:hlinkClick r:id="rId3"/>
              </a:rPr>
              <a:t>https://</a:t>
            </a:r>
            <a:r>
              <a:rPr lang="en" sz="2000" dirty="0" err="1">
                <a:latin typeface="Bookman Old Style" panose="02050604050505020204" pitchFamily="18" charset="0"/>
                <a:hlinkClick r:id="rId3"/>
              </a:rPr>
              <a:t>ru.wikipedia.org</a:t>
            </a:r>
            <a:r>
              <a:rPr lang="en" sz="2000" dirty="0">
                <a:latin typeface="Bookman Old Style" panose="02050604050505020204" pitchFamily="18" charset="0"/>
                <a:hlinkClick r:id="rId3"/>
              </a:rPr>
              <a:t>/wiki/</a:t>
            </a:r>
            <a:r>
              <a:rPr lang="ru-RU" sz="2000" dirty="0">
                <a:latin typeface="Bookman Old Style" panose="02050604050505020204" pitchFamily="18" charset="0"/>
                <a:hlinkClick r:id="rId3"/>
              </a:rPr>
              <a:t>Армстронг,_Луи</a:t>
            </a:r>
            <a:r>
              <a:rPr lang="ru-RU" sz="2000" dirty="0">
                <a:latin typeface="Bookman Old Style" panose="02050604050505020204" pitchFamily="18" charset="0"/>
              </a:rPr>
              <a:t>;</a:t>
            </a:r>
          </a:p>
          <a:p>
            <a:pPr marL="342900" indent="-342900">
              <a:buAutoNum type="arabicPeriod"/>
            </a:pPr>
            <a:r>
              <a:rPr lang="en" sz="2000" dirty="0">
                <a:latin typeface="Bookman Old Style" panose="02050604050505020204" pitchFamily="18" charset="0"/>
                <a:hlinkClick r:id="rId4"/>
              </a:rPr>
              <a:t>https://radiojazzfm.ru/news/9-neochevidnykh-faktov-o-lui-armstronge</a:t>
            </a:r>
            <a:r>
              <a:rPr lang="ru-RU" sz="2000" dirty="0">
                <a:latin typeface="Bookman Old Style" panose="02050604050505020204" pitchFamily="18" charset="0"/>
              </a:rPr>
              <a:t>;</a:t>
            </a:r>
          </a:p>
          <a:p>
            <a:pPr marL="342900" indent="-342900">
              <a:buAutoNum type="arabicPeriod"/>
            </a:pPr>
            <a:r>
              <a:rPr lang="en" sz="2000" dirty="0">
                <a:latin typeface="Bookman Old Style" panose="02050604050505020204" pitchFamily="18" charset="0"/>
                <a:hlinkClick r:id="rId5"/>
              </a:rPr>
              <a:t>https://24smi.org/celebrity/4809-lui-armstrong.html</a:t>
            </a:r>
            <a:r>
              <a:rPr lang="ru-RU" sz="2000" dirty="0">
                <a:latin typeface="Bookman Old Style" panose="02050604050505020204" pitchFamily="18" charset="0"/>
              </a:rPr>
              <a:t>;</a:t>
            </a:r>
          </a:p>
        </p:txBody>
      </p:sp>
    </p:spTree>
    <p:extLst>
      <p:ext uri="{BB962C8B-B14F-4D97-AF65-F5344CB8AC3E}">
        <p14:creationId xmlns:p14="http://schemas.microsoft.com/office/powerpoint/2010/main" val="3458803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348342" y="1712460"/>
            <a:ext cx="11495315" cy="2120446"/>
          </a:xfrm>
        </p:spPr>
        <p:txBody>
          <a:bodyPr>
            <a:normAutofit/>
          </a:bodyPr>
          <a:lstStyle/>
          <a:p>
            <a:pPr algn="ctr"/>
            <a:r>
              <a:rPr lang="ru-RU" sz="4800" b="1" i="1" dirty="0"/>
              <a:t>Спасибо за внимание!</a:t>
            </a:r>
          </a:p>
        </p:txBody>
      </p:sp>
    </p:spTree>
    <p:extLst>
      <p:ext uri="{BB962C8B-B14F-4D97-AF65-F5344CB8AC3E}">
        <p14:creationId xmlns:p14="http://schemas.microsoft.com/office/powerpoint/2010/main" val="1862950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GlowDiffused trans="5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229DA9-A9BE-B945-8F2C-C897CE881BD4}"/>
              </a:ext>
            </a:extLst>
          </p:cNvPr>
          <p:cNvSpPr>
            <a:spLocks noGrp="1"/>
          </p:cNvSpPr>
          <p:nvPr>
            <p:ph type="title"/>
          </p:nvPr>
        </p:nvSpPr>
        <p:spPr>
          <a:xfrm>
            <a:off x="303780" y="154672"/>
            <a:ext cx="11584440" cy="1169233"/>
          </a:xfrm>
        </p:spPr>
        <p:txBody>
          <a:bodyPr>
            <a:noAutofit/>
          </a:bodyPr>
          <a:lstStyle/>
          <a:p>
            <a:r>
              <a:rPr lang="ru-RU" b="1" dirty="0">
                <a:latin typeface="Century Gothic" panose="020B0502020202020204" pitchFamily="34" charset="0"/>
              </a:rPr>
              <a:t>Луис Армстронг «</a:t>
            </a:r>
            <a:r>
              <a:rPr lang="ru-RU" b="1" dirty="0" err="1">
                <a:latin typeface="Century Gothic" panose="020B0502020202020204" pitchFamily="34" charset="0"/>
              </a:rPr>
              <a:t>Сачмо</a:t>
            </a:r>
            <a:r>
              <a:rPr lang="ru-RU" b="1" dirty="0">
                <a:latin typeface="Century Gothic" panose="020B0502020202020204" pitchFamily="34" charset="0"/>
              </a:rPr>
              <a:t>» (</a:t>
            </a:r>
            <a:r>
              <a:rPr lang="en-US" b="1" dirty="0">
                <a:latin typeface="Century Gothic" panose="020B0502020202020204" pitchFamily="34" charset="0"/>
              </a:rPr>
              <a:t>Louis Armstrong </a:t>
            </a:r>
            <a:r>
              <a:rPr lang="ru-RU" b="1" dirty="0">
                <a:latin typeface="Century Gothic" panose="020B0502020202020204" pitchFamily="34" charset="0"/>
              </a:rPr>
              <a:t>«</a:t>
            </a:r>
            <a:r>
              <a:rPr lang="en-US" b="1" dirty="0">
                <a:latin typeface="Century Gothic" panose="020B0502020202020204" pitchFamily="34" charset="0"/>
              </a:rPr>
              <a:t>Satchmo</a:t>
            </a:r>
            <a:r>
              <a:rPr lang="ru-RU" b="1" dirty="0">
                <a:latin typeface="Century Gothic" panose="020B0502020202020204" pitchFamily="34" charset="0"/>
              </a:rPr>
              <a:t>», 4 июля 1900, Нью Орлеан – 6 июля 1971, Нью-Йорк)</a:t>
            </a:r>
          </a:p>
        </p:txBody>
      </p:sp>
      <p:pic>
        <p:nvPicPr>
          <p:cNvPr id="10" name="Рисунок 9">
            <a:extLst>
              <a:ext uri="{FF2B5EF4-FFF2-40B4-BE49-F238E27FC236}">
                <a16:creationId xmlns:a16="http://schemas.microsoft.com/office/drawing/2014/main" id="{CE482C6F-A9A9-2346-9425-F55BD38B6594}"/>
              </a:ext>
            </a:extLst>
          </p:cNvPr>
          <p:cNvPicPr>
            <a:picLocks noGrp="1" noChangeAspect="1"/>
          </p:cNvPicPr>
          <p:nvPr>
            <p:ph type="pic" idx="1"/>
          </p:nvPr>
        </p:nvPicPr>
        <p:blipFill rotWithShape="1">
          <a:blip r:embed="rId4">
            <a:clrChange>
              <a:clrFrom>
                <a:srgbClr val="EEEFE7"/>
              </a:clrFrom>
              <a:clrTo>
                <a:srgbClr val="EEEFE7">
                  <a:alpha val="0"/>
                </a:srgbClr>
              </a:clrTo>
            </a:clrChange>
          </a:blip>
          <a:srcRect l="17010" r="4390" b="-2465"/>
          <a:stretch/>
        </p:blipFill>
        <p:spPr>
          <a:xfrm>
            <a:off x="6165136" y="1828800"/>
            <a:ext cx="6026864" cy="5155934"/>
          </a:xfrm>
        </p:spPr>
      </p:pic>
      <p:sp>
        <p:nvSpPr>
          <p:cNvPr id="4" name="Текст 3">
            <a:extLst>
              <a:ext uri="{FF2B5EF4-FFF2-40B4-BE49-F238E27FC236}">
                <a16:creationId xmlns:a16="http://schemas.microsoft.com/office/drawing/2014/main" id="{7AF8FF51-B990-E047-8034-DDD3A2E560D6}"/>
              </a:ext>
            </a:extLst>
          </p:cNvPr>
          <p:cNvSpPr>
            <a:spLocks noGrp="1"/>
          </p:cNvSpPr>
          <p:nvPr>
            <p:ph type="body" sz="half" idx="2"/>
          </p:nvPr>
        </p:nvSpPr>
        <p:spPr>
          <a:xfrm>
            <a:off x="303779" y="1573285"/>
            <a:ext cx="6637347" cy="5411449"/>
          </a:xfrm>
        </p:spPr>
        <p:txBody>
          <a:bodyPr>
            <a:noAutofit/>
          </a:bodyPr>
          <a:lstStyle/>
          <a:p>
            <a:r>
              <a:rPr lang="ru-RU" sz="2400" dirty="0">
                <a:latin typeface="Bookman Old Style" panose="02050604050505020204" pitchFamily="18" charset="0"/>
                <a:cs typeface="Apple Chancery" panose="03020702040506060504" pitchFamily="66" charset="-79"/>
              </a:rPr>
              <a:t>Джазовый трубач, вокалист и руководитель ансамбля. Оказал (наряду с </a:t>
            </a:r>
            <a:r>
              <a:rPr lang="ru-RU" sz="2400" dirty="0" err="1">
                <a:latin typeface="Bookman Old Style" panose="02050604050505020204" pitchFamily="18" charset="0"/>
                <a:cs typeface="Apple Chancery" panose="03020702040506060504" pitchFamily="66" charset="-79"/>
              </a:rPr>
              <a:t>Дюком</a:t>
            </a:r>
            <a:r>
              <a:rPr lang="ru-RU" sz="2400" dirty="0">
                <a:latin typeface="Bookman Old Style" panose="02050604050505020204" pitchFamily="18" charset="0"/>
                <a:cs typeface="Apple Chancery" panose="03020702040506060504" pitchFamily="66" charset="-79"/>
              </a:rPr>
              <a:t> </a:t>
            </a:r>
            <a:r>
              <a:rPr lang="ru-RU" sz="2400" dirty="0" err="1">
                <a:latin typeface="Bookman Old Style" panose="02050604050505020204" pitchFamily="18" charset="0"/>
                <a:cs typeface="Apple Chancery" panose="03020702040506060504" pitchFamily="66" charset="-79"/>
              </a:rPr>
              <a:t>Эллингтоном</a:t>
            </a:r>
            <a:r>
              <a:rPr lang="ru-RU" sz="2400" dirty="0">
                <a:latin typeface="Bookman Old Style" panose="02050604050505020204" pitchFamily="18" charset="0"/>
                <a:cs typeface="Apple Chancery" panose="03020702040506060504" pitchFamily="66" charset="-79"/>
              </a:rPr>
              <a:t>, Чарли Паркером, </a:t>
            </a:r>
            <a:r>
              <a:rPr lang="ru-RU" sz="2400" dirty="0" err="1">
                <a:latin typeface="Bookman Old Style" panose="02050604050505020204" pitchFamily="18" charset="0"/>
                <a:cs typeface="Apple Chancery" panose="03020702040506060504" pitchFamily="66" charset="-79"/>
              </a:rPr>
              <a:t>Майлсом</a:t>
            </a:r>
            <a:r>
              <a:rPr lang="ru-RU" sz="2400" dirty="0">
                <a:latin typeface="Bookman Old Style" panose="02050604050505020204" pitchFamily="18" charset="0"/>
                <a:cs typeface="Apple Chancery" panose="03020702040506060504" pitchFamily="66" charset="-79"/>
              </a:rPr>
              <a:t> Дэвисом и Джоном Колтрейном) наибольшее влияние на развитие джаза и много сделал для его популяризации во всем мире.</a:t>
            </a:r>
          </a:p>
          <a:p>
            <a:r>
              <a:rPr lang="ru-RU" sz="2400" dirty="0">
                <a:latin typeface="Bookman Old Style" panose="02050604050505020204" pitchFamily="18" charset="0"/>
                <a:cs typeface="Apple Chancery" panose="03020702040506060504" pitchFamily="66" charset="-79"/>
              </a:rPr>
              <a:t>Армстронг был признан лучшим джазменом, когда ему не было 23 лет. </a:t>
            </a:r>
            <a:endParaRPr lang="en-US" sz="2400" dirty="0">
              <a:latin typeface="Bookman Old Style" panose="02050604050505020204" pitchFamily="18" charset="0"/>
              <a:cs typeface="Apple Chancery" panose="03020702040506060504" pitchFamily="66" charset="-79"/>
            </a:endParaRPr>
          </a:p>
          <a:p>
            <a:r>
              <a:rPr lang="ru-RU" sz="2400" dirty="0">
                <a:latin typeface="Bookman Old Style" panose="02050604050505020204" pitchFamily="18" charset="0"/>
                <a:cs typeface="Apple Chancery" panose="03020702040506060504" pitchFamily="66" charset="-79"/>
              </a:rPr>
              <a:t>К 28 годам он уже сделал серию </a:t>
            </a:r>
            <a:endParaRPr lang="en-US" sz="2400" dirty="0">
              <a:latin typeface="Bookman Old Style" panose="02050604050505020204" pitchFamily="18" charset="0"/>
              <a:cs typeface="Apple Chancery" panose="03020702040506060504" pitchFamily="66" charset="-79"/>
            </a:endParaRPr>
          </a:p>
          <a:p>
            <a:pPr>
              <a:lnSpc>
                <a:spcPct val="100000"/>
              </a:lnSpc>
              <a:spcBef>
                <a:spcPts val="0"/>
              </a:spcBef>
            </a:pPr>
            <a:r>
              <a:rPr lang="ru-RU" sz="2400" dirty="0">
                <a:latin typeface="Bookman Old Style" panose="02050604050505020204" pitchFamily="18" charset="0"/>
                <a:cs typeface="Apple Chancery" panose="03020702040506060504" pitchFamily="66" charset="-79"/>
              </a:rPr>
              <a:t>записей, которые не только решительным образом повлияли на развитие джаза, но и вошли в историю американской музыки. </a:t>
            </a:r>
          </a:p>
        </p:txBody>
      </p:sp>
    </p:spTree>
    <p:extLst>
      <p:ext uri="{BB962C8B-B14F-4D97-AF65-F5344CB8AC3E}">
        <p14:creationId xmlns:p14="http://schemas.microsoft.com/office/powerpoint/2010/main" val="3726988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id="{B5297A9F-5EAA-E546-A5FF-B2C5F8970D4B}"/>
              </a:ext>
            </a:extLst>
          </p:cNvPr>
          <p:cNvPicPr>
            <a:picLocks noChangeAspect="1"/>
          </p:cNvPicPr>
          <p:nvPr/>
        </p:nvPicPr>
        <p:blipFill>
          <a:blip r:embed="rId2"/>
          <a:stretch>
            <a:fillRect/>
          </a:stretch>
        </p:blipFill>
        <p:spPr>
          <a:xfrm>
            <a:off x="424543" y="802139"/>
            <a:ext cx="3985677" cy="5729411"/>
          </a:xfrm>
          <a:prstGeom prst="rect">
            <a:avLst/>
          </a:prstGeom>
          <a:effectLst>
            <a:softEdge rad="63500"/>
          </a:effectLst>
        </p:spPr>
      </p:pic>
      <p:sp>
        <p:nvSpPr>
          <p:cNvPr id="2" name="Заголовок 1">
            <a:extLst>
              <a:ext uri="{FF2B5EF4-FFF2-40B4-BE49-F238E27FC236}">
                <a16:creationId xmlns:a16="http://schemas.microsoft.com/office/drawing/2014/main" id="{12FA404F-A3B4-E445-AEE3-364D526D3550}"/>
              </a:ext>
            </a:extLst>
          </p:cNvPr>
          <p:cNvSpPr>
            <a:spLocks noGrp="1"/>
          </p:cNvSpPr>
          <p:nvPr>
            <p:ph type="title"/>
          </p:nvPr>
        </p:nvSpPr>
        <p:spPr>
          <a:xfrm>
            <a:off x="424543" y="644916"/>
            <a:ext cx="11628912" cy="1600200"/>
          </a:xfrm>
        </p:spPr>
        <p:txBody>
          <a:bodyPr>
            <a:normAutofit fontScale="90000"/>
          </a:bodyPr>
          <a:lstStyle/>
          <a:p>
            <a:r>
              <a:rPr lang="ru-RU" dirty="0">
                <a:latin typeface="Bookman Old Style" panose="02050604050505020204" pitchFamily="18" charset="0"/>
              </a:rPr>
              <a:t>Конечно, джаз – это искусство молодых. Бикса </a:t>
            </a:r>
            <a:r>
              <a:rPr lang="en-US" dirty="0">
                <a:latin typeface="Bookman Old Style" panose="02050604050505020204" pitchFamily="18" charset="0"/>
              </a:rPr>
              <a:t> </a:t>
            </a:r>
            <a:br>
              <a:rPr lang="en-US" dirty="0">
                <a:latin typeface="Bookman Old Style" panose="02050604050505020204" pitchFamily="18" charset="0"/>
              </a:rPr>
            </a:br>
            <a:r>
              <a:rPr lang="en-US" dirty="0">
                <a:latin typeface="Bookman Old Style" panose="02050604050505020204" pitchFamily="18" charset="0"/>
              </a:rPr>
              <a:t>                                      </a:t>
            </a:r>
            <a:r>
              <a:rPr lang="ru-RU" dirty="0" err="1">
                <a:latin typeface="Bookman Old Style" panose="02050604050505020204" pitchFamily="18" charset="0"/>
              </a:rPr>
              <a:t>Бейдербека</a:t>
            </a:r>
            <a:r>
              <a:rPr lang="ru-RU" dirty="0">
                <a:latin typeface="Bookman Old Style" panose="02050604050505020204" pitchFamily="18" charset="0"/>
              </a:rPr>
              <a:t> не стало в 28 лет, Чарли </a:t>
            </a:r>
            <a:br>
              <a:rPr lang="en-US" dirty="0">
                <a:latin typeface="Bookman Old Style" panose="02050604050505020204" pitchFamily="18" charset="0"/>
              </a:rPr>
            </a:br>
            <a:r>
              <a:rPr lang="en-US" dirty="0">
                <a:latin typeface="Bookman Old Style" panose="02050604050505020204" pitchFamily="18" charset="0"/>
              </a:rPr>
              <a:t>                                        </a:t>
            </a:r>
            <a:r>
              <a:rPr lang="ru-RU" dirty="0">
                <a:latin typeface="Bookman Old Style" panose="02050604050505020204" pitchFamily="18" charset="0"/>
              </a:rPr>
              <a:t>Паркер ушел от нас в 34 года, все </a:t>
            </a:r>
            <a:br>
              <a:rPr lang="en-US" dirty="0">
                <a:latin typeface="Bookman Old Style" panose="02050604050505020204" pitchFamily="18" charset="0"/>
              </a:rPr>
            </a:br>
            <a:r>
              <a:rPr lang="en-US" dirty="0">
                <a:latin typeface="Bookman Old Style" panose="02050604050505020204" pitchFamily="18" charset="0"/>
              </a:rPr>
              <a:t>                                      </a:t>
            </a:r>
            <a:r>
              <a:rPr lang="ru-RU" dirty="0">
                <a:latin typeface="Bookman Old Style" panose="02050604050505020204" pitchFamily="18" charset="0"/>
              </a:rPr>
              <a:t>лучшее было создано Билли </a:t>
            </a:r>
            <a:r>
              <a:rPr lang="ru-RU" dirty="0" err="1">
                <a:latin typeface="Bookman Old Style" panose="02050604050505020204" pitchFamily="18" charset="0"/>
              </a:rPr>
              <a:t>Холидей</a:t>
            </a:r>
            <a:r>
              <a:rPr lang="ru-RU" dirty="0">
                <a:latin typeface="Bookman Old Style" panose="02050604050505020204" pitchFamily="18" charset="0"/>
              </a:rPr>
              <a:t> </a:t>
            </a:r>
            <a:br>
              <a:rPr lang="en-US" dirty="0">
                <a:latin typeface="Bookman Old Style" panose="02050604050505020204" pitchFamily="18" charset="0"/>
              </a:rPr>
            </a:br>
            <a:r>
              <a:rPr lang="en-US" dirty="0">
                <a:latin typeface="Bookman Old Style" panose="02050604050505020204" pitchFamily="18" charset="0"/>
              </a:rPr>
              <a:t>                                                     </a:t>
            </a:r>
            <a:r>
              <a:rPr lang="ru-RU" dirty="0">
                <a:latin typeface="Bookman Old Style" panose="02050604050505020204" pitchFamily="18" charset="0"/>
              </a:rPr>
              <a:t>до двадцати пяти.</a:t>
            </a:r>
          </a:p>
        </p:txBody>
      </p:sp>
      <p:sp>
        <p:nvSpPr>
          <p:cNvPr id="4" name="Текст 3">
            <a:extLst>
              <a:ext uri="{FF2B5EF4-FFF2-40B4-BE49-F238E27FC236}">
                <a16:creationId xmlns:a16="http://schemas.microsoft.com/office/drawing/2014/main" id="{AFABE549-65C8-EC4B-851D-97918509CF2D}"/>
              </a:ext>
            </a:extLst>
          </p:cNvPr>
          <p:cNvSpPr>
            <a:spLocks noGrp="1"/>
          </p:cNvSpPr>
          <p:nvPr>
            <p:ph type="body" sz="half" idx="2"/>
          </p:nvPr>
        </p:nvSpPr>
        <p:spPr>
          <a:xfrm>
            <a:off x="4572000" y="2245116"/>
            <a:ext cx="7620000" cy="4612884"/>
          </a:xfrm>
        </p:spPr>
        <p:txBody>
          <a:bodyPr>
            <a:noAutofit/>
          </a:bodyPr>
          <a:lstStyle/>
          <a:p>
            <a:pPr algn="ctr"/>
            <a:r>
              <a:rPr lang="ru-RU" sz="2800" dirty="0">
                <a:latin typeface="Bookman Old Style" panose="02050604050505020204" pitchFamily="18" charset="0"/>
              </a:rPr>
              <a:t>И все же тот факт, что Армстронг в двадцать с небольшим превзошел джазовых музыкантов своего поколения, говорит о способностях больших, нежели обычный талант. Невзирая на расовые барьеры, он стал послом американской музыки в мире: в любой стране его музыка трогала всех, кто ее слышал. Он первым из джазовых музыкантов попал на обложку журнала </a:t>
            </a:r>
            <a:r>
              <a:rPr lang="en-US" sz="2800" dirty="0">
                <a:latin typeface="Bookman Old Style" panose="02050604050505020204" pitchFamily="18" charset="0"/>
              </a:rPr>
              <a:t>Time 21 </a:t>
            </a:r>
            <a:r>
              <a:rPr lang="ru-RU" sz="2800" dirty="0">
                <a:latin typeface="Bookman Old Style" panose="02050604050505020204" pitchFamily="18" charset="0"/>
              </a:rPr>
              <a:t>февраля 1949 года.</a:t>
            </a:r>
          </a:p>
        </p:txBody>
      </p:sp>
    </p:spTree>
    <p:extLst>
      <p:ext uri="{BB962C8B-B14F-4D97-AF65-F5344CB8AC3E}">
        <p14:creationId xmlns:p14="http://schemas.microsoft.com/office/powerpoint/2010/main" val="1024089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BF3A07-12B9-1F4B-98D4-EFE9EB4D7618}"/>
              </a:ext>
            </a:extLst>
          </p:cNvPr>
          <p:cNvSpPr>
            <a:spLocks noGrp="1"/>
          </p:cNvSpPr>
          <p:nvPr>
            <p:ph type="title"/>
          </p:nvPr>
        </p:nvSpPr>
        <p:spPr>
          <a:xfrm>
            <a:off x="185058" y="0"/>
            <a:ext cx="11821884" cy="2906486"/>
          </a:xfrm>
        </p:spPr>
        <p:txBody>
          <a:bodyPr>
            <a:normAutofit/>
          </a:bodyPr>
          <a:lstStyle/>
          <a:p>
            <a:r>
              <a:rPr lang="ru-RU" i="1" dirty="0">
                <a:latin typeface="Bookman Old Style" panose="02050604050505020204" pitchFamily="18" charset="0"/>
              </a:rPr>
              <a:t>Армстронг</a:t>
            </a:r>
            <a:r>
              <a:rPr lang="ru-RU" sz="3000" dirty="0">
                <a:latin typeface="Bookman Old Style" panose="02050604050505020204" pitchFamily="18" charset="0"/>
              </a:rPr>
              <a:t> до конца жизни не знал точной даты своего рождения и сам назначил ее </a:t>
            </a:r>
            <a:br>
              <a:rPr lang="ru-RU" sz="3000" dirty="0">
                <a:latin typeface="Bookman Old Style" panose="02050604050505020204" pitchFamily="18" charset="0"/>
              </a:rPr>
            </a:br>
            <a:r>
              <a:rPr lang="ru-RU" sz="3000" dirty="0">
                <a:latin typeface="Bookman Old Style" panose="02050604050505020204" pitchFamily="18" charset="0"/>
              </a:rPr>
              <a:t> на 4 июля 1900 года: якобы </a:t>
            </a:r>
            <a:br>
              <a:rPr lang="ru-RU" sz="3000" dirty="0">
                <a:latin typeface="Bookman Old Style" panose="02050604050505020204" pitchFamily="18" charset="0"/>
              </a:rPr>
            </a:br>
            <a:r>
              <a:rPr lang="ru-RU" sz="3000" dirty="0">
                <a:latin typeface="Bookman Old Style" panose="02050604050505020204" pitchFamily="18" charset="0"/>
              </a:rPr>
              <a:t>он появился на свет в начале </a:t>
            </a:r>
            <a:br>
              <a:rPr lang="ru-RU" sz="3000" dirty="0">
                <a:latin typeface="Bookman Old Style" panose="02050604050505020204" pitchFamily="18" charset="0"/>
              </a:rPr>
            </a:br>
            <a:r>
              <a:rPr lang="ru-RU" sz="3000" dirty="0">
                <a:latin typeface="Bookman Old Style" panose="02050604050505020204" pitchFamily="18" charset="0"/>
              </a:rPr>
              <a:t>             нового века в </a:t>
            </a:r>
            <a:br>
              <a:rPr lang="ru-RU" sz="3000" dirty="0">
                <a:latin typeface="Bookman Old Style" panose="02050604050505020204" pitchFamily="18" charset="0"/>
              </a:rPr>
            </a:br>
            <a:r>
              <a:rPr lang="ru-RU" sz="3000" dirty="0">
                <a:latin typeface="Bookman Old Style" panose="02050604050505020204" pitchFamily="18" charset="0"/>
              </a:rPr>
              <a:t>   День независимости США.</a:t>
            </a:r>
          </a:p>
        </p:txBody>
      </p:sp>
      <p:pic>
        <p:nvPicPr>
          <p:cNvPr id="6" name="Рисунок 5">
            <a:extLst>
              <a:ext uri="{FF2B5EF4-FFF2-40B4-BE49-F238E27FC236}">
                <a16:creationId xmlns:a16="http://schemas.microsoft.com/office/drawing/2014/main" id="{A3C6D8D5-D329-B04D-850E-6E7D3A896B7B}"/>
              </a:ext>
            </a:extLst>
          </p:cNvPr>
          <p:cNvPicPr>
            <a:picLocks noGrp="1" noChangeAspect="1"/>
          </p:cNvPicPr>
          <p:nvPr>
            <p:ph type="pic" idx="1"/>
          </p:nvPr>
        </p:nvPicPr>
        <p:blipFill>
          <a:blip r:embed="rId2"/>
          <a:srcRect l="15382" r="15382"/>
          <a:stretch>
            <a:fillRect/>
          </a:stretch>
        </p:blipFill>
        <p:spPr>
          <a:xfrm>
            <a:off x="6096000" y="855909"/>
            <a:ext cx="5910942" cy="5849691"/>
          </a:xfrm>
          <a:effectLst>
            <a:softEdge rad="63500"/>
          </a:effectLst>
        </p:spPr>
      </p:pic>
      <p:sp>
        <p:nvSpPr>
          <p:cNvPr id="4" name="Текст 3">
            <a:extLst>
              <a:ext uri="{FF2B5EF4-FFF2-40B4-BE49-F238E27FC236}">
                <a16:creationId xmlns:a16="http://schemas.microsoft.com/office/drawing/2014/main" id="{70FD1D1E-E557-004B-B39E-6884312AF4FD}"/>
              </a:ext>
            </a:extLst>
          </p:cNvPr>
          <p:cNvSpPr>
            <a:spLocks noGrp="1"/>
          </p:cNvSpPr>
          <p:nvPr>
            <p:ph type="body" sz="half" idx="2"/>
          </p:nvPr>
        </p:nvSpPr>
        <p:spPr>
          <a:xfrm>
            <a:off x="185058" y="2906486"/>
            <a:ext cx="5910942" cy="3951514"/>
          </a:xfrm>
        </p:spPr>
        <p:txBody>
          <a:bodyPr>
            <a:noAutofit/>
          </a:bodyPr>
          <a:lstStyle/>
          <a:p>
            <a:pPr algn="ctr"/>
            <a:r>
              <a:rPr lang="ru-RU" sz="2400" dirty="0">
                <a:latin typeface="Bookman Old Style" panose="02050604050505020204" pitchFamily="18" charset="0"/>
              </a:rPr>
              <a:t>Ошибся Луи ровно на один год и один месяц – свидетельство о рождении нашли уже после его смерти в середине 8—х. В нем указана дата 4 августа 1901 года. Его мать едва умела читать и писать, а отце вообще не знал грамоты. К тому же негры, избегая иметь какие-либо дела с белыми чиновниками, не доверяли им регистрацию рождения своих детей.</a:t>
            </a:r>
          </a:p>
        </p:txBody>
      </p:sp>
    </p:spTree>
    <p:extLst>
      <p:ext uri="{BB962C8B-B14F-4D97-AF65-F5344CB8AC3E}">
        <p14:creationId xmlns:p14="http://schemas.microsoft.com/office/powerpoint/2010/main" val="682181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0" y="42203"/>
            <a:ext cx="11792063" cy="1266092"/>
          </a:xfrm>
        </p:spPr>
        <p:txBody>
          <a:bodyPr>
            <a:normAutofit fontScale="90000"/>
          </a:bodyPr>
          <a:lstStyle/>
          <a:p>
            <a:pPr algn="ctr"/>
            <a:r>
              <a:rPr lang="ru-RU" dirty="0">
                <a:latin typeface="Bookman Old Style" panose="02050604050505020204" pitchFamily="18" charset="0"/>
              </a:rPr>
              <a:t>Его дед и бабушка были рабами, </a:t>
            </a:r>
            <a:br>
              <a:rPr lang="ru-RU" dirty="0">
                <a:latin typeface="Bookman Old Style" panose="02050604050505020204" pitchFamily="18" charset="0"/>
              </a:rPr>
            </a:br>
            <a:r>
              <a:rPr lang="ru-RU" dirty="0">
                <a:latin typeface="Bookman Old Style" panose="02050604050505020204" pitchFamily="18" charset="0"/>
              </a:rPr>
              <a:t>отец – поденщик, мать была прачкой. Отец бросил их сразу после рождения ребенка, а Луи воспитывала бабушка.</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6756635" y="1589649"/>
            <a:ext cx="5147970" cy="5115951"/>
          </a:xfrm>
        </p:spPr>
        <p:txBody>
          <a:bodyPr>
            <a:normAutofit/>
          </a:bodyPr>
          <a:lstStyle/>
          <a:p>
            <a:pPr algn="ctr"/>
            <a:r>
              <a:rPr lang="ru-RU" sz="2500" dirty="0">
                <a:latin typeface="Bookman Old Style" panose="02050604050505020204" pitchFamily="18" charset="0"/>
              </a:rPr>
              <a:t>Следует помнить, что Луи был не просто беден – он жил в нищете. В доме нередко были пьянства, сопровождавшиеся драками. Нередко в поисках пищи ему приходилось рыться в мусорных баках. Маленький Луи рано стал зарабатывать: был мальчиком на побегушках, продавал газеты, развозил уголь. Удивительно не то, что он стал богатым и знаменитым, а что он вообще выжил.</a:t>
            </a:r>
          </a:p>
        </p:txBody>
      </p:sp>
      <p:pic>
        <p:nvPicPr>
          <p:cNvPr id="14" name="Рисунок 13">
            <a:extLst>
              <a:ext uri="{FF2B5EF4-FFF2-40B4-BE49-F238E27FC236}">
                <a16:creationId xmlns:a16="http://schemas.microsoft.com/office/drawing/2014/main" id="{F375B560-43E9-8342-B6FD-C23823897F30}"/>
              </a:ext>
            </a:extLst>
          </p:cNvPr>
          <p:cNvPicPr>
            <a:picLocks noGrp="1" noChangeAspect="1"/>
          </p:cNvPicPr>
          <p:nvPr>
            <p:ph type="pic" idx="1"/>
          </p:nvPr>
        </p:nvPicPr>
        <p:blipFill>
          <a:blip r:embed="rId2"/>
          <a:srcRect t="222" b="222"/>
          <a:stretch>
            <a:fillRect/>
          </a:stretch>
        </p:blipFill>
        <p:spPr>
          <a:xfrm>
            <a:off x="165321" y="1589649"/>
            <a:ext cx="6361112" cy="4989512"/>
          </a:xfrm>
          <a:effectLst>
            <a:softEdge rad="63500"/>
          </a:effectLst>
        </p:spPr>
      </p:pic>
    </p:spTree>
    <p:extLst>
      <p:ext uri="{BB962C8B-B14F-4D97-AF65-F5344CB8AC3E}">
        <p14:creationId xmlns:p14="http://schemas.microsoft.com/office/powerpoint/2010/main" val="4178077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97971" y="101256"/>
            <a:ext cx="5810925" cy="1952627"/>
          </a:xfrm>
        </p:spPr>
        <p:txBody>
          <a:bodyPr>
            <a:normAutofit/>
          </a:bodyPr>
          <a:lstStyle/>
          <a:p>
            <a:pPr algn="ctr"/>
            <a:r>
              <a:rPr lang="ru-RU" dirty="0">
                <a:latin typeface="Bookman Old Style" panose="02050604050505020204" pitchFamily="18" charset="0"/>
              </a:rPr>
              <a:t>Луи обладал огромной восприимчивостью к музыке и необычайной остротой слуха</a:t>
            </a:r>
            <a:r>
              <a:rPr lang="ru-RU" dirty="0"/>
              <a:t>.</a:t>
            </a:r>
          </a:p>
        </p:txBody>
      </p:sp>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97971" y="2335237"/>
            <a:ext cx="11904282" cy="4421507"/>
          </a:xfrm>
        </p:spPr>
        <p:txBody>
          <a:bodyPr>
            <a:noAutofit/>
          </a:bodyPr>
          <a:lstStyle/>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«Уже в пятилетнем возрасте,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находясь в церкви или бегая </a:t>
            </a:r>
            <a:endParaRPr lang="en-US" sz="2800" dirty="0">
              <a:latin typeface="Bookman Old Style" panose="02050604050505020204" pitchFamily="18" charset="0"/>
            </a:endParaRPr>
          </a:p>
          <a:p>
            <a:pPr>
              <a:spcBef>
                <a:spcPts val="0"/>
              </a:spcBef>
            </a:pPr>
            <a:r>
              <a:rPr lang="ru-RU" sz="2800" dirty="0">
                <a:latin typeface="Bookman Old Style" panose="02050604050505020204" pitchFamily="18" charset="0"/>
              </a:rPr>
              <a:t>за шествиями, я напрягал слух,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стараясь различить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инструменты, узнать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произведение, уловить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манеру исполнения».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Он организовал со своими сверстниками вокальный квартет.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Ребята пели на улицах, а вечером делили заработок. </a:t>
            </a:r>
            <a:endParaRPr lang="en-US" sz="2800" dirty="0">
              <a:latin typeface="Bookman Old Style" panose="02050604050505020204" pitchFamily="18" charset="0"/>
            </a:endParaRPr>
          </a:p>
          <a:p>
            <a:pPr>
              <a:spcBef>
                <a:spcPts val="0"/>
              </a:spcBef>
            </a:pPr>
            <a:r>
              <a:rPr lang="en-US" sz="2800" dirty="0">
                <a:latin typeface="Bookman Old Style" panose="02050604050505020204" pitchFamily="18" charset="0"/>
              </a:rPr>
              <a:t>              </a:t>
            </a:r>
            <a:r>
              <a:rPr lang="ru-RU" sz="2800" dirty="0">
                <a:latin typeface="Bookman Old Style" panose="02050604050505020204" pitchFamily="18" charset="0"/>
              </a:rPr>
              <a:t>Понятно, почему 30 лет спустя он мог сказать:</a:t>
            </a:r>
            <a:endParaRPr lang="en-US" sz="2800" dirty="0">
              <a:latin typeface="Bookman Old Style" panose="02050604050505020204" pitchFamily="18" charset="0"/>
            </a:endParaRPr>
          </a:p>
          <a:p>
            <a:pPr>
              <a:spcBef>
                <a:spcPts val="0"/>
              </a:spcBef>
            </a:pPr>
            <a:r>
              <a:rPr lang="ru-RU" sz="2800" dirty="0">
                <a:latin typeface="Bookman Old Style" panose="02050604050505020204" pitchFamily="18" charset="0"/>
              </a:rPr>
              <a:t> </a:t>
            </a:r>
            <a:r>
              <a:rPr lang="en-US" sz="2800" dirty="0">
                <a:latin typeface="Bookman Old Style" panose="02050604050505020204" pitchFamily="18" charset="0"/>
              </a:rPr>
              <a:t>                     </a:t>
            </a:r>
            <a:r>
              <a:rPr lang="ru-RU" sz="2800" dirty="0">
                <a:latin typeface="Bookman Old Style" panose="02050604050505020204" pitchFamily="18" charset="0"/>
              </a:rPr>
              <a:t>«В каждом моем звуке – Нью-Орлеан.</a:t>
            </a:r>
          </a:p>
        </p:txBody>
      </p:sp>
      <p:sp>
        <p:nvSpPr>
          <p:cNvPr id="5" name="Рисунок 2">
            <a:extLst>
              <a:ext uri="{FF2B5EF4-FFF2-40B4-BE49-F238E27FC236}">
                <a16:creationId xmlns:a16="http://schemas.microsoft.com/office/drawing/2014/main" id="{F8B66852-BCB9-7842-A323-445C5F45565C}"/>
              </a:ext>
            </a:extLst>
          </p:cNvPr>
          <p:cNvSpPr txBox="1">
            <a:spLocks/>
          </p:cNvSpPr>
          <p:nvPr/>
        </p:nvSpPr>
        <p:spPr>
          <a:xfrm>
            <a:off x="5921829" y="1651455"/>
            <a:ext cx="6172200" cy="4873625"/>
          </a:xfrm>
          <a:prstGeom prst="rect">
            <a:avLst/>
          </a:prstGeom>
        </p:spPr>
      </p:sp>
      <p:pic>
        <p:nvPicPr>
          <p:cNvPr id="10" name="Рисунок 9">
            <a:extLst>
              <a:ext uri="{FF2B5EF4-FFF2-40B4-BE49-F238E27FC236}">
                <a16:creationId xmlns:a16="http://schemas.microsoft.com/office/drawing/2014/main" id="{6F9D9859-3D11-F04A-B124-CB1E89DCF8D4}"/>
              </a:ext>
            </a:extLst>
          </p:cNvPr>
          <p:cNvPicPr>
            <a:picLocks noGrp="1" noChangeAspect="1"/>
          </p:cNvPicPr>
          <p:nvPr>
            <p:ph type="pic" idx="1"/>
          </p:nvPr>
        </p:nvPicPr>
        <p:blipFill rotWithShape="1">
          <a:blip r:embed="rId2"/>
          <a:srcRect t="10636" b="10636"/>
          <a:stretch/>
        </p:blipFill>
        <p:spPr>
          <a:xfrm>
            <a:off x="6019800" y="0"/>
            <a:ext cx="6172200" cy="4873625"/>
          </a:xfrm>
          <a:effectLst>
            <a:softEdge rad="63500"/>
          </a:effectLst>
        </p:spPr>
      </p:pic>
    </p:spTree>
    <p:extLst>
      <p:ext uri="{BB962C8B-B14F-4D97-AF65-F5344CB8AC3E}">
        <p14:creationId xmlns:p14="http://schemas.microsoft.com/office/powerpoint/2010/main" val="2396857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285DAF-A637-284F-A068-939B5E18B89A}"/>
              </a:ext>
            </a:extLst>
          </p:cNvPr>
          <p:cNvSpPr>
            <a:spLocks noGrp="1"/>
          </p:cNvSpPr>
          <p:nvPr>
            <p:ph type="title"/>
          </p:nvPr>
        </p:nvSpPr>
        <p:spPr>
          <a:xfrm>
            <a:off x="53926" y="0"/>
            <a:ext cx="12084148" cy="2467738"/>
          </a:xfrm>
        </p:spPr>
        <p:txBody>
          <a:bodyPr>
            <a:normAutofit/>
          </a:bodyPr>
          <a:lstStyle/>
          <a:p>
            <a:pPr algn="ctr"/>
            <a:r>
              <a:rPr lang="ru-RU" dirty="0">
                <a:latin typeface="Bookman Old Style" panose="02050604050505020204" pitchFamily="18" charset="0"/>
              </a:rPr>
              <a:t>В возрасте семи лет его приютила еврейская семья, переехавшая в США из Одессы. Сначала он просто работал на них, но потом стал для них приемным сыном.</a:t>
            </a:r>
            <a:br>
              <a:rPr lang="ru-RU" dirty="0">
                <a:latin typeface="Bookman Old Style" panose="02050604050505020204" pitchFamily="18" charset="0"/>
              </a:rPr>
            </a:br>
            <a:r>
              <a:rPr lang="ru-RU" sz="2800" dirty="0">
                <a:latin typeface="Bookman Old Style" panose="02050604050505020204" pitchFamily="18" charset="0"/>
              </a:rPr>
              <a:t>В новой семье маленький Луи получил тепло и заботу. </a:t>
            </a:r>
            <a:br>
              <a:rPr lang="ru-RU" sz="2800" dirty="0">
                <a:latin typeface="Bookman Old Style" panose="02050604050505020204" pitchFamily="18" charset="0"/>
              </a:rPr>
            </a:br>
            <a:r>
              <a:rPr lang="ru-RU" sz="2800" dirty="0">
                <a:latin typeface="Bookman Old Style" panose="02050604050505020204" pitchFamily="18" charset="0"/>
              </a:rPr>
              <a:t>Позже они купили ему за пять долларов первую трубу.</a:t>
            </a:r>
          </a:p>
        </p:txBody>
      </p:sp>
      <p:pic>
        <p:nvPicPr>
          <p:cNvPr id="6" name="Рисунок 5">
            <a:extLst>
              <a:ext uri="{FF2B5EF4-FFF2-40B4-BE49-F238E27FC236}">
                <a16:creationId xmlns:a16="http://schemas.microsoft.com/office/drawing/2014/main" id="{295F63F3-0D5A-0E4E-A662-87D4762F03C2}"/>
              </a:ext>
            </a:extLst>
          </p:cNvPr>
          <p:cNvPicPr>
            <a:picLocks noGrp="1" noChangeAspect="1"/>
          </p:cNvPicPr>
          <p:nvPr>
            <p:ph type="pic" idx="1"/>
          </p:nvPr>
        </p:nvPicPr>
        <p:blipFill>
          <a:blip r:embed="rId2"/>
          <a:srcRect t="1035" b="1035"/>
          <a:stretch>
            <a:fillRect/>
          </a:stretch>
        </p:blipFill>
        <p:spPr>
          <a:xfrm>
            <a:off x="170033" y="2549097"/>
            <a:ext cx="6962775" cy="4151312"/>
          </a:xfrm>
          <a:effectLst>
            <a:softEdge rad="63500"/>
          </a:effectLst>
        </p:spPr>
      </p:pic>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7258929" y="2672862"/>
            <a:ext cx="4650044" cy="3875648"/>
          </a:xfrm>
        </p:spPr>
        <p:txBody>
          <a:bodyPr>
            <a:normAutofit/>
          </a:bodyPr>
          <a:lstStyle/>
          <a:p>
            <a:pPr algn="ctr"/>
            <a:r>
              <a:rPr lang="ru-RU" sz="2400" dirty="0">
                <a:latin typeface="Bookman Old Style" panose="02050604050505020204" pitchFamily="18" charset="0"/>
              </a:rPr>
              <a:t>В 1913 году </a:t>
            </a:r>
            <a:r>
              <a:rPr lang="ru-RU" sz="2400" dirty="0" err="1">
                <a:latin typeface="Bookman Old Style" panose="02050604050505020204" pitchFamily="18" charset="0"/>
              </a:rPr>
              <a:t>Армстронга</a:t>
            </a:r>
            <a:r>
              <a:rPr lang="ru-RU" sz="2400" dirty="0">
                <a:latin typeface="Bookman Old Style" panose="02050604050505020204" pitchFamily="18" charset="0"/>
              </a:rPr>
              <a:t> впервые арестовали. Причиной стала стрельба из револьвера, который он выкрал у очередного отчима. И был отправлен в исправительный интернат для мальчиков, где получил начальные музыкальные знания от дирижера ансамбля.</a:t>
            </a:r>
          </a:p>
        </p:txBody>
      </p:sp>
    </p:spTree>
    <p:extLst>
      <p:ext uri="{BB962C8B-B14F-4D97-AF65-F5344CB8AC3E}">
        <p14:creationId xmlns:p14="http://schemas.microsoft.com/office/powerpoint/2010/main" val="907173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2D2B7481-77C1-FB4F-A5FF-DA59FDF1970D}"/>
              </a:ext>
            </a:extLst>
          </p:cNvPr>
          <p:cNvPicPr>
            <a:picLocks noGrp="1" noChangeAspect="1"/>
          </p:cNvPicPr>
          <p:nvPr>
            <p:ph type="pic" idx="1"/>
          </p:nvPr>
        </p:nvPicPr>
        <p:blipFill>
          <a:blip r:embed="rId2"/>
          <a:srcRect l="6814" r="6814"/>
          <a:stretch>
            <a:fillRect/>
          </a:stretch>
        </p:blipFill>
        <p:spPr>
          <a:xfrm>
            <a:off x="5889625" y="450850"/>
            <a:ext cx="6172200" cy="5164138"/>
          </a:xfrm>
          <a:effectLst>
            <a:softEdge rad="63500"/>
          </a:effectLst>
        </p:spPr>
      </p:pic>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130629" y="211482"/>
            <a:ext cx="5637125" cy="5299864"/>
          </a:xfrm>
        </p:spPr>
        <p:txBody>
          <a:bodyPr>
            <a:noAutofit/>
          </a:bodyPr>
          <a:lstStyle/>
          <a:p>
            <a:pPr algn="ctr"/>
            <a:r>
              <a:rPr lang="ru-RU" sz="2400" dirty="0">
                <a:latin typeface="Bookman Old Style" panose="02050604050505020204" pitchFamily="18" charset="0"/>
              </a:rPr>
              <a:t>Армстронг начал с тамбурина, и его чувство ритма так поразило Дэвиса, что он перевел его на ударные инструменты. Спустя короткое время Луи стал ведущим музыкантом оркестра. Через три года отец забрал его из колонии. Армстронг начал появляться в кабаре, где выступал оркестр </a:t>
            </a:r>
            <a:r>
              <a:rPr lang="ru-RU" sz="2400" dirty="0" err="1">
                <a:latin typeface="Bookman Old Style" panose="02050604050505020204" pitchFamily="18" charset="0"/>
              </a:rPr>
              <a:t>Кида</a:t>
            </a:r>
            <a:r>
              <a:rPr lang="ru-RU" sz="2400" dirty="0">
                <a:latin typeface="Bookman Old Style" panose="02050604050505020204" pitchFamily="18" charset="0"/>
              </a:rPr>
              <a:t> Ори, в котором играл корнетист Джо Оливер. Оливер проникся расположением к Луи, обучил его некоторым профессиональным приемам и время от времени посылал играть вместо себя в оркестре.</a:t>
            </a:r>
          </a:p>
        </p:txBody>
      </p:sp>
      <p:sp>
        <p:nvSpPr>
          <p:cNvPr id="5" name="Заголовок 1">
            <a:extLst>
              <a:ext uri="{FF2B5EF4-FFF2-40B4-BE49-F238E27FC236}">
                <a16:creationId xmlns:a16="http://schemas.microsoft.com/office/drawing/2014/main" id="{373C56D4-ACA6-2246-9967-9D415CCDF2A2}"/>
              </a:ext>
            </a:extLst>
          </p:cNvPr>
          <p:cNvSpPr>
            <a:spLocks noGrp="1"/>
          </p:cNvSpPr>
          <p:nvPr>
            <p:ph type="title"/>
          </p:nvPr>
        </p:nvSpPr>
        <p:spPr>
          <a:xfrm>
            <a:off x="130629" y="5511346"/>
            <a:ext cx="11930742" cy="1135172"/>
          </a:xfrm>
        </p:spPr>
        <p:txBody>
          <a:bodyPr>
            <a:normAutofit/>
          </a:bodyPr>
          <a:lstStyle/>
          <a:p>
            <a:pPr algn="ctr"/>
            <a:r>
              <a:rPr lang="ru-RU" sz="2400" dirty="0">
                <a:latin typeface="Bookman Old Style" panose="02050604050505020204" pitchFamily="18" charset="0"/>
              </a:rPr>
              <a:t>Когда же Оливер уехал в Чикаго, </a:t>
            </a:r>
            <a:r>
              <a:rPr lang="ru-RU" sz="2400" dirty="0" err="1">
                <a:latin typeface="Bookman Old Style" panose="02050604050505020204" pitchFamily="18" charset="0"/>
              </a:rPr>
              <a:t>Кид</a:t>
            </a:r>
            <a:r>
              <a:rPr lang="ru-RU" sz="2400" dirty="0">
                <a:latin typeface="Bookman Old Style" panose="02050604050505020204" pitchFamily="18" charset="0"/>
              </a:rPr>
              <a:t> Ори взял Луи на его место. Оркестр </a:t>
            </a:r>
            <a:r>
              <a:rPr lang="ru-RU" sz="2400" dirty="0" err="1">
                <a:latin typeface="Bookman Old Style" panose="02050604050505020204" pitchFamily="18" charset="0"/>
              </a:rPr>
              <a:t>Кида</a:t>
            </a:r>
            <a:r>
              <a:rPr lang="ru-RU" sz="2400" dirty="0">
                <a:latin typeface="Bookman Old Style" panose="02050604050505020204" pitchFamily="18" charset="0"/>
              </a:rPr>
              <a:t> Ори считался одним из лучших в Нью-Орлеане, в 18 лет Армстронг стал в нем ведущим корнетистом.</a:t>
            </a:r>
          </a:p>
        </p:txBody>
      </p:sp>
    </p:spTree>
    <p:extLst>
      <p:ext uri="{BB962C8B-B14F-4D97-AF65-F5344CB8AC3E}">
        <p14:creationId xmlns:p14="http://schemas.microsoft.com/office/powerpoint/2010/main" val="3346736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C6A68794-FF22-AA46-B010-8F078B7A9F11}"/>
              </a:ext>
            </a:extLst>
          </p:cNvPr>
          <p:cNvPicPr>
            <a:picLocks noGrp="1" noChangeAspect="1"/>
          </p:cNvPicPr>
          <p:nvPr>
            <p:ph type="pic" idx="1"/>
          </p:nvPr>
        </p:nvPicPr>
        <p:blipFill>
          <a:blip r:embed="rId2"/>
          <a:srcRect t="3789" b="3789"/>
          <a:stretch>
            <a:fillRect/>
          </a:stretch>
        </p:blipFill>
        <p:spPr>
          <a:xfrm>
            <a:off x="130175" y="98425"/>
            <a:ext cx="5376863" cy="6640513"/>
          </a:xfrm>
          <a:effectLst>
            <a:softEdge rad="63500"/>
          </a:effectLst>
        </p:spPr>
      </p:pic>
      <p:sp>
        <p:nvSpPr>
          <p:cNvPr id="4" name="Текст 3">
            <a:extLst>
              <a:ext uri="{FF2B5EF4-FFF2-40B4-BE49-F238E27FC236}">
                <a16:creationId xmlns:a16="http://schemas.microsoft.com/office/drawing/2014/main" id="{F64BB9A9-FFDF-D94A-BC53-E48ED9536AF5}"/>
              </a:ext>
            </a:extLst>
          </p:cNvPr>
          <p:cNvSpPr>
            <a:spLocks noGrp="1"/>
          </p:cNvSpPr>
          <p:nvPr>
            <p:ph type="body" sz="half" idx="2"/>
          </p:nvPr>
        </p:nvSpPr>
        <p:spPr>
          <a:xfrm>
            <a:off x="5753687" y="625499"/>
            <a:ext cx="6308138" cy="6232501"/>
          </a:xfrm>
        </p:spPr>
        <p:txBody>
          <a:bodyPr>
            <a:noAutofit/>
          </a:bodyPr>
          <a:lstStyle/>
          <a:p>
            <a:pPr algn="ctr"/>
            <a:r>
              <a:rPr lang="ru-RU" sz="2600" dirty="0">
                <a:latin typeface="Bookman Old Style" panose="02050604050505020204" pitchFamily="18" charset="0"/>
              </a:rPr>
              <a:t>В 1922 году Кинг Оливер приглашает Луи в Чикаго, и он начинает работать вместе с учителем в Линкольн </a:t>
            </a:r>
            <a:r>
              <a:rPr lang="ru-RU" sz="2600" dirty="0" err="1">
                <a:latin typeface="Bookman Old Style" panose="02050604050505020204" pitchFamily="18" charset="0"/>
              </a:rPr>
              <a:t>Гарденс</a:t>
            </a:r>
            <a:r>
              <a:rPr lang="ru-RU" sz="2600" dirty="0">
                <a:latin typeface="Bookman Old Style" panose="02050604050505020204" pitchFamily="18" charset="0"/>
              </a:rPr>
              <a:t>. Спустя некоторое время Луи удалось записать первые грампластинки. </a:t>
            </a:r>
          </a:p>
          <a:p>
            <a:pPr algn="ctr"/>
            <a:r>
              <a:rPr lang="ru-RU" sz="2600" dirty="0">
                <a:latin typeface="Bookman Old Style" panose="02050604050505020204" pitchFamily="18" charset="0"/>
              </a:rPr>
              <a:t>В начале 1924 года Армстронг женился </a:t>
            </a:r>
            <a:r>
              <a:rPr lang="ru-RU" sz="2600" dirty="0" err="1">
                <a:latin typeface="Bookman Old Style" panose="02050604050505020204" pitchFamily="18" charset="0"/>
              </a:rPr>
              <a:t>Лилиан</a:t>
            </a:r>
            <a:r>
              <a:rPr lang="ru-RU" sz="2600" dirty="0">
                <a:latin typeface="Bookman Old Style" panose="02050604050505020204" pitchFamily="18" charset="0"/>
              </a:rPr>
              <a:t> </a:t>
            </a:r>
            <a:r>
              <a:rPr lang="ru-RU" sz="2600" dirty="0" err="1">
                <a:latin typeface="Bookman Old Style" panose="02050604050505020204" pitchFamily="18" charset="0"/>
              </a:rPr>
              <a:t>Хардин</a:t>
            </a:r>
            <a:r>
              <a:rPr lang="ru-RU" sz="2600" dirty="0">
                <a:latin typeface="Bookman Old Style" panose="02050604050505020204" pitchFamily="18" charset="0"/>
              </a:rPr>
              <a:t> – пианистке из оркестра Оливера. </a:t>
            </a:r>
            <a:r>
              <a:rPr lang="ru-RU" sz="2600" dirty="0" err="1">
                <a:latin typeface="Bookman Old Style" panose="02050604050505020204" pitchFamily="18" charset="0"/>
              </a:rPr>
              <a:t>Лилиан</a:t>
            </a:r>
            <a:r>
              <a:rPr lang="ru-RU" sz="2600" dirty="0">
                <a:latin typeface="Bookman Old Style" panose="02050604050505020204" pitchFamily="18" charset="0"/>
              </a:rPr>
              <a:t> имела классическое музыкальное образование. Она решила сделать из своего мужа звезду джаза. </a:t>
            </a:r>
            <a:r>
              <a:rPr lang="ru-RU" sz="2600" dirty="0" err="1">
                <a:latin typeface="Bookman Old Style" panose="02050604050505020204" pitchFamily="18" charset="0"/>
              </a:rPr>
              <a:t>Лилиан</a:t>
            </a:r>
            <a:r>
              <a:rPr lang="ru-RU" sz="2600" dirty="0">
                <a:latin typeface="Bookman Old Style" panose="02050604050505020204" pitchFamily="18" charset="0"/>
              </a:rPr>
              <a:t> помогла ему освоить чтение нот с листа и убедила оставить оркестр Оливера.</a:t>
            </a:r>
          </a:p>
        </p:txBody>
      </p:sp>
    </p:spTree>
    <p:extLst>
      <p:ext uri="{BB962C8B-B14F-4D97-AF65-F5344CB8AC3E}">
        <p14:creationId xmlns:p14="http://schemas.microsoft.com/office/powerpoint/2010/main" val="314197695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13403</TotalTime>
  <Words>1515</Words>
  <Application>Microsoft Macintosh PowerPoint</Application>
  <PresentationFormat>Широкоэкранный</PresentationFormat>
  <Paragraphs>66</Paragraphs>
  <Slides>18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18</vt:i4>
      </vt:variant>
    </vt:vector>
  </HeadingPairs>
  <TitlesOfParts>
    <vt:vector size="25" baseType="lpstr">
      <vt:lpstr>Arial</vt:lpstr>
      <vt:lpstr>Bookman Old Style</vt:lpstr>
      <vt:lpstr>Calibri</vt:lpstr>
      <vt:lpstr>Calibri Light</vt:lpstr>
      <vt:lpstr>Century Gothic</vt:lpstr>
      <vt:lpstr>Wingdings</vt:lpstr>
      <vt:lpstr>Тема Office</vt:lpstr>
      <vt:lpstr>Презентация PowerPoint</vt:lpstr>
      <vt:lpstr>Луис Армстронг «Сачмо» (Louis Armstrong «Satchmo», 4 июля 1900, Нью Орлеан – 6 июля 1971, Нью-Йорк)</vt:lpstr>
      <vt:lpstr>Конечно, джаз – это искусство молодых. Бикса                                         Бейдербека не стало в 28 лет, Чарли                                          Паркер ушел от нас в 34 года, все                                        лучшее было создано Билли Холидей                                                       до двадцати пяти.</vt:lpstr>
      <vt:lpstr>Армстронг до конца жизни не знал точной даты своего рождения и сам назначил ее   на 4 июля 1900 года: якобы  он появился на свет в начале               нового века в     День независимости США.</vt:lpstr>
      <vt:lpstr>Его дед и бабушка были рабами,  отец – поденщик, мать была прачкой. Отец бросил их сразу после рождения ребенка, а Луи воспитывала бабушка.</vt:lpstr>
      <vt:lpstr>Луи обладал огромной восприимчивостью к музыке и необычайной остротой слуха.</vt:lpstr>
      <vt:lpstr>В возрасте семи лет его приютила еврейская семья, переехавшая в США из Одессы. Сначала он просто работал на них, но потом стал для них приемным сыном. В новой семье маленький Луи получил тепло и заботу.  Позже они купили ему за пять долларов первую трубу.</vt:lpstr>
      <vt:lpstr>Когда же Оливер уехал в Чикаго, Кид Ори взял Луи на его место. Оркестр Кида Ори считался одним из лучших в Нью-Орлеане, в 18 лет Армстронг стал в нем ведущим корнетистом.</vt:lpstr>
      <vt:lpstr>Презентация PowerPoint</vt:lpstr>
      <vt:lpstr>Начиная с ноября 1925 года по 1928 год Армстронг делает 65 записей, известных под названием Hot Five «West And Blues» (Блюз западной окраины) и Hot Seven «Potato Head Blues» (Блюз картофельной головы).</vt:lpstr>
      <vt:lpstr>В 1927 году Армстронг решает перейти с корнета на трубу. Выступает в дуэтах с пианистом Эрлом Хайнсом  и начинает пет в манере «scat» (скэт – слоговое пение). </vt:lpstr>
      <vt:lpstr>В 1936 году выходит его автобиографическая книга  «Swing That Music». В 1954 году он пишет вторую автобиографическую книгу «Satchmo. My Life in  New Orleans» (Сачмо. Моя жизнь в Нью-Орлеане).  Он был первым из цветных джазовых музыкантов,  написавших автобиографию.  </vt:lpstr>
      <vt:lpstr>Четыре базовые вещи, на которых до сих пор  стоит джаз, придуманы Луи Армстронгом и совершенствовались в течение всей его жизни.</vt:lpstr>
      <vt:lpstr>Презентация PowerPoint</vt:lpstr>
      <vt:lpstr>Ближе к концу жизни у Армстронга начались проблемы с губным аппаратом и пальцами. Из-за этого он практически полностью переключился на пение, играя на трубе только лишь короткие фразы и редко используя быстрый темп в импровизациях.</vt:lpstr>
      <vt:lpstr>Рекомендации к прослушиванию:</vt:lpstr>
      <vt:lpstr>Библиографический список</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Луи Армстронг</dc:title>
  <dc:creator>Oleg Wedernikov</dc:creator>
  <cp:lastModifiedBy>Oleg Wedernikov</cp:lastModifiedBy>
  <cp:revision>47</cp:revision>
  <dcterms:created xsi:type="dcterms:W3CDTF">2020-11-06T17:18:56Z</dcterms:created>
  <dcterms:modified xsi:type="dcterms:W3CDTF">2020-12-16T18:54:38Z</dcterms:modified>
</cp:coreProperties>
</file>