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7" r:id="rId4"/>
    <p:sldId id="264" r:id="rId5"/>
    <p:sldId id="258" r:id="rId6"/>
    <p:sldId id="259" r:id="rId7"/>
    <p:sldId id="265" r:id="rId8"/>
    <p:sldId id="261" r:id="rId9"/>
    <p:sldId id="262" r:id="rId10"/>
    <p:sldId id="260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3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4" y="5254284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9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7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5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8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7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5" y="7035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4" y="309491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7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5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" y="7034"/>
            <a:ext cx="9136967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5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8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9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29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29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1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1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5" y="14069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7034"/>
            <a:ext cx="9136967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5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1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rtrecept.com/risunok/chelovek/kak-risovat-cheloveka-v-dvizhenii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 noChangeArrowheads="1"/>
          </p:cNvSpPr>
          <p:nvPr/>
        </p:nvSpPr>
        <p:spPr bwMode="auto">
          <a:xfrm>
            <a:off x="762000" y="152400"/>
            <a:ext cx="746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25000"/>
                  </a:schemeClr>
                </a:solidFill>
                <a:effectLst/>
                <a:uLnTx/>
                <a:uFillTx/>
                <a:latin typeface="+mn-lt"/>
                <a:ea typeface="Times New Roman" pitchFamily="18" charset="0"/>
                <a:cs typeface="Times New Roman" pitchFamily="18" charset="0"/>
              </a:rPr>
              <a:t>МУНИЦИПАЛЬНОЕ АВТОНОМНОЕ  УЧРЕЖДЕНИЕ ДОПОЛНИТЕЛЬНОГО ОБРАЗОВАНИЯ  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25000"/>
                </a:schemeClr>
              </a:solidFill>
              <a:effectLst/>
              <a:uLnTx/>
              <a:uFillTx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25000"/>
                  </a:schemeClr>
                </a:solidFill>
                <a:effectLst/>
                <a:uLnTx/>
                <a:uFillTx/>
                <a:latin typeface="+mn-lt"/>
                <a:ea typeface="Times New Roman" pitchFamily="18" charset="0"/>
                <a:cs typeface="Times New Roman" pitchFamily="18" charset="0"/>
              </a:rPr>
              <a:t>«Детская художественная школа им. Р. С. Мэрдыгеева»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25000"/>
                </a:schemeClr>
              </a:solidFill>
              <a:effectLst/>
              <a:uLnTx/>
              <a:uFillTx/>
              <a:latin typeface="+mn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38600" y="6096000"/>
            <a:ext cx="14975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25000"/>
                  </a:schemeClr>
                </a:solidFill>
                <a:latin typeface="+mj-lt"/>
              </a:rPr>
              <a:t>Улан-Удэ 2020</a:t>
            </a:r>
            <a:endParaRPr lang="ru-RU" sz="1400" b="1" dirty="0">
              <a:solidFill>
                <a:schemeClr val="tx1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5486400"/>
            <a:ext cx="407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25000"/>
                  </a:schemeClr>
                </a:solidFill>
                <a:latin typeface="Monotype Corsiva" panose="03010101010201010101" pitchFamily="66" charset="0"/>
              </a:rPr>
              <a:t>Преподаватель Гармаев Баир Владимирович</a:t>
            </a:r>
            <a:endParaRPr lang="ru-RU" dirty="0">
              <a:solidFill>
                <a:schemeClr val="tx1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 descr="16 001 - копия.jpg"/>
          <p:cNvPicPr>
            <a:picLocks noChangeAspect="1"/>
          </p:cNvPicPr>
          <p:nvPr/>
        </p:nvPicPr>
        <p:blipFill>
          <a:blip r:embed="rId2" cstate="print">
            <a:lum contrast="-43000"/>
          </a:blip>
          <a:stretch>
            <a:fillRect/>
          </a:stretch>
        </p:blipFill>
        <p:spPr>
          <a:xfrm>
            <a:off x="4800600" y="2438400"/>
            <a:ext cx="2019022" cy="2743200"/>
          </a:xfrm>
          <a:prstGeom prst="rect">
            <a:avLst/>
          </a:prstGeom>
        </p:spPr>
      </p:pic>
      <p:pic>
        <p:nvPicPr>
          <p:cNvPr id="7" name="Рисунок 6" descr="16 001 - копия (2).jpg"/>
          <p:cNvPicPr>
            <a:picLocks noChangeAspect="1"/>
          </p:cNvPicPr>
          <p:nvPr/>
        </p:nvPicPr>
        <p:blipFill>
          <a:blip r:embed="rId3" cstate="print">
            <a:lum bright="-2000" contrast="-37000"/>
          </a:blip>
          <a:stretch>
            <a:fillRect/>
          </a:stretch>
        </p:blipFill>
        <p:spPr>
          <a:xfrm>
            <a:off x="2514600" y="2438400"/>
            <a:ext cx="1752600" cy="27250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38400" y="1295400"/>
            <a:ext cx="44678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25000"/>
                  </a:schemeClr>
                </a:solidFill>
                <a:latin typeface="Monotype Corsiva" panose="03010101010201010101" pitchFamily="66" charset="0"/>
              </a:rPr>
              <a:t>Набросок фигуры человека. 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25000"/>
                  </a:schemeClr>
                </a:solidFill>
                <a:latin typeface="Monotype Corsiva" panose="03010101010201010101" pitchFamily="66" charset="0"/>
              </a:rPr>
              <a:t>Правила и приемы.</a:t>
            </a:r>
            <a:endParaRPr lang="ru-RU" sz="3200" b="1" dirty="0">
              <a:solidFill>
                <a:schemeClr val="tx1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0800000">
            <a:off x="762000" y="533400"/>
            <a:ext cx="8077200" cy="6019800"/>
          </a:xfrm>
          <a:prstGeom prst="halfFrame">
            <a:avLst>
              <a:gd name="adj1" fmla="val 1722"/>
              <a:gd name="adj2" fmla="val 1480"/>
            </a:avLst>
          </a:prstGeom>
          <a:solidFill>
            <a:schemeClr val="bg1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 001 - копия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914400"/>
            <a:ext cx="3953256" cy="4715256"/>
          </a:xfrm>
          <a:prstGeom prst="rect">
            <a:avLst/>
          </a:prstGeom>
        </p:spPr>
      </p:pic>
      <p:pic>
        <p:nvPicPr>
          <p:cNvPr id="3" name="Рисунок 2" descr="16 001 - копия.jpg"/>
          <p:cNvPicPr>
            <a:picLocks noChangeAspect="1"/>
          </p:cNvPicPr>
          <p:nvPr/>
        </p:nvPicPr>
        <p:blipFill>
          <a:blip r:embed="rId3" cstate="print">
            <a:lum contrast="-9000"/>
          </a:blip>
          <a:stretch>
            <a:fillRect/>
          </a:stretch>
        </p:blipFill>
        <p:spPr>
          <a:xfrm flipH="1">
            <a:off x="533399" y="914400"/>
            <a:ext cx="3779519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971312"/>
            <a:ext cx="7620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Calibri" panose="020F0502020204030204" pitchFamily="34" charset="0"/>
              </a:rPr>
              <a:t>ЛИТЕРАТУРА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Гордон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Луиза Рисунок. Техника рисования фигуры человека в движении / Луиза Гордон. - М.: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Эксмо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-пресс, 2000. - 128 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c.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Флинт, Т. Анатомия для художников. Фигура человека в движении / Т. Флинт. - М.: АСТ,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Астрель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2004. - 208 c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Хэммонд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, Ли Учимся рисовать людей / Ли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Хэммонд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. - М.: Попурри, 2012. - 501 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c.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Calibri" panose="020F0502020204030204" pitchFamily="34" charset="0"/>
                <a:hlinkClick r:id="rId2"/>
              </a:rPr>
              <a:t>https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j-lt"/>
                <a:ea typeface="Calibri" panose="020F0502020204030204" pitchFamily="34" charset="0"/>
                <a:hlinkClick r:id="rId2"/>
              </a:rPr>
              <a:t>://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Calibri" panose="020F0502020204030204" pitchFamily="34" charset="0"/>
                <a:hlinkClick r:id="rId2"/>
              </a:rPr>
              <a:t>artrecept.com/risunok/chelovek/kak-risovat-cheloveka-v-dvizhenii</a:t>
            </a:r>
            <a:endParaRPr lang="ru-RU" sz="1600" b="1" dirty="0" smtClean="0">
              <a:solidFill>
                <a:schemeClr val="bg1">
                  <a:lumMod val="75000"/>
                </a:schemeClr>
              </a:solidFill>
              <a:latin typeface="+mj-lt"/>
              <a:ea typeface="Calibri" panose="020F0502020204030204" pitchFamily="34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20330"/>
              </p:ext>
            </p:extLst>
          </p:nvPr>
        </p:nvGraphicFramePr>
        <p:xfrm>
          <a:off x="609600" y="4267200"/>
          <a:ext cx="8229600" cy="2743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983617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385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176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57200" y="838200"/>
            <a:ext cx="78486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Цель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Развитие знаний, умений навыков для изображения фигуры человека с натуры, которая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является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основной частью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работы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всего обучения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исунку.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Задачи 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Овладеть</a:t>
            </a:r>
            <a:r>
              <a:rPr kumimoji="0" lang="ru-RU" sz="2000" b="1" i="0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знаниями,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умениями</a:t>
            </a:r>
            <a:r>
              <a:rPr kumimoji="0" lang="ru-RU" sz="2000" b="1" i="0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 навыками изображения фигуры человека в различных ракурсах.</a:t>
            </a:r>
            <a:endParaRPr kumimoji="0" lang="ru-RU" sz="2000" b="1" i="0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Формировать умения анализировать, обобщать </a:t>
            </a:r>
            <a:endParaRPr kumimoji="0" lang="ru-RU" sz="2000" b="1" i="0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Развивать зрительную  память, мышление, наблюдательность</a:t>
            </a:r>
            <a:endParaRPr kumimoji="0" lang="ru-RU" sz="2000" b="1" i="0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Развивать воображение, творческие и художественные способности </a:t>
            </a:r>
            <a:endParaRPr kumimoji="0" lang="ru-RU" sz="2000" b="1" i="0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8680" y="914400"/>
            <a:ext cx="7315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Быстрые рисунки — наброски и зарисовки с натуры — выполняют важную роль в творческом процессе художника.</a:t>
            </a:r>
          </a:p>
          <a:p>
            <a:pPr algn="ctr"/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Работа над набросками фигуры человека помогают решать ряд учебных задач для длительного рисунка головы, фигуры человека, способствует изучению живой формы и расширяет кругозор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8680" y="3505200"/>
            <a:ext cx="731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Наброски  и зарисовки выполняются в основном небольшого размера, что дает возможность оперировать масштабными соотношениями, тренирует в определении  «на глаз» пропорции фигуры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7600" y="296239"/>
            <a:ext cx="731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Начинать нужно с компоновки фигуры в формате листа бумаги: определить верхнюю и нижние точки и не выходить из взятого размера (можно определять эти точки визуально или задать размеры еле заметными линиями)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 descr="16 001 - копия (2).jpg"/>
          <p:cNvPicPr>
            <a:picLocks noChangeAspect="1"/>
          </p:cNvPicPr>
          <p:nvPr/>
        </p:nvPicPr>
        <p:blipFill>
          <a:blip r:embed="rId2" cstate="print">
            <a:lum bright="-2000" contrast="-37000"/>
          </a:blip>
          <a:stretch>
            <a:fillRect/>
          </a:stretch>
        </p:blipFill>
        <p:spPr>
          <a:xfrm>
            <a:off x="2911800" y="1676400"/>
            <a:ext cx="3048000" cy="473914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355800" y="6248400"/>
            <a:ext cx="2160000" cy="0"/>
          </a:xfrm>
          <a:prstGeom prst="line">
            <a:avLst/>
          </a:prstGeom>
          <a:ln w="50800">
            <a:solidFill>
              <a:srgbClr val="443C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657600" y="1981200"/>
            <a:ext cx="1404000" cy="0"/>
          </a:xfrm>
          <a:prstGeom prst="line">
            <a:avLst/>
          </a:prstGeom>
          <a:ln w="50800">
            <a:solidFill>
              <a:srgbClr val="443C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143000"/>
            <a:ext cx="4572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Первые наброски  начинают со стоящей фигуры с ясно выраженным положением корпуса.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Желательно чтобы  фигура стояла на одной опорной ноге.  При выполнении наброска с разных точек  зрения ученик  четко должен изображать опорную ногу  (внутреннюю часть лодыжки ноги) на одной вертикальной линии  с конечным шейным позвонком (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атлантой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1554" y="1123480"/>
            <a:ext cx="4191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наброске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сидящей фигуры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определяют отношение направления торса к опорной плоскости, то есть к тазовой и бедренным частям, наметив одновременно сидение стула.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 изображении в анфас и в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полоборота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, учитывается сокращение бедренной части.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Times New Roman" pitchFamily="18" charset="0"/>
              </a:rPr>
              <a:t>Дополнительной опорной точкой могут быть, например, локти опущенные на колени или стол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16 001 - копия (2).jpg"/>
          <p:cNvPicPr>
            <a:picLocks noChangeAspect="1"/>
          </p:cNvPicPr>
          <p:nvPr/>
        </p:nvPicPr>
        <p:blipFill>
          <a:blip r:embed="rId2" cstate="print">
            <a:lum bright="-2000" contrast="-37000"/>
          </a:blip>
          <a:stretch>
            <a:fillRect/>
          </a:stretch>
        </p:blipFill>
        <p:spPr>
          <a:xfrm>
            <a:off x="5181600" y="1066800"/>
            <a:ext cx="2857342" cy="4442705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715000" y="3886200"/>
            <a:ext cx="1828800" cy="0"/>
          </a:xfrm>
          <a:prstGeom prst="line">
            <a:avLst/>
          </a:prstGeom>
          <a:ln w="50800">
            <a:solidFill>
              <a:srgbClr val="443C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6705600" y="2362200"/>
            <a:ext cx="228600" cy="1447800"/>
          </a:xfrm>
          <a:prstGeom prst="line">
            <a:avLst/>
          </a:prstGeom>
          <a:ln w="50800">
            <a:solidFill>
              <a:srgbClr val="443C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9160" y="2438400"/>
            <a:ext cx="304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Набросок  фигуры человека в пятне – силуэтное решение. Качество определяется выразительностью черного пятна на фоне белого.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" name="Рисунок 3" descr="9 001 - копия.jpg"/>
          <p:cNvPicPr>
            <a:picLocks noChangeAspect="1"/>
          </p:cNvPicPr>
          <p:nvPr/>
        </p:nvPicPr>
        <p:blipFill>
          <a:blip r:embed="rId2" cstate="print">
            <a:lum contrast="-38000"/>
          </a:blip>
          <a:stretch>
            <a:fillRect/>
          </a:stretch>
        </p:blipFill>
        <p:spPr>
          <a:xfrm flipH="1">
            <a:off x="5334000" y="1524000"/>
            <a:ext cx="2003438" cy="50564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3000" y="381000"/>
            <a:ext cx="678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Задачи выполнения набросков  фигуры человека могут различаться по способу их решения: линией, тоном и пятном 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17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199" y="4495800"/>
            <a:ext cx="6629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Линейный набросок – наиболее часто применяемый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способ. В решении такого наброска нужно отбрасывать детали, стремится несколькими линиями, штрихами передать самое существенное, характерное для данной модели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Рисунок 5" descr="P30701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3175" y="1143000"/>
            <a:ext cx="5401449" cy="29286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1752600"/>
            <a:ext cx="3581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Сочетание в наброске линии и тона способствует передаче пространственных, объемных и материальных качеств изображения.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В. А. Серов. Набросок сидящей фигур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66800"/>
            <a:ext cx="3505200" cy="4232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29200" y="5486400"/>
            <a:ext cx="2971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В.А. Серов. Набросок сидящей фигуры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11">
      <a:dk1>
        <a:srgbClr val="8588A1"/>
      </a:dk1>
      <a:lt1>
        <a:srgbClr val="D6D7DF"/>
      </a:lt1>
      <a:dk2>
        <a:srgbClr val="D6D7DF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1363</TotalTime>
  <Words>460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Century Gothic</vt:lpstr>
      <vt:lpstr>Monotype Corsiva</vt:lpstr>
      <vt:lpstr>Times New Roman</vt:lpstr>
      <vt:lpstr>Verdana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16</dc:creator>
  <cp:lastModifiedBy>Пользователь</cp:lastModifiedBy>
  <cp:revision>12</cp:revision>
  <dcterms:created xsi:type="dcterms:W3CDTF">2020-11-23T07:53:43Z</dcterms:created>
  <dcterms:modified xsi:type="dcterms:W3CDTF">2020-12-21T12:48:41Z</dcterms:modified>
</cp:coreProperties>
</file>