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0" r:id="rId7"/>
    <p:sldId id="271" r:id="rId8"/>
    <p:sldId id="261" r:id="rId9"/>
    <p:sldId id="263" r:id="rId10"/>
    <p:sldId id="262" r:id="rId11"/>
    <p:sldId id="264" r:id="rId12"/>
    <p:sldId id="265" r:id="rId13"/>
    <p:sldId id="273" r:id="rId14"/>
    <p:sldId id="267" r:id="rId15"/>
    <p:sldId id="268" r:id="rId16"/>
    <p:sldId id="269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92"/>
    <p:restoredTop sz="94628"/>
  </p:normalViewPr>
  <p:slideViewPr>
    <p:cSldViewPr snapToGrid="0" snapToObjects="1">
      <p:cViewPr varScale="1">
        <p:scale>
          <a:sx n="114" d="100"/>
          <a:sy n="114" d="100"/>
        </p:scale>
        <p:origin x="176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CBF31A-2199-8040-BD1C-55ACBA0A90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BBDC383-8CA4-A142-8045-89BDCA7506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11CAC6A-E798-064C-A5CC-D021C3132D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C216AD1-9B74-0D4A-B553-FC5E1BA16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8977905-2711-BF45-B649-D121A6E5F2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7658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DE4D79-ACE2-764D-97ED-5B27D4528E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77B1B51-4EF7-244E-9860-EABE87EA315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21CAC0F-96C8-CA49-8A2D-5BBAC71DAC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B29490E-7BA2-C444-932B-47A4CE6778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3F39F03-DE4A-7E4B-BECE-FE0288238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6594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851E9099-B4B0-D14B-A3B3-09F62EF06C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9CBA357-059A-7A49-BEE6-4464349663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98E313-F360-0749-B33E-D03292D309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E6979A5-08C2-7F4E-BF1C-3000C982B3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536CC4-6CDF-134C-91D0-8B5585998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8976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D959B4-819A-0745-9AEE-E651ADB3E2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BC2AFED-A409-954D-80C9-499443BEF7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974578-707E-5F42-8B09-97CA7213F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E91CAF3-FA2A-6C4A-BF65-108DD655F5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946947-1537-4E44-81A0-88B06CCC16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48063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1ABF89-415A-9F4B-B167-5028FF38CB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1520E82-D659-4E45-BF0D-BE243251E0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7F28AA2-1B4D-794D-B075-418009D50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62E2C9-650C-164E-8A80-17763E50E7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5B702D-D982-0542-B8A0-E5E1358746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2212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7318E0-D819-0646-BA3F-634B627E67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69B25F-C0B9-B043-9D43-AE04A66A99F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4EFFB6C-B4D9-C047-83EA-2B3572FDEA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5EF1233-B6E8-6247-8FFD-B431F1547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BA1D4A-DB3D-D14A-9112-F60900D0E6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AE6F6B7-CAA8-0F4B-B527-629DDBBD28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0123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821741D-27CA-704D-86C3-9E225147A9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51B50D0-9367-8A44-8E5E-F82E04DC7D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4AD60B1-119A-8C4C-9F1B-27F7800F2F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310FD07D-272D-4649-B192-1C1B310F95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8FDD3F3-1F42-594B-A58D-1B8618250D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3E082C0-E693-3148-AE16-5499DB01C8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1FA80B4-1F31-3740-B288-2C84EF3E63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BC1503C-7AD3-0242-BD8E-A42CE76F31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768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1F4829C-0F92-9B45-B2C2-83391B0B66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520284B-0ADC-8240-9058-75443447E0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E1B4B73-8372-CC44-A7E7-7F23899B35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83AAE52-798E-A84D-8542-DFCBADD528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77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DC702805-FBB3-CA44-8E25-E0E988D285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0441264-4BA5-CD44-956A-4FE2EAEC9A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5F5A6D5-C6E7-E74E-98C2-32C58ACF6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320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082A3-5443-0244-93AD-AFB0464F31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CA7C6AA-0446-7643-9D66-18F695F25E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0122574-1469-1140-94B4-75B5C9F961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39994F-0BD5-4347-9DAC-A056817D45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48A9834-B6C9-3449-A560-B7D7D10C8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5F49D71-8E88-D34D-A48D-E2819C4B3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6497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08AF35-EC78-AF46-BBBA-F3B2934561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9F0FF39-F096-2943-8426-D453860D6E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8A82E70-0D63-2C42-BE7A-2CED579222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DCE6F9-8E2F-C64C-8C4F-26E8624885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2F5471E-139F-644C-94B2-5F35DCF8B7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DF06A6CD-E20C-3949-B6A7-B44103D2C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7810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7732AE-9F82-FD4F-AAE7-97D54411F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D044EBC-2C24-3146-8E78-C7F5540430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14B10E6-CA5E-9E40-AD03-143EF9BC7E3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45C0B9-846E-964F-A519-C3689045D52B}" type="datetimeFigureOut">
              <a:rPr lang="ru-RU" smtClean="0"/>
              <a:t>21.01.2021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728B00C-7EDE-FE47-A8A6-070D3D86BD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B54E9D-7ACF-964C-BE50-74A308FB0E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3BF2A7-BF55-6C4E-9C3B-F24D6A4AE2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88574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radiojazzfm.ru/news/fets-uoller" TargetMode="External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jazzquad.ru/index.pl?act=PRODUCT&amp;id=4305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5ED32-12AC-D24F-B320-2FC35D3CECC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ФОРТЕПИАНО В ДЖАЗЕ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7BDC68-901A-0A49-B8B1-687C701A190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1920–1930-х годов</a:t>
            </a:r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13C3296C-550D-5E47-958D-F47B4F0AE542}"/>
              </a:ext>
            </a:extLst>
          </p:cNvPr>
          <p:cNvSpPr/>
          <p:nvPr/>
        </p:nvSpPr>
        <p:spPr>
          <a:xfrm rot="1106099">
            <a:off x="8004747" y="4513288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6" name="Прямая соединительная линия 5">
            <a:extLst>
              <a:ext uri="{FF2B5EF4-FFF2-40B4-BE49-F238E27FC236}">
                <a16:creationId xmlns:a16="http://schemas.microsoft.com/office/drawing/2014/main" id="{CF9C1DD1-6999-EC40-83F6-768D616F9836}"/>
              </a:ext>
            </a:extLst>
          </p:cNvPr>
          <p:cNvCxnSpPr>
            <a:endCxn id="4" idx="6"/>
          </p:cNvCxnSpPr>
          <p:nvPr/>
        </p:nvCxnSpPr>
        <p:spPr>
          <a:xfrm flipH="1">
            <a:off x="8180013" y="4076674"/>
            <a:ext cx="42664" cy="5999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Овал 6">
            <a:extLst>
              <a:ext uri="{FF2B5EF4-FFF2-40B4-BE49-F238E27FC236}">
                <a16:creationId xmlns:a16="http://schemas.microsoft.com/office/drawing/2014/main" id="{A1E2A0A5-1C01-3A4F-8409-68364EC64267}"/>
              </a:ext>
            </a:extLst>
          </p:cNvPr>
          <p:cNvSpPr/>
          <p:nvPr/>
        </p:nvSpPr>
        <p:spPr>
          <a:xfrm rot="1106099">
            <a:off x="6091574" y="719413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71A082E9-69B6-6C4E-A900-1E9F1765875A}"/>
              </a:ext>
            </a:extLst>
          </p:cNvPr>
          <p:cNvCxnSpPr>
            <a:endCxn id="7" idx="6"/>
          </p:cNvCxnSpPr>
          <p:nvPr/>
        </p:nvCxnSpPr>
        <p:spPr>
          <a:xfrm flipH="1">
            <a:off x="6266840" y="282799"/>
            <a:ext cx="42664" cy="5999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Овал 8">
            <a:extLst>
              <a:ext uri="{FF2B5EF4-FFF2-40B4-BE49-F238E27FC236}">
                <a16:creationId xmlns:a16="http://schemas.microsoft.com/office/drawing/2014/main" id="{8D5361EA-CD01-234F-9138-8D1BD3E4909F}"/>
              </a:ext>
            </a:extLst>
          </p:cNvPr>
          <p:cNvSpPr/>
          <p:nvPr/>
        </p:nvSpPr>
        <p:spPr>
          <a:xfrm rot="1106099">
            <a:off x="3047914" y="4892885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0F5BED45-4B8E-2649-B282-EFB9BE161312}"/>
              </a:ext>
            </a:extLst>
          </p:cNvPr>
          <p:cNvCxnSpPr>
            <a:cxnSpLocks/>
          </p:cNvCxnSpPr>
          <p:nvPr/>
        </p:nvCxnSpPr>
        <p:spPr>
          <a:xfrm flipH="1">
            <a:off x="3236084" y="4399385"/>
            <a:ext cx="42664" cy="5999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>
            <a:extLst>
              <a:ext uri="{FF2B5EF4-FFF2-40B4-BE49-F238E27FC236}">
                <a16:creationId xmlns:a16="http://schemas.microsoft.com/office/drawing/2014/main" id="{B9D26B8C-DC55-D542-8F49-4B3FFAA345A2}"/>
              </a:ext>
            </a:extLst>
          </p:cNvPr>
          <p:cNvSpPr/>
          <p:nvPr/>
        </p:nvSpPr>
        <p:spPr>
          <a:xfrm rot="20985505">
            <a:off x="1748756" y="1479510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CC31D762-AA4B-7D45-A283-B4A6D638A039}"/>
              </a:ext>
            </a:extLst>
          </p:cNvPr>
          <p:cNvCxnSpPr>
            <a:cxnSpLocks/>
          </p:cNvCxnSpPr>
          <p:nvPr/>
        </p:nvCxnSpPr>
        <p:spPr>
          <a:xfrm>
            <a:off x="1753849" y="1024645"/>
            <a:ext cx="169697" cy="57152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Овал 12">
            <a:extLst>
              <a:ext uri="{FF2B5EF4-FFF2-40B4-BE49-F238E27FC236}">
                <a16:creationId xmlns:a16="http://schemas.microsoft.com/office/drawing/2014/main" id="{15B74635-1E84-9D47-9887-163476472963}"/>
              </a:ext>
            </a:extLst>
          </p:cNvPr>
          <p:cNvSpPr/>
          <p:nvPr/>
        </p:nvSpPr>
        <p:spPr>
          <a:xfrm rot="20961855">
            <a:off x="5303447" y="4850560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14" name="Прямая соединительная линия 13">
            <a:extLst>
              <a:ext uri="{FF2B5EF4-FFF2-40B4-BE49-F238E27FC236}">
                <a16:creationId xmlns:a16="http://schemas.microsoft.com/office/drawing/2014/main" id="{1EACF0CF-E8D2-0546-A1FF-3D1E1E7526F5}"/>
              </a:ext>
            </a:extLst>
          </p:cNvPr>
          <p:cNvCxnSpPr>
            <a:cxnSpLocks/>
          </p:cNvCxnSpPr>
          <p:nvPr/>
        </p:nvCxnSpPr>
        <p:spPr>
          <a:xfrm>
            <a:off x="5363947" y="4427827"/>
            <a:ext cx="122823" cy="55211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Овал 14">
            <a:extLst>
              <a:ext uri="{FF2B5EF4-FFF2-40B4-BE49-F238E27FC236}">
                <a16:creationId xmlns:a16="http://schemas.microsoft.com/office/drawing/2014/main" id="{79F8EA39-3706-CE43-A7A9-9A6DB4F694CD}"/>
              </a:ext>
            </a:extLst>
          </p:cNvPr>
          <p:cNvSpPr/>
          <p:nvPr/>
        </p:nvSpPr>
        <p:spPr>
          <a:xfrm rot="1106099">
            <a:off x="6628639" y="5527231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0E19ABE3-1390-8443-89BC-DFB5DC9F39D8}"/>
              </a:ext>
            </a:extLst>
          </p:cNvPr>
          <p:cNvCxnSpPr>
            <a:cxnSpLocks/>
          </p:cNvCxnSpPr>
          <p:nvPr/>
        </p:nvCxnSpPr>
        <p:spPr>
          <a:xfrm flipH="1">
            <a:off x="6803903" y="5062175"/>
            <a:ext cx="42664" cy="5999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Овал 16">
            <a:extLst>
              <a:ext uri="{FF2B5EF4-FFF2-40B4-BE49-F238E27FC236}">
                <a16:creationId xmlns:a16="http://schemas.microsoft.com/office/drawing/2014/main" id="{47DAC876-D07C-064E-BD20-7F85C19ACF92}"/>
              </a:ext>
            </a:extLst>
          </p:cNvPr>
          <p:cNvSpPr/>
          <p:nvPr/>
        </p:nvSpPr>
        <p:spPr>
          <a:xfrm rot="1106099">
            <a:off x="4721168" y="2192429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6BAA00F0-30C3-D041-B333-2FA378D23BBD}"/>
              </a:ext>
            </a:extLst>
          </p:cNvPr>
          <p:cNvCxnSpPr>
            <a:cxnSpLocks/>
          </p:cNvCxnSpPr>
          <p:nvPr/>
        </p:nvCxnSpPr>
        <p:spPr>
          <a:xfrm flipH="1">
            <a:off x="4905854" y="1713152"/>
            <a:ext cx="42664" cy="5999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Овал 18">
            <a:extLst>
              <a:ext uri="{FF2B5EF4-FFF2-40B4-BE49-F238E27FC236}">
                <a16:creationId xmlns:a16="http://schemas.microsoft.com/office/drawing/2014/main" id="{22EEBEB2-9879-F142-A8D9-62B935F9C26F}"/>
              </a:ext>
            </a:extLst>
          </p:cNvPr>
          <p:cNvSpPr/>
          <p:nvPr/>
        </p:nvSpPr>
        <p:spPr>
          <a:xfrm rot="1106099">
            <a:off x="8468954" y="1461259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20" name="Прямая соединительная линия 19">
            <a:extLst>
              <a:ext uri="{FF2B5EF4-FFF2-40B4-BE49-F238E27FC236}">
                <a16:creationId xmlns:a16="http://schemas.microsoft.com/office/drawing/2014/main" id="{864BFD8F-5060-C548-94B4-D177C1102FA0}"/>
              </a:ext>
            </a:extLst>
          </p:cNvPr>
          <p:cNvCxnSpPr>
            <a:endCxn id="19" idx="6"/>
          </p:cNvCxnSpPr>
          <p:nvPr/>
        </p:nvCxnSpPr>
        <p:spPr>
          <a:xfrm flipH="1">
            <a:off x="8644220" y="1024645"/>
            <a:ext cx="42664" cy="5999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>
            <a:extLst>
              <a:ext uri="{FF2B5EF4-FFF2-40B4-BE49-F238E27FC236}">
                <a16:creationId xmlns:a16="http://schemas.microsoft.com/office/drawing/2014/main" id="{6B8C8D6E-D672-EF41-B226-8E955DC14A89}"/>
              </a:ext>
            </a:extLst>
          </p:cNvPr>
          <p:cNvSpPr/>
          <p:nvPr/>
        </p:nvSpPr>
        <p:spPr>
          <a:xfrm rot="1106099">
            <a:off x="10917836" y="2778177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22" name="Прямая соединительная линия 21">
            <a:extLst>
              <a:ext uri="{FF2B5EF4-FFF2-40B4-BE49-F238E27FC236}">
                <a16:creationId xmlns:a16="http://schemas.microsoft.com/office/drawing/2014/main" id="{5CE95293-39B6-6545-9D11-D0DE622F2BA3}"/>
              </a:ext>
            </a:extLst>
          </p:cNvPr>
          <p:cNvCxnSpPr>
            <a:cxnSpLocks/>
          </p:cNvCxnSpPr>
          <p:nvPr/>
        </p:nvCxnSpPr>
        <p:spPr>
          <a:xfrm flipH="1">
            <a:off x="11093102" y="2313120"/>
            <a:ext cx="42664" cy="5999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>
            <a:extLst>
              <a:ext uri="{FF2B5EF4-FFF2-40B4-BE49-F238E27FC236}">
                <a16:creationId xmlns:a16="http://schemas.microsoft.com/office/drawing/2014/main" id="{4A83B04D-0329-1442-A95D-E0F606ECF174}"/>
              </a:ext>
            </a:extLst>
          </p:cNvPr>
          <p:cNvSpPr/>
          <p:nvPr/>
        </p:nvSpPr>
        <p:spPr>
          <a:xfrm rot="21198483">
            <a:off x="970337" y="4920537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24" name="Прямая соединительная линия 23">
            <a:extLst>
              <a:ext uri="{FF2B5EF4-FFF2-40B4-BE49-F238E27FC236}">
                <a16:creationId xmlns:a16="http://schemas.microsoft.com/office/drawing/2014/main" id="{D35D99D3-8F39-2642-A279-8EE516378441}"/>
              </a:ext>
            </a:extLst>
          </p:cNvPr>
          <p:cNvCxnSpPr>
            <a:cxnSpLocks/>
            <a:stCxn id="23" idx="2"/>
          </p:cNvCxnSpPr>
          <p:nvPr/>
        </p:nvCxnSpPr>
        <p:spPr>
          <a:xfrm>
            <a:off x="970950" y="5065930"/>
            <a:ext cx="50668" cy="50812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Овал 24">
            <a:extLst>
              <a:ext uri="{FF2B5EF4-FFF2-40B4-BE49-F238E27FC236}">
                <a16:creationId xmlns:a16="http://schemas.microsoft.com/office/drawing/2014/main" id="{E6E8B1E3-3B07-F549-B5AC-38524EE818AB}"/>
              </a:ext>
            </a:extLst>
          </p:cNvPr>
          <p:cNvSpPr/>
          <p:nvPr/>
        </p:nvSpPr>
        <p:spPr>
          <a:xfrm rot="1106099">
            <a:off x="10673949" y="4864442"/>
            <a:ext cx="179882" cy="269823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2AA35E62-0C0D-D447-8A8A-861956A2E2D3}"/>
              </a:ext>
            </a:extLst>
          </p:cNvPr>
          <p:cNvCxnSpPr>
            <a:endCxn id="25" idx="6"/>
          </p:cNvCxnSpPr>
          <p:nvPr/>
        </p:nvCxnSpPr>
        <p:spPr>
          <a:xfrm flipH="1">
            <a:off x="10849215" y="4427828"/>
            <a:ext cx="42664" cy="59996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10FC65F4-7BA2-9441-B16C-94F1348E103E}"/>
              </a:ext>
            </a:extLst>
          </p:cNvPr>
          <p:cNvSpPr txBox="1"/>
          <p:nvPr/>
        </p:nvSpPr>
        <p:spPr>
          <a:xfrm>
            <a:off x="7150719" y="6498685"/>
            <a:ext cx="50460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МКУ ДО «Порошинская ДШИ» Ведерникова А. Ф.</a:t>
            </a:r>
          </a:p>
        </p:txBody>
      </p:sp>
    </p:spTree>
    <p:extLst>
      <p:ext uri="{BB962C8B-B14F-4D97-AF65-F5344CB8AC3E}">
        <p14:creationId xmlns:p14="http://schemas.microsoft.com/office/powerpoint/2010/main" val="2333758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5ED32-12AC-D24F-B320-2FC35D3CE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1921" y="194687"/>
            <a:ext cx="6463965" cy="1336431"/>
          </a:xfrm>
        </p:spPr>
        <p:txBody>
          <a:bodyPr>
            <a:noAutofit/>
          </a:bodyPr>
          <a:lstStyle/>
          <a:p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«</a:t>
            </a:r>
            <a:r>
              <a:rPr lang="ru-RU" sz="3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Фэтс</a:t>
            </a: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» </a:t>
            </a:r>
            <a:r>
              <a:rPr lang="ru-RU" sz="3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Уоллер</a:t>
            </a: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b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Thomas </a:t>
            </a: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«</a:t>
            </a:r>
            <a:r>
              <a:rPr lang="en-US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Fats</a:t>
            </a: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»</a:t>
            </a:r>
            <a:r>
              <a:rPr lang="en-US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 Waller</a:t>
            </a: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b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1904-1943)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7BDC68-901A-0A49-B8B1-687C701A1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1675579"/>
            <a:ext cx="6877593" cy="895139"/>
          </a:xfrm>
        </p:spPr>
        <p:txBody>
          <a:bodyPr>
            <a:noAutofit/>
          </a:bodyPr>
          <a:lstStyle/>
          <a:p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Пианист, органист, композитор и комический артист эстрады.</a:t>
            </a:r>
          </a:p>
        </p:txBody>
      </p:sp>
      <p:sp>
        <p:nvSpPr>
          <p:cNvPr id="7" name="Подзаголовок 2">
            <a:extLst>
              <a:ext uri="{FF2B5EF4-FFF2-40B4-BE49-F238E27FC236}">
                <a16:creationId xmlns:a16="http://schemas.microsoft.com/office/drawing/2014/main" id="{4ACFD17C-CDB0-B44E-B627-9026D654C1C4}"/>
              </a:ext>
            </a:extLst>
          </p:cNvPr>
          <p:cNvSpPr txBox="1">
            <a:spLocks/>
          </p:cNvSpPr>
          <p:nvPr/>
        </p:nvSpPr>
        <p:spPr>
          <a:xfrm>
            <a:off x="941179" y="2830210"/>
            <a:ext cx="4994711" cy="266734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Родился в семье пастора, </a:t>
            </a:r>
          </a:p>
          <a:p>
            <a:pPr>
              <a:spcBef>
                <a:spcPts val="0"/>
              </a:spcBef>
            </a:pP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где был младшим из двенадцати детей. </a:t>
            </a:r>
          </a:p>
          <a:p>
            <a:pPr>
              <a:spcBef>
                <a:spcPts val="0"/>
              </a:spcBef>
            </a:pP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С шести лет начал играть на пианино, через четыре года отец научил его играть на органе.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15AA694B-8D56-864F-80FA-67884A10688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5886" y="642257"/>
            <a:ext cx="5324486" cy="4532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936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32CD56D-588B-5749-98C2-8CB6B2F4D2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861" y="564580"/>
            <a:ext cx="4023464" cy="5071832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84A7F417-BD4A-3341-B2D6-C1AC7AC60AC3}"/>
              </a:ext>
            </a:extLst>
          </p:cNvPr>
          <p:cNvSpPr/>
          <p:nvPr/>
        </p:nvSpPr>
        <p:spPr>
          <a:xfrm>
            <a:off x="4360325" y="631371"/>
            <a:ext cx="7565571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Его богатый стиль игры включал в себя изысканные импровизации и агрессивную левую руку, необыкновенный музыкальный юмор.</a:t>
            </a:r>
          </a:p>
          <a:p>
            <a:pPr algn="ctr"/>
            <a:r>
              <a:rPr lang="ru-RU" sz="26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Он играл, пел, попутно придумывая различные эстрадные трюки. </a:t>
            </a:r>
          </a:p>
          <a:p>
            <a:pPr algn="ctr"/>
            <a:r>
              <a:rPr lang="ru-RU" sz="26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Репутация шута и клоуна мешала ему утвердиться в роли серьезного музыканта. </a:t>
            </a:r>
          </a:p>
          <a:p>
            <a:pPr algn="ctr"/>
            <a:r>
              <a:rPr lang="ru-RU" sz="26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Фэтс</a:t>
            </a:r>
            <a:r>
              <a:rPr lang="ru-RU" sz="26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ru-RU" sz="26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Уоллер</a:t>
            </a:r>
            <a:r>
              <a:rPr lang="ru-RU" sz="26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был одним из самых плодовитых авторов своей эпохи, написавший более 400 песен. Многие из которых популярны до сих пор.</a:t>
            </a:r>
            <a:endParaRPr lang="ru-RU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1291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36A160B8-0B4F-7E4F-B72F-1D6D167EAD2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88265" y="164278"/>
            <a:ext cx="10195265" cy="662450"/>
          </a:xfrm>
        </p:spPr>
        <p:txBody>
          <a:bodyPr>
            <a:normAutofit fontScale="62500" lnSpcReduction="20000"/>
          </a:bodyPr>
          <a:lstStyle/>
          <a:p>
            <a:r>
              <a:rPr lang="ru-RU" sz="4600" b="1" dirty="0">
                <a:latin typeface="Consolas" panose="020B0609020204030204" pitchFamily="49" charset="0"/>
                <a:cs typeface="Consolas" panose="020B0609020204030204" pitchFamily="49" charset="0"/>
              </a:rPr>
              <a:t>Эрл «Фаза» </a:t>
            </a:r>
            <a:r>
              <a:rPr lang="ru-RU" sz="46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Хайнс</a:t>
            </a:r>
            <a:r>
              <a:rPr lang="ru-RU" sz="4600" b="1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4600" b="1" dirty="0">
                <a:latin typeface="Consolas" panose="020B0609020204030204" pitchFamily="49" charset="0"/>
                <a:cs typeface="Consolas" panose="020B0609020204030204" pitchFamily="49" charset="0"/>
              </a:rPr>
              <a:t>(Earl </a:t>
            </a:r>
            <a:r>
              <a:rPr lang="ru-RU" sz="4600" b="1" dirty="0">
                <a:latin typeface="Consolas" panose="020B0609020204030204" pitchFamily="49" charset="0"/>
                <a:cs typeface="Consolas" panose="020B0609020204030204" pitchFamily="49" charset="0"/>
              </a:rPr>
              <a:t>«</a:t>
            </a:r>
            <a:r>
              <a:rPr lang="en-US" sz="4600" b="1" dirty="0">
                <a:latin typeface="Consolas" panose="020B0609020204030204" pitchFamily="49" charset="0"/>
                <a:cs typeface="Consolas" panose="020B0609020204030204" pitchFamily="49" charset="0"/>
              </a:rPr>
              <a:t>Fatha</a:t>
            </a:r>
            <a:r>
              <a:rPr lang="ru-RU" sz="4600" b="1" dirty="0">
                <a:latin typeface="Consolas" panose="020B0609020204030204" pitchFamily="49" charset="0"/>
                <a:cs typeface="Consolas" panose="020B0609020204030204" pitchFamily="49" charset="0"/>
              </a:rPr>
              <a:t>»</a:t>
            </a:r>
            <a:r>
              <a:rPr lang="en-US" sz="4600" b="1" dirty="0">
                <a:latin typeface="Consolas" panose="020B0609020204030204" pitchFamily="49" charset="0"/>
                <a:cs typeface="Consolas" panose="020B0609020204030204" pitchFamily="49" charset="0"/>
              </a:rPr>
              <a:t> Hines</a:t>
            </a:r>
            <a:r>
              <a:rPr lang="ru-RU" sz="4600" b="1" dirty="0">
                <a:latin typeface="Consolas" panose="020B0609020204030204" pitchFamily="49" charset="0"/>
                <a:cs typeface="Consolas" panose="020B0609020204030204" pitchFamily="49" charset="0"/>
              </a:rPr>
              <a:t>, 1903-1983</a:t>
            </a:r>
            <a:r>
              <a:rPr lang="ru-RU" sz="3200" b="1" dirty="0"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lang="ru-RU" sz="32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66F92ED2-A77B-BF4C-ADDE-3020F2AC94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85898" y="725634"/>
            <a:ext cx="5820228" cy="517648"/>
          </a:xfrm>
        </p:spPr>
        <p:txBody>
          <a:bodyPr>
            <a:noAutofit/>
          </a:bodyPr>
          <a:lstStyle/>
          <a:p>
            <a:r>
              <a:rPr lang="ru-RU" sz="2400" dirty="0">
                <a:latin typeface="Consolas" panose="020B0609020204030204" pitchFamily="49" charset="0"/>
                <a:cs typeface="Consolas" panose="020B0609020204030204" pitchFamily="49" charset="0"/>
              </a:rPr>
              <a:t>Пианист, композитор, </a:t>
            </a:r>
            <a:r>
              <a:rPr lang="ru-RU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бэнд</a:t>
            </a:r>
            <a:r>
              <a:rPr lang="ru-RU" sz="2400" dirty="0">
                <a:latin typeface="Consolas" panose="020B0609020204030204" pitchFamily="49" charset="0"/>
                <a:cs typeface="Consolas" panose="020B0609020204030204" pitchFamily="49" charset="0"/>
              </a:rPr>
              <a:t>-лидер.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3BBB0D0-4F91-A041-AF2C-84950B8A9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71" y="826728"/>
            <a:ext cx="5730332" cy="4882243"/>
          </a:xfrm>
          <a:prstGeom prst="rect">
            <a:avLst/>
          </a:prstGeom>
        </p:spPr>
      </p:pic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1F8E1414-2338-734C-BBE0-2CD4E53A978E}"/>
              </a:ext>
            </a:extLst>
          </p:cNvPr>
          <p:cNvSpPr txBox="1">
            <a:spLocks/>
          </p:cNvSpPr>
          <p:nvPr/>
        </p:nvSpPr>
        <p:spPr>
          <a:xfrm>
            <a:off x="6185898" y="1243282"/>
            <a:ext cx="5820228" cy="404913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>
                <a:latin typeface="Consolas" panose="020B0609020204030204" pitchFamily="49" charset="0"/>
                <a:cs typeface="Consolas" panose="020B0609020204030204" pitchFamily="49" charset="0"/>
              </a:rPr>
              <a:t>Эрл родился в семье трубача и церковной органистки, поэтому свои первые уроки он получил в семье. </a:t>
            </a:r>
          </a:p>
          <a:p>
            <a:r>
              <a:rPr lang="ru-RU" sz="2400" dirty="0">
                <a:latin typeface="Consolas" panose="020B0609020204030204" pitchFamily="49" charset="0"/>
                <a:cs typeface="Consolas" panose="020B0609020204030204" pitchFamily="49" charset="0"/>
              </a:rPr>
              <a:t>Еще до встречи с </a:t>
            </a:r>
            <a:r>
              <a:rPr lang="ru-RU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Армстронгом</a:t>
            </a:r>
            <a:r>
              <a:rPr lang="ru-RU" sz="2400" dirty="0">
                <a:latin typeface="Consolas" panose="020B0609020204030204" pitchFamily="49" charset="0"/>
                <a:cs typeface="Consolas" panose="020B0609020204030204" pitchFamily="49" charset="0"/>
              </a:rPr>
              <a:t> в 1928 году </a:t>
            </a:r>
            <a:r>
              <a:rPr lang="ru-RU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Хайнс</a:t>
            </a:r>
            <a:r>
              <a:rPr lang="ru-RU" sz="2400" dirty="0">
                <a:latin typeface="Consolas" panose="020B0609020204030204" pitchFamily="49" charset="0"/>
                <a:cs typeface="Consolas" panose="020B0609020204030204" pitchFamily="49" charset="0"/>
              </a:rPr>
              <a:t> соединил </a:t>
            </a:r>
            <a:r>
              <a:rPr lang="ru-RU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регтаймовую</a:t>
            </a:r>
            <a:r>
              <a:rPr lang="ru-RU" sz="2400" dirty="0">
                <a:latin typeface="Consolas" panose="020B0609020204030204" pitchFamily="49" charset="0"/>
                <a:cs typeface="Consolas" panose="020B0609020204030204" pitchFamily="49" charset="0"/>
              </a:rPr>
              <a:t> игру </a:t>
            </a:r>
            <a:r>
              <a:rPr lang="ru-RU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страйда</a:t>
            </a:r>
            <a:r>
              <a:rPr lang="ru-RU" sz="2400" dirty="0">
                <a:latin typeface="Consolas" panose="020B0609020204030204" pitchFamily="49" charset="0"/>
                <a:cs typeface="Consolas" panose="020B0609020204030204" pitchFamily="49" charset="0"/>
              </a:rPr>
              <a:t> с сильным блюзовым влиянием. Эта тенденция появилась у музыканта еще в ранние годы, но восхищение </a:t>
            </a:r>
            <a:r>
              <a:rPr lang="ru-RU" sz="2400" dirty="0" err="1">
                <a:latin typeface="Consolas" panose="020B0609020204030204" pitchFamily="49" charset="0"/>
                <a:cs typeface="Consolas" panose="020B0609020204030204" pitchFamily="49" charset="0"/>
              </a:rPr>
              <a:t>Армстронгом</a:t>
            </a:r>
            <a:r>
              <a:rPr lang="ru-RU" sz="2400" dirty="0">
                <a:latin typeface="Consolas" panose="020B0609020204030204" pitchFamily="49" charset="0"/>
                <a:cs typeface="Consolas" panose="020B0609020204030204" pitchFamily="49" charset="0"/>
              </a:rPr>
              <a:t> подстегнуло его.</a:t>
            </a:r>
          </a:p>
        </p:txBody>
      </p:sp>
    </p:spTree>
    <p:extLst>
      <p:ext uri="{BB962C8B-B14F-4D97-AF65-F5344CB8AC3E}">
        <p14:creationId xmlns:p14="http://schemas.microsoft.com/office/powerpoint/2010/main" val="3932747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8B8CC9C-BF2A-4149-8472-B2EC5D55CA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16268" y="0"/>
            <a:ext cx="4605618" cy="6858000"/>
          </a:xfrm>
          <a:prstGeom prst="rect">
            <a:avLst/>
          </a:prstGeom>
        </p:spPr>
      </p:pic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F3AD648-87C8-5C4A-BFCC-1B5CD83275B0}"/>
              </a:ext>
            </a:extLst>
          </p:cNvPr>
          <p:cNvSpPr/>
          <p:nvPr/>
        </p:nvSpPr>
        <p:spPr>
          <a:xfrm>
            <a:off x="370114" y="293914"/>
            <a:ext cx="6487886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5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Влияние </a:t>
            </a:r>
            <a:r>
              <a:rPr lang="ru-RU" sz="25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Хайнса</a:t>
            </a:r>
            <a:r>
              <a:rPr lang="ru-RU" sz="25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было значительным и увело джазовое фортепиано от стандартов </a:t>
            </a:r>
            <a:r>
              <a:rPr lang="ru-RU" sz="25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страйда</a:t>
            </a:r>
            <a:r>
              <a:rPr lang="ru-RU" sz="25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 В 1928 году он записал диск с ансамблем </a:t>
            </a:r>
            <a:r>
              <a:rPr lang="en-US" sz="25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Hot Five </a:t>
            </a:r>
            <a:r>
              <a:rPr lang="ru-RU" sz="25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Луи </a:t>
            </a:r>
            <a:r>
              <a:rPr lang="ru-RU" sz="25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Армстронга</a:t>
            </a:r>
            <a:r>
              <a:rPr lang="ru-RU" sz="25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 в который вошли бессмертные композиции.</a:t>
            </a:r>
          </a:p>
          <a:p>
            <a:pPr algn="ctr"/>
            <a:r>
              <a:rPr lang="ru-RU" sz="25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К началу 60-х </a:t>
            </a:r>
            <a:r>
              <a:rPr lang="ru-RU" sz="25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Хайнс</a:t>
            </a:r>
            <a:r>
              <a:rPr lang="ru-RU" sz="25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был в значительной степени забыт в джазовом мире, Но в 1964 году его возвращение породило успех, преследующий его до конца карьеры.</a:t>
            </a:r>
          </a:p>
          <a:p>
            <a:pPr algn="ctr"/>
            <a:r>
              <a:rPr lang="ru-RU" sz="25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Хайнс</a:t>
            </a:r>
            <a:r>
              <a:rPr lang="ru-RU" sz="25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объездил весь мир, записал множество альбомов и оставил сцену только за неделю до своей смерти в 79-летнем возрасте.</a:t>
            </a:r>
            <a:endParaRPr lang="ru-RU" sz="2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1106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5ED32-12AC-D24F-B320-2FC35D3CE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56608" y="359229"/>
            <a:ext cx="8478783" cy="707571"/>
          </a:xfrm>
        </p:spPr>
        <p:txBody>
          <a:bodyPr>
            <a:noAutofit/>
          </a:bodyPr>
          <a:lstStyle/>
          <a:p>
            <a:r>
              <a:rPr lang="ru-RU" sz="4000" b="1" i="1" dirty="0">
                <a:latin typeface="Consolas" panose="020B0609020204030204" pitchFamily="49" charset="0"/>
                <a:cs typeface="Consolas" panose="020B0609020204030204" pitchFamily="49" charset="0"/>
              </a:rPr>
              <a:t>Рекомендации к прослушиванию: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7BDC68-901A-0A49-B8B1-687C701A1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89561" y="2024742"/>
            <a:ext cx="11612878" cy="3907972"/>
          </a:xfrm>
        </p:spPr>
        <p:txBody>
          <a:bodyPr>
            <a:no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Джеймс Прайс «Пи» Джонсон – «</a:t>
            </a:r>
            <a:r>
              <a:rPr lang="en-US" sz="2650" dirty="0">
                <a:latin typeface="Consolas" panose="020B0609020204030204" pitchFamily="49" charset="0"/>
                <a:cs typeface="Consolas" panose="020B0609020204030204" pitchFamily="49" charset="0"/>
              </a:rPr>
              <a:t>Carolina Shout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»;</a:t>
            </a:r>
            <a:endParaRPr lang="en-US" sz="265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Уилли</a:t>
            </a:r>
            <a:r>
              <a:rPr lang="en" sz="2650" dirty="0">
                <a:latin typeface="Consolas" panose="020B0609020204030204" pitchFamily="49" charset="0"/>
                <a:cs typeface="Consolas" panose="020B0609020204030204" pitchFamily="49" charset="0"/>
              </a:rPr>
              <a:t> «</a:t>
            </a:r>
            <a:r>
              <a:rPr lang="ru-RU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Лайон</a:t>
            </a:r>
            <a:r>
              <a:rPr lang="en" sz="2650" dirty="0">
                <a:latin typeface="Consolas" panose="020B0609020204030204" pitchFamily="49" charset="0"/>
                <a:cs typeface="Consolas" panose="020B0609020204030204" pitchFamily="49" charset="0"/>
              </a:rPr>
              <a:t>» 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Смит</a:t>
            </a:r>
            <a:r>
              <a:rPr lang="en" sz="2650" dirty="0">
                <a:latin typeface="Consolas" panose="020B0609020204030204" pitchFamily="49" charset="0"/>
                <a:cs typeface="Consolas" panose="020B0609020204030204" pitchFamily="49" charset="0"/>
              </a:rPr>
              <a:t> – 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«</a:t>
            </a:r>
            <a:r>
              <a:rPr lang="en" sz="2650" dirty="0">
                <a:latin typeface="Consolas" panose="020B0609020204030204" pitchFamily="49" charset="0"/>
                <a:cs typeface="Consolas" panose="020B0609020204030204" pitchFamily="49" charset="0"/>
              </a:rPr>
              <a:t>Rippling Water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»;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«</a:t>
            </a:r>
            <a:r>
              <a:rPr lang="ru-RU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Фэтс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» </a:t>
            </a:r>
            <a:r>
              <a:rPr lang="ru-RU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Уоллер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 – «</a:t>
            </a:r>
            <a:r>
              <a:rPr lang="en-US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Honeysucle</a:t>
            </a:r>
            <a:r>
              <a:rPr lang="en-US" sz="2650" dirty="0">
                <a:latin typeface="Consolas" panose="020B0609020204030204" pitchFamily="49" charset="0"/>
                <a:cs typeface="Consolas" panose="020B0609020204030204" pitchFamily="49" charset="0"/>
              </a:rPr>
              <a:t> Rose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»;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«</a:t>
            </a:r>
            <a:r>
              <a:rPr lang="ru-RU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Фэтс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» </a:t>
            </a:r>
            <a:r>
              <a:rPr lang="ru-RU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Уоллер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 – «</a:t>
            </a:r>
            <a:r>
              <a:rPr lang="en-US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Ain’t</a:t>
            </a:r>
            <a:r>
              <a:rPr lang="en-US" sz="2650" dirty="0"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lang="en-US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Misbehavin</a:t>
            </a:r>
            <a:r>
              <a:rPr lang="en-US" sz="2650" dirty="0">
                <a:latin typeface="Consolas" panose="020B0609020204030204" pitchFamily="49" charset="0"/>
                <a:cs typeface="Consolas" panose="020B0609020204030204" pitchFamily="49" charset="0"/>
              </a:rPr>
              <a:t>’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»;</a:t>
            </a:r>
            <a:endParaRPr lang="en-US" sz="265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Эрл «Фаза» </a:t>
            </a:r>
            <a:r>
              <a:rPr lang="ru-RU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Хайнс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 – «</a:t>
            </a:r>
            <a:r>
              <a:rPr lang="en-US" sz="2650" dirty="0">
                <a:latin typeface="Consolas" panose="020B0609020204030204" pitchFamily="49" charset="0"/>
                <a:cs typeface="Consolas" panose="020B0609020204030204" pitchFamily="49" charset="0"/>
              </a:rPr>
              <a:t>West End Blues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»;</a:t>
            </a:r>
            <a:endParaRPr lang="en-US" sz="265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Эрл «Фаза» </a:t>
            </a:r>
            <a:r>
              <a:rPr lang="ru-RU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Хайнс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 – «</a:t>
            </a:r>
            <a:r>
              <a:rPr lang="en-US" sz="2650" dirty="0">
                <a:latin typeface="Consolas" panose="020B0609020204030204" pitchFamily="49" charset="0"/>
                <a:cs typeface="Consolas" panose="020B0609020204030204" pitchFamily="49" charset="0"/>
              </a:rPr>
              <a:t>Basin Street Blues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»</a:t>
            </a:r>
            <a:r>
              <a:rPr lang="en-US" sz="2650" dirty="0">
                <a:latin typeface="Consolas" panose="020B0609020204030204" pitchFamily="49" charset="0"/>
                <a:cs typeface="Consolas" panose="020B0609020204030204" pitchFamily="49" charset="0"/>
              </a:rPr>
              <a:t>&amp;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5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50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endParaRPr lang="ru-RU" sz="265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1719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7BDC68-901A-0A49-B8B1-687C701A1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4332" y="380257"/>
            <a:ext cx="7343335" cy="662450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Библиографический список</a:t>
            </a:r>
            <a:endParaRPr lang="ru-RU" sz="3200" dirty="0">
              <a:solidFill>
                <a:schemeClr val="bg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DE9EFCE-98B7-2B45-AAC2-BA1D73D43E81}"/>
              </a:ext>
            </a:extLst>
          </p:cNvPr>
          <p:cNvSpPr/>
          <p:nvPr/>
        </p:nvSpPr>
        <p:spPr>
          <a:xfrm>
            <a:off x="1393371" y="1273628"/>
            <a:ext cx="940525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–  </a:t>
            </a:r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Киселев С. С. История стилей музыкальной эстрады, </a:t>
            </a:r>
            <a:b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</a:br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джаз: Джаз. Учебно-методическое пособие. – СПб.: Издательство «Лань»; Издательство «ПЛАНЕТА МУЗЫКИ», 2018. – 200 с.</a:t>
            </a:r>
            <a:b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</a:br>
            <a:r>
              <a:rPr lang="ru-RU" sz="2400" b="1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– </a:t>
            </a:r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  <a:r>
              <a:rPr lang="ru-RU" sz="2400" dirty="0" err="1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Конен</a:t>
            </a:r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 В. Рождение джаза. – М.: Советский композитор, 1984;</a:t>
            </a:r>
          </a:p>
          <a:p>
            <a:r>
              <a:rPr lang="ru-RU" sz="2400" b="1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– 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https://</a:t>
            </a:r>
            <a:r>
              <a:rPr lang="en" sz="2400" dirty="0" err="1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en.wikipedia.org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/wiki/Willie_%22The_Lion%22_Smith</a:t>
            </a:r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;</a:t>
            </a:r>
          </a:p>
          <a:p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– 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http://</a:t>
            </a:r>
            <a:r>
              <a:rPr lang="en" sz="2400" dirty="0" err="1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nujazzfest.ru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/</a:t>
            </a:r>
            <a:r>
              <a:rPr lang="en" sz="2400" dirty="0" err="1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klassika-dzhaza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/</a:t>
            </a:r>
            <a:r>
              <a:rPr lang="en" sz="2400" dirty="0" err="1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klassika-dzhaza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/</a:t>
            </a:r>
            <a:r>
              <a:rPr lang="en" sz="2400" dirty="0" err="1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erl-xains.html</a:t>
            </a:r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;</a:t>
            </a:r>
          </a:p>
          <a:p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– 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  <a:hlinkClick r:id="rId3"/>
              </a:rPr>
              <a:t>https://radiojazzfm.ru/news/fets-uoller</a:t>
            </a:r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;</a:t>
            </a:r>
          </a:p>
          <a:p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– 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  <a:hlinkClick r:id="rId4"/>
              </a:rPr>
              <a:t>https://jazzquad.ru/index.pl?act=PRODUCT&amp;id=4305</a:t>
            </a:r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;</a:t>
            </a:r>
          </a:p>
          <a:p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– 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http://info-</a:t>
            </a:r>
            <a:r>
              <a:rPr lang="en" sz="2400" dirty="0" err="1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jazz.ru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/community/jazzmen/?action=</a:t>
            </a:r>
            <a:r>
              <a:rPr lang="en" sz="2400" dirty="0" err="1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show&amp;id</a:t>
            </a:r>
            <a:r>
              <a:rPr lang="en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=1014</a:t>
            </a:r>
            <a:r>
              <a:rPr lang="ru-RU" sz="2400" dirty="0">
                <a:solidFill>
                  <a:schemeClr val="bg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1804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5ED32-12AC-D24F-B320-2FC35D3CE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34475" y="1765498"/>
            <a:ext cx="5923050" cy="1336431"/>
          </a:xfrm>
        </p:spPr>
        <p:txBody>
          <a:bodyPr>
            <a:noAutofit/>
          </a:bodyPr>
          <a:lstStyle/>
          <a:p>
            <a:r>
              <a:rPr lang="ru-RU" sz="4000" b="1" i="1" dirty="0">
                <a:latin typeface="Consolas" panose="020B0609020204030204" pitchFamily="49" charset="0"/>
                <a:cs typeface="Consolas" panose="020B0609020204030204" pitchFamily="49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4236869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5ED32-12AC-D24F-B320-2FC35D3CE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6920" y="194872"/>
            <a:ext cx="7225259" cy="2593298"/>
          </a:xfrm>
        </p:spPr>
        <p:txBody>
          <a:bodyPr>
            <a:noAutofit/>
          </a:bodyPr>
          <a:lstStyle/>
          <a:p>
            <a:r>
              <a:rPr lang="ru-RU" sz="3200" dirty="0">
                <a:latin typeface="Consolas" panose="020B0609020204030204" pitchFamily="49" charset="0"/>
                <a:cs typeface="Consolas" panose="020B0609020204030204" pitchFamily="49" charset="0"/>
              </a:rPr>
              <a:t>То, что на фортепиано можно играть сразу и мелодию и аккомпанемент, сделало его самым распространенным инструментом в быту.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7BDC68-901A-0A49-B8B1-687C701A1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6921" y="3226281"/>
            <a:ext cx="7225259" cy="1899353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Consolas" panose="020B0609020204030204" pitchFamily="49" charset="0"/>
                <a:cs typeface="Consolas" panose="020B0609020204030204" pitchFamily="49" charset="0"/>
              </a:rPr>
              <a:t>Даже небогатые семьи стремились его приобрести. Люди, умевшие играть на фортепиано, всюду были желанными гостями. 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D8AE095-46E5-B74C-8C62-FEA620EBD5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CrisscrossEtching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98198" y="344774"/>
            <a:ext cx="4346881" cy="541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041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5ED32-12AC-D24F-B320-2FC35D3CE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288258" y="491101"/>
            <a:ext cx="5734929" cy="2181761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Фортепиано было главным инструментом в кабаре, клубах, ресторанах и небольших театрах.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7BDC68-901A-0A49-B8B1-687C701A1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3792511"/>
            <a:ext cx="7370164" cy="2469630"/>
          </a:xfrm>
        </p:spPr>
        <p:txBody>
          <a:bodyPr>
            <a:normAutofit fontScale="92500" lnSpcReduction="10000"/>
          </a:bodyPr>
          <a:lstStyle/>
          <a:p>
            <a:r>
              <a:rPr lang="ru-RU" sz="32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Вокруг него выросла целая индустрия: организация платных школ и курсов по обучению игре на фортепиано, производство нотных роликов для пианол и конечно, торговля самими инструментами.</a:t>
            </a:r>
            <a:endParaRPr lang="ru-RU" sz="3200" dirty="0">
              <a:solidFill>
                <a:schemeClr val="bg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09B24EF-4C55-6F45-BDB2-F9AD5BCEAE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405" y="3615397"/>
            <a:ext cx="3795154" cy="2321599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DD0C60B-BE7D-0148-B207-F7CA88F70B9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5031" y="210181"/>
            <a:ext cx="4720102" cy="340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8368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5ED32-12AC-D24F-B320-2FC35D3CE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3202" y="455344"/>
            <a:ext cx="5533124" cy="4769800"/>
          </a:xfrm>
        </p:spPr>
        <p:txBody>
          <a:bodyPr>
            <a:noAutofit/>
          </a:bodyPr>
          <a:lstStyle/>
          <a:p>
            <a:r>
              <a:rPr lang="ru-RU" sz="2900" dirty="0">
                <a:latin typeface="Consolas" panose="020B0609020204030204" pitchFamily="49" charset="0"/>
                <a:cs typeface="Consolas" panose="020B0609020204030204" pitchFamily="49" charset="0"/>
              </a:rPr>
              <a:t>Естественно начало появляться много профессиональных пианистов. Эти исполнители, или, как их тогда называли «</a:t>
            </a:r>
            <a:r>
              <a:rPr lang="ru-RU" sz="2900" dirty="0" err="1">
                <a:latin typeface="Consolas" panose="020B0609020204030204" pitchFamily="49" charset="0"/>
                <a:cs typeface="Consolas" panose="020B0609020204030204" pitchFamily="49" charset="0"/>
              </a:rPr>
              <a:t>щекотальщики</a:t>
            </a:r>
            <a:r>
              <a:rPr lang="ru-RU" sz="2900" dirty="0">
                <a:latin typeface="Consolas" panose="020B0609020204030204" pitchFamily="49" charset="0"/>
                <a:cs typeface="Consolas" panose="020B0609020204030204" pitchFamily="49" charset="0"/>
              </a:rPr>
              <a:t>», как правило, были самоучками, либо учились у более опытных пианистов-любителей.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4B6B889-521E-4042-8C5C-CC6A2C3041A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450" t="4308" r="2119" b="7487"/>
          <a:stretch/>
        </p:blipFill>
        <p:spPr>
          <a:xfrm>
            <a:off x="303126" y="789814"/>
            <a:ext cx="6096000" cy="44353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6505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одзаголовок 2">
            <a:extLst>
              <a:ext uri="{FF2B5EF4-FFF2-40B4-BE49-F238E27FC236}">
                <a16:creationId xmlns:a16="http://schemas.microsoft.com/office/drawing/2014/main" id="{80DFBCCE-8E6D-6245-9295-B82E297C4A4E}"/>
              </a:ext>
            </a:extLst>
          </p:cNvPr>
          <p:cNvSpPr txBox="1">
            <a:spLocks/>
          </p:cNvSpPr>
          <p:nvPr/>
        </p:nvSpPr>
        <p:spPr>
          <a:xfrm>
            <a:off x="226538" y="312503"/>
            <a:ext cx="5273373" cy="369838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30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Но несмотря на отсутствие классической школы, многие из них обладали поразительной техникой. </a:t>
            </a:r>
          </a:p>
          <a:p>
            <a:r>
              <a:rPr lang="ru-RU" sz="30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И конечно, когда в моду вошел джаз, все они оказались во власти новой музыки.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B59DB67-BE53-FD4C-BB17-BEF025E3F83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21278837">
            <a:off x="1287605" y="3310630"/>
            <a:ext cx="3396358" cy="3396358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FF261CD7-A656-2446-96B5-1182124775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99911" y="794340"/>
            <a:ext cx="6264787" cy="4730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3232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2">
            <a:extLst>
              <a:ext uri="{FF2B5EF4-FFF2-40B4-BE49-F238E27FC236}">
                <a16:creationId xmlns:a16="http://schemas.microsoft.com/office/drawing/2014/main" id="{4C4AABFA-F4BC-F84D-A086-8BBE32AAAE1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424332" y="334047"/>
            <a:ext cx="7343335" cy="662450"/>
          </a:xfrm>
        </p:spPr>
        <p:txBody>
          <a:bodyPr>
            <a:normAutofit/>
          </a:bodyPr>
          <a:lstStyle/>
          <a:p>
            <a:r>
              <a:rPr lang="ru-RU" sz="3200" b="1" dirty="0">
                <a:latin typeface="Consolas" panose="020B0609020204030204" pitchFamily="49" charset="0"/>
                <a:cs typeface="Consolas" panose="020B0609020204030204" pitchFamily="49" charset="0"/>
              </a:rPr>
              <a:t>СТРАЙД</a:t>
            </a:r>
            <a:r>
              <a:rPr lang="en-US" sz="3200" b="1" dirty="0">
                <a:latin typeface="Consolas" panose="020B0609020204030204" pitchFamily="49" charset="0"/>
                <a:cs typeface="Consolas" panose="020B0609020204030204" pitchFamily="49" charset="0"/>
              </a:rPr>
              <a:t>-</a:t>
            </a:r>
            <a:r>
              <a:rPr lang="ru-RU" sz="3200" b="1" dirty="0">
                <a:latin typeface="Consolas" panose="020B0609020204030204" pitchFamily="49" charset="0"/>
                <a:cs typeface="Consolas" panose="020B0609020204030204" pitchFamily="49" charset="0"/>
              </a:rPr>
              <a:t>ПИАНО </a:t>
            </a:r>
            <a:r>
              <a:rPr lang="en-US" sz="3200" b="1" dirty="0">
                <a:latin typeface="Consolas" panose="020B0609020204030204" pitchFamily="49" charset="0"/>
                <a:cs typeface="Consolas" panose="020B0609020204030204" pitchFamily="49" charset="0"/>
              </a:rPr>
              <a:t>(STRIDE PIANO)</a:t>
            </a:r>
            <a:endParaRPr lang="ru-RU" sz="3200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10" name="Заголовок 1">
            <a:extLst>
              <a:ext uri="{FF2B5EF4-FFF2-40B4-BE49-F238E27FC236}">
                <a16:creationId xmlns:a16="http://schemas.microsoft.com/office/drawing/2014/main" id="{CEC8FBFB-7E0C-AC4B-A202-1A6ECC6F98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8093" y="1408513"/>
            <a:ext cx="6543821" cy="350398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Consolas" panose="020B0609020204030204" pitchFamily="49" charset="0"/>
                <a:cs typeface="Consolas" panose="020B0609020204030204" pitchFamily="49" charset="0"/>
              </a:rPr>
              <a:t>В 20-е годы стала бурно развиваться джазовая жизнь в Гарлеме – негритянском районе Нью-Йорка. В него стекались многочисленные исполнители рэгтайма, устраивались танцевальные вечера, ставились </a:t>
            </a:r>
            <a:r>
              <a:rPr lang="ru-RU" sz="2800" dirty="0" err="1">
                <a:latin typeface="Consolas" panose="020B0609020204030204" pitchFamily="49" charset="0"/>
                <a:cs typeface="Consolas" panose="020B0609020204030204" pitchFamily="49" charset="0"/>
              </a:rPr>
              <a:t>менестрельные</a:t>
            </a:r>
            <a:r>
              <a:rPr lang="ru-RU" sz="2800" dirty="0">
                <a:latin typeface="Consolas" panose="020B0609020204030204" pitchFamily="49" charset="0"/>
                <a:cs typeface="Consolas" panose="020B0609020204030204" pitchFamily="49" charset="0"/>
              </a:rPr>
              <a:t> спектакли и шоу.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3BB4953-3739-D745-8CA4-F45ABFC667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8307" y="1075313"/>
            <a:ext cx="4184242" cy="4170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936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1783AD8-DD67-F442-B794-33888F626775}"/>
              </a:ext>
            </a:extLst>
          </p:cNvPr>
          <p:cNvSpPr txBox="1"/>
          <p:nvPr/>
        </p:nvSpPr>
        <p:spPr>
          <a:xfrm>
            <a:off x="424543" y="908819"/>
            <a:ext cx="1134291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В Гарлеме возникла и развивалась школа «</a:t>
            </a:r>
            <a:r>
              <a:rPr lang="en-US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Stride piano</a:t>
            </a:r>
            <a:r>
              <a:rPr lang="ru-RU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», сформировавшая </a:t>
            </a:r>
            <a:r>
              <a:rPr lang="ru-RU" sz="28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гарлемский</a:t>
            </a:r>
            <a:r>
              <a:rPr lang="ru-RU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фортепианный стиль, продолжающий развитие рэгтайма.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Мелодия в </a:t>
            </a:r>
            <a:r>
              <a:rPr lang="ru-RU" sz="28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страйде</a:t>
            </a:r>
            <a:r>
              <a:rPr lang="ru-RU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строилась в отрыве от </a:t>
            </a:r>
            <a:r>
              <a:rPr lang="ru-RU" sz="2800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граунд</a:t>
            </a:r>
            <a:r>
              <a:rPr lang="ru-RU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-бита,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а левая рука чередовала бас на первую и третью долю 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с аккордом на вторую и четвертую, в результате чего левая рука совершала своеобразные шаги, что и дало название стилю (</a:t>
            </a:r>
            <a:r>
              <a:rPr lang="en-US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stride</a:t>
            </a:r>
            <a:r>
              <a:rPr lang="ru-RU" sz="28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– большой шаг).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99B8C8B-6E9F-6E4E-9151-5BF57F35C4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132" r="14659"/>
          <a:stretch/>
        </p:blipFill>
        <p:spPr>
          <a:xfrm>
            <a:off x="9122229" y="4179466"/>
            <a:ext cx="3024926" cy="2645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9384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</a14:imgLayer>
                </a14:imgProps>
              </a:ext>
            </a:extLst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5ED32-12AC-D24F-B320-2FC35D3CE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6529" y="263269"/>
            <a:ext cx="5719687" cy="1336431"/>
          </a:xfrm>
        </p:spPr>
        <p:txBody>
          <a:bodyPr>
            <a:noAutofit/>
          </a:bodyPr>
          <a:lstStyle/>
          <a:p>
            <a:r>
              <a:rPr lang="ru-RU" sz="30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Джэймс</a:t>
            </a: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 Прайс «Пи» Джонсон (</a:t>
            </a:r>
            <a:r>
              <a:rPr lang="en-US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James P. Johnson</a:t>
            </a: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b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ru-RU" sz="3000" b="1" dirty="0">
                <a:latin typeface="Consolas" panose="020B0609020204030204" pitchFamily="49" charset="0"/>
                <a:cs typeface="Consolas" panose="020B0609020204030204" pitchFamily="49" charset="0"/>
              </a:rPr>
              <a:t>1891-1955)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7BDC68-901A-0A49-B8B1-687C701A1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1921" y="1750429"/>
            <a:ext cx="6550825" cy="4045459"/>
          </a:xfrm>
        </p:spPr>
        <p:txBody>
          <a:bodyPr>
            <a:noAutofit/>
          </a:bodyPr>
          <a:lstStyle/>
          <a:p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Один из основоположников </a:t>
            </a:r>
            <a:r>
              <a:rPr lang="ru-RU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гарлемской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 школы, пианист, имевший академическое образование.</a:t>
            </a:r>
          </a:p>
          <a:p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С тринадцати лет выступал в клубах Гарлема во время школьных каникул за девять долларов в неделю. </a:t>
            </a:r>
          </a:p>
          <a:p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В двадцатые годы записал несколько пластинок, работал с блюзовыми вокалистками Бесси Смит, Этель </a:t>
            </a:r>
            <a:r>
              <a:rPr lang="ru-RU" sz="2650" dirty="0" err="1">
                <a:latin typeface="Consolas" panose="020B0609020204030204" pitchFamily="49" charset="0"/>
                <a:cs typeface="Consolas" panose="020B0609020204030204" pitchFamily="49" charset="0"/>
              </a:rPr>
              <a:t>Уотерс</a:t>
            </a:r>
            <a:r>
              <a:rPr lang="ru-RU" sz="2650" dirty="0">
                <a:latin typeface="Consolas" panose="020B0609020204030204" pitchFamily="49" charset="0"/>
                <a:cs typeface="Consolas" panose="020B0609020204030204" pitchFamily="49" charset="0"/>
              </a:rPr>
              <a:t> и другими.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05EB7F7-3555-FF4C-8A77-EF69977266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746" y="112541"/>
            <a:ext cx="5397333" cy="667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0639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3000" b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15ED32-12AC-D24F-B320-2FC35D3CEC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379" y="784463"/>
            <a:ext cx="12048643" cy="142736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Пианист, исполнитель джаза и салонной музыки, </a:t>
            </a:r>
            <a:r>
              <a:rPr lang="ru-RU" sz="2400" b="1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регтайиа</a:t>
            </a:r>
            <a:r>
              <a:rPr lang="ru-RU" sz="24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и блюза, романтических баллад и буги-вуги. Иногда создавал из всего этого оригинальный коктейль, в который добавлял виртуозные пассажи и неожиданные модуляции. 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77BDC68-901A-0A49-B8B1-687C701A19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379" y="158312"/>
            <a:ext cx="12182621" cy="722148"/>
          </a:xfrm>
        </p:spPr>
        <p:txBody>
          <a:bodyPr>
            <a:noAutofit/>
          </a:bodyPr>
          <a:lstStyle/>
          <a:p>
            <a:r>
              <a:rPr lang="ru-RU" sz="31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Уилли «</a:t>
            </a:r>
            <a:r>
              <a:rPr lang="ru-RU" sz="3100" b="1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Лайон</a:t>
            </a:r>
            <a:r>
              <a:rPr lang="ru-RU" sz="31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» </a:t>
            </a:r>
            <a:r>
              <a:rPr lang="ru-RU" sz="3100" b="1" dirty="0" err="1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Смитт</a:t>
            </a:r>
            <a:r>
              <a:rPr lang="ru-RU" sz="31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(</a:t>
            </a:r>
            <a:r>
              <a:rPr lang="en-US" sz="31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Willie </a:t>
            </a:r>
            <a:r>
              <a:rPr lang="ru-RU" sz="31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«</a:t>
            </a:r>
            <a:r>
              <a:rPr lang="en-US" sz="31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The Lion</a:t>
            </a:r>
            <a:r>
              <a:rPr lang="ru-RU" sz="31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»</a:t>
            </a:r>
            <a:r>
              <a:rPr lang="en-US" sz="31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Smith</a:t>
            </a:r>
            <a:r>
              <a:rPr lang="ru-RU" sz="3100" b="1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,1897-1973)</a:t>
            </a:r>
            <a:endParaRPr lang="ru-RU" sz="3100" dirty="0">
              <a:solidFill>
                <a:schemeClr val="bg1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1783AD8-DD67-F442-B794-33888F626775}"/>
              </a:ext>
            </a:extLst>
          </p:cNvPr>
          <p:cNvSpPr txBox="1"/>
          <p:nvPr/>
        </p:nvSpPr>
        <p:spPr>
          <a:xfrm>
            <a:off x="52248" y="2318637"/>
            <a:ext cx="12005774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С 16 лет начал работать в барах, исполняя регтаймы. В 1917 году попал на</a:t>
            </a:r>
          </a:p>
          <a:p>
            <a:pPr algn="ctr"/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фронт, служил в артиллерии и получил прозвище </a:t>
            </a:r>
          </a:p>
          <a:p>
            <a:pPr algn="ctr"/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                 «</a:t>
            </a:r>
            <a:r>
              <a:rPr lang="en-US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The Lion</a:t>
            </a:r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» (Лев) за мужество и храбрость.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EA3DD33-E62C-9F4A-9688-4A28B64DCA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48" y="2728755"/>
            <a:ext cx="3262365" cy="397093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4669D24-2FDE-B540-B748-ADA9210AA4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786" t="7486" r="10024" b="7657"/>
          <a:stretch/>
        </p:blipFill>
        <p:spPr>
          <a:xfrm>
            <a:off x="9416143" y="4074565"/>
            <a:ext cx="2503714" cy="2539627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9781CF0-B727-E44A-8969-280AF11C2768}"/>
              </a:ext>
            </a:extLst>
          </p:cNvPr>
          <p:cNvSpPr txBox="1"/>
          <p:nvPr/>
        </p:nvSpPr>
        <p:spPr>
          <a:xfrm>
            <a:off x="3520940" y="3579606"/>
            <a:ext cx="8537082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Пользовался огромной популярностью, хотя записывался           довольно редко. Его узнавали по </a:t>
            </a:r>
          </a:p>
          <a:p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особой шляпе и толстой сигаре. </a:t>
            </a:r>
          </a:p>
          <a:p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Входя в кабаре, он провозглашал: </a:t>
            </a:r>
          </a:p>
          <a:p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«Лев прибыл». Это был человек </a:t>
            </a:r>
          </a:p>
          <a:p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с характером: он отказывался играть, </a:t>
            </a:r>
          </a:p>
          <a:p>
            <a:r>
              <a:rPr lang="ru-RU" sz="23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если ему не нравилась публика</a:t>
            </a:r>
            <a:r>
              <a:rPr lang="ru-RU" sz="2400" dirty="0">
                <a:solidFill>
                  <a:schemeClr val="bg1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6261528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</TotalTime>
  <Words>944</Words>
  <Application>Microsoft Macintosh PowerPoint</Application>
  <PresentationFormat>Широкоэкранный</PresentationFormat>
  <Paragraphs>63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2" baseType="lpstr">
      <vt:lpstr>Arial</vt:lpstr>
      <vt:lpstr>Baskerville</vt:lpstr>
      <vt:lpstr>Calibri</vt:lpstr>
      <vt:lpstr>Calibri Light</vt:lpstr>
      <vt:lpstr>Consolas</vt:lpstr>
      <vt:lpstr>Тема Office</vt:lpstr>
      <vt:lpstr>ФОРТЕПИАНО В ДЖАЗЕ</vt:lpstr>
      <vt:lpstr>То, что на фортепиано можно играть сразу и мелодию и аккомпанемент, сделало его самым распространенным инструментом в быту.</vt:lpstr>
      <vt:lpstr>Фортепиано было главным инструментом в кабаре, клубах, ресторанах и небольших театрах. </vt:lpstr>
      <vt:lpstr>Естественно начало появляться много профессиональных пианистов. Эти исполнители, или, как их тогда называли «щекотальщики», как правило, были самоучками, либо учились у более опытных пианистов-любителей.</vt:lpstr>
      <vt:lpstr>Презентация PowerPoint</vt:lpstr>
      <vt:lpstr>В 20-е годы стала бурно развиваться джазовая жизнь в Гарлеме – негритянском районе Нью-Йорка. В него стекались многочисленные исполнители рэгтайма, устраивались танцевальные вечера, ставились менестрельные спектакли и шоу.</vt:lpstr>
      <vt:lpstr>Презентация PowerPoint</vt:lpstr>
      <vt:lpstr>Джэймс Прайс «Пи» Джонсон (James P. Johnson,  1891-1955)</vt:lpstr>
      <vt:lpstr>Пианист, исполнитель джаза и салонной музыки, регтайиа и блюза, романтических баллад и буги-вуги. Иногда создавал из всего этого оригинальный коктейль, в который добавлял виртуозные пассажи и неожиданные модуляции. </vt:lpstr>
      <vt:lpstr>«Фэтс» Уоллер  (Thomas «Fats» Waller,  1904-1943)</vt:lpstr>
      <vt:lpstr>Презентация PowerPoint</vt:lpstr>
      <vt:lpstr>Пианист, композитор, бэнд-лидер.</vt:lpstr>
      <vt:lpstr>Презентация PowerPoint</vt:lpstr>
      <vt:lpstr>Рекомендации к прослушиванию: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ФОРТЕПИАНО В ДЖАЗЕ</dc:title>
  <dc:creator>Oleg Wedernikov</dc:creator>
  <cp:lastModifiedBy>Oleg Wedernikov</cp:lastModifiedBy>
  <cp:revision>35</cp:revision>
  <dcterms:created xsi:type="dcterms:W3CDTF">2021-01-04T10:35:27Z</dcterms:created>
  <dcterms:modified xsi:type="dcterms:W3CDTF">2021-01-21T04:07:14Z</dcterms:modified>
</cp:coreProperties>
</file>