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D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22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699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69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993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4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789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507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80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185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770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474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96427-E667-49C5-953F-D0361D5CD8C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1E2F3-C202-462C-96E2-99900076B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6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media" Target="../media/media14.m4a"/><Relationship Id="rId7" Type="http://schemas.openxmlformats.org/officeDocument/2006/relationships/image" Target="../media/image40.jpe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5.jp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1.png"/><Relationship Id="rId4" Type="http://schemas.openxmlformats.org/officeDocument/2006/relationships/audio" Target="../media/media14.m4a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microsoft.com/office/2007/relationships/media" Target="../media/media16.m4a"/><Relationship Id="rId7" Type="http://schemas.openxmlformats.org/officeDocument/2006/relationships/image" Target="../media/image43.png"/><Relationship Id="rId12" Type="http://schemas.openxmlformats.org/officeDocument/2006/relationships/image" Target="../media/image48.jpeg"/><Relationship Id="rId2" Type="http://schemas.openxmlformats.org/officeDocument/2006/relationships/audio" Target="../media/media15.m4a"/><Relationship Id="rId16" Type="http://schemas.openxmlformats.org/officeDocument/2006/relationships/image" Target="../media/image11.png"/><Relationship Id="rId1" Type="http://schemas.microsoft.com/office/2007/relationships/media" Target="../media/media15.m4a"/><Relationship Id="rId6" Type="http://schemas.openxmlformats.org/officeDocument/2006/relationships/image" Target="../media/image25.jpg"/><Relationship Id="rId11" Type="http://schemas.openxmlformats.org/officeDocument/2006/relationships/image" Target="../media/image47.jpe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51.png"/><Relationship Id="rId10" Type="http://schemas.openxmlformats.org/officeDocument/2006/relationships/image" Target="../media/image46.jpeg"/><Relationship Id="rId4" Type="http://schemas.openxmlformats.org/officeDocument/2006/relationships/audio" Target="../media/media16.m4a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3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52.png"/><Relationship Id="rId11" Type="http://schemas.openxmlformats.org/officeDocument/2006/relationships/image" Target="../media/image11.png"/><Relationship Id="rId5" Type="http://schemas.openxmlformats.org/officeDocument/2006/relationships/image" Target="../media/image25.jpg"/><Relationship Id="rId10" Type="http://schemas.openxmlformats.org/officeDocument/2006/relationships/image" Target="../media/image56.png"/><Relationship Id="rId4" Type="http://schemas.openxmlformats.org/officeDocument/2006/relationships/audio" Target="../media/audio1.wav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9.jpe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11.png"/><Relationship Id="rId4" Type="http://schemas.openxmlformats.org/officeDocument/2006/relationships/image" Target="../media/image25.jpg"/><Relationship Id="rId9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61.jpeg"/><Relationship Id="rId5" Type="http://schemas.openxmlformats.org/officeDocument/2006/relationships/image" Target="../media/image62.png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0" Type="http://schemas.openxmlformats.org/officeDocument/2006/relationships/image" Target="../media/image68.jpeg"/><Relationship Id="rId4" Type="http://schemas.openxmlformats.org/officeDocument/2006/relationships/image" Target="../media/image25.jpg"/><Relationship Id="rId9" Type="http://schemas.openxmlformats.org/officeDocument/2006/relationships/image" Target="../media/image6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63.png"/><Relationship Id="rId11" Type="http://schemas.openxmlformats.org/officeDocument/2006/relationships/image" Target="../media/image69.jpeg"/><Relationship Id="rId5" Type="http://schemas.openxmlformats.org/officeDocument/2006/relationships/image" Target="../media/image64.jpeg"/><Relationship Id="rId10" Type="http://schemas.openxmlformats.org/officeDocument/2006/relationships/image" Target="../media/image68.jpeg"/><Relationship Id="rId4" Type="http://schemas.openxmlformats.org/officeDocument/2006/relationships/image" Target="../media/image25.jpg"/><Relationship Id="rId9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media" Target="../media/media24.m4a"/><Relationship Id="rId7" Type="http://schemas.openxmlformats.org/officeDocument/2006/relationships/image" Target="../media/image71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25.jp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4.png"/><Relationship Id="rId4" Type="http://schemas.openxmlformats.org/officeDocument/2006/relationships/audio" Target="../media/media24.m4a"/><Relationship Id="rId9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microsoft.com/office/2007/relationships/media" Target="../media/media26.m4a"/><Relationship Id="rId7" Type="http://schemas.openxmlformats.org/officeDocument/2006/relationships/image" Target="../media/image75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25.jp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74.png"/><Relationship Id="rId4" Type="http://schemas.openxmlformats.org/officeDocument/2006/relationships/audio" Target="../media/media26.m4a"/><Relationship Id="rId9" Type="http://schemas.openxmlformats.org/officeDocument/2006/relationships/image" Target="../media/image7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4" Type="http://schemas.openxmlformats.org/officeDocument/2006/relationships/audio" Target="../media/media3.m4a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74.png"/><Relationship Id="rId5" Type="http://schemas.openxmlformats.org/officeDocument/2006/relationships/image" Target="../media/image78.png"/><Relationship Id="rId10" Type="http://schemas.openxmlformats.org/officeDocument/2006/relationships/image" Target="../media/image11.png"/><Relationship Id="rId4" Type="http://schemas.openxmlformats.org/officeDocument/2006/relationships/image" Target="../media/image13.jpeg"/><Relationship Id="rId9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11.pn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jpe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1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12" Type="http://schemas.openxmlformats.org/officeDocument/2006/relationships/image" Target="../media/image11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13.jpe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microsoft.com/office/2007/relationships/media" Target="../media/media12.m4a"/><Relationship Id="rId7" Type="http://schemas.openxmlformats.org/officeDocument/2006/relationships/image" Target="../media/image35.jpeg"/><Relationship Id="rId12" Type="http://schemas.openxmlformats.org/officeDocument/2006/relationships/image" Target="../media/image11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5.jpg"/><Relationship Id="rId11" Type="http://schemas.openxmlformats.org/officeDocument/2006/relationships/image" Target="../media/image3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8.jpeg"/><Relationship Id="rId4" Type="http://schemas.openxmlformats.org/officeDocument/2006/relationships/audio" Target="../media/media12.m4a"/><Relationship Id="rId9" Type="http://schemas.openxmlformats.org/officeDocument/2006/relationships/image" Target="../media/image3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1529" y="655485"/>
            <a:ext cx="113289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Schoolbook" panose="02040604050505020304" pitchFamily="18" charset="0"/>
              </a:rPr>
              <a:t>             </a:t>
            </a:r>
            <a:r>
              <a:rPr lang="ru-RU" sz="3600" b="1" dirty="0" smtClean="0">
                <a:solidFill>
                  <a:srgbClr val="002060"/>
                </a:solidFill>
                <a:latin typeface="Century Schoolbook" panose="02040604050505020304" pitchFamily="18" charset="0"/>
              </a:rPr>
              <a:t>«Играем и учимся со </a:t>
            </a:r>
            <a:r>
              <a:rPr lang="ru-RU" sz="3600" b="1" dirty="0" err="1" smtClean="0">
                <a:solidFill>
                  <a:srgbClr val="002060"/>
                </a:solidFill>
                <a:latin typeface="Century Schoolbook" panose="02040604050505020304" pitchFamily="18" charset="0"/>
              </a:rPr>
              <a:t>Смешариками</a:t>
            </a:r>
            <a:r>
              <a:rPr lang="ru-RU" sz="3600" b="1" dirty="0" smtClean="0">
                <a:solidFill>
                  <a:srgbClr val="002060"/>
                </a:solidFill>
                <a:latin typeface="Century Schoolbook" panose="02040604050505020304" pitchFamily="18" charset="0"/>
              </a:rPr>
              <a:t>»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Calibri" panose="020F0502020204030204" pitchFamily="34" charset="0"/>
              </a:rPr>
              <a:t>[ш]в слогах, словах и предложениях</a:t>
            </a:r>
            <a:endParaRPr lang="ru-RU" sz="3600" b="1" dirty="0">
              <a:solidFill>
                <a:srgbClr val="00206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32808" y="5842337"/>
            <a:ext cx="3959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Подготовила: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учитель-логопед </a:t>
            </a: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МБ ДОУ «Детский сад» № 33</a:t>
            </a: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Барданос А.Ю.</a:t>
            </a:r>
          </a:p>
        </p:txBody>
      </p:sp>
      <p:pic>
        <p:nvPicPr>
          <p:cNvPr id="7" name="Picture 2" descr="http://www.fotodryg.ru/clipart/1/4/4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637645" flipV="1">
            <a:off x="9500717" y="4140516"/>
            <a:ext cx="939192" cy="823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http://img-fotki.yandex.ru/get/9059/16969765.21f/0_8e812_f504884c_ori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9538" y="4220672"/>
            <a:ext cx="746374" cy="66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http://shararamnews.do.am/_nw/0/39521210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3255" y="3998141"/>
            <a:ext cx="759515" cy="101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img-fotki.yandex.ru/get/9760/16969765.1dc/0_8afae_f1eb0355_ori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9195" y="4595523"/>
            <a:ext cx="1136447" cy="1189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s://cdn-pi.skyforge.ru/proxy?pic=http://www.mamusik.ru/upload/userimages/vcfjjlzpgexxthxxoitho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876" y="4317525"/>
            <a:ext cx="1345244" cy="134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http://img-fotki.yandex.ru/get/9666/16969765.220/0_8e9b2_fdea905e_ori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027" y="4736983"/>
            <a:ext cx="1774600" cy="190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3189" y="5059818"/>
            <a:ext cx="1784710" cy="167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http://kira-scrap.ru/KATALOG/MULTY_NASCHI/1/0_8af8c_4b41a3db_M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1895" y="5251865"/>
            <a:ext cx="13017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http://img-fotki.yandex.ru/get/9495/16969765.21e/0_8e7db_d41f3c62_orig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37286" y="4535491"/>
            <a:ext cx="1001679" cy="1249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623528" y="200341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0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1125" y="247835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«Один - много»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Picture 2" descr="http://xn--80afddbaofbdrg0bdbq2bya0g9hc.xn--p1ai/images/stories/sound_sh_zh_ch/shar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"/>
          <a:stretch/>
        </p:blipFill>
        <p:spPr bwMode="auto">
          <a:xfrm>
            <a:off x="898732" y="1933671"/>
            <a:ext cx="2987468" cy="44080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rgbClr val="CC706E"/>
            </a:solidFill>
          </a:ln>
        </p:spPr>
      </p:pic>
      <p:pic>
        <p:nvPicPr>
          <p:cNvPr id="7" name="Picture 8" descr="http://xn--80afddbaofbdrg0bdbq2bya0g9hc.xn--p1ai/images/stories/sound_sh_zh_ch/shalash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/>
          <a:stretch/>
        </p:blipFill>
        <p:spPr bwMode="auto">
          <a:xfrm>
            <a:off x="5251276" y="1965719"/>
            <a:ext cx="3168824" cy="4375995"/>
          </a:xfrm>
          <a:prstGeom prst="rect">
            <a:avLst/>
          </a:prstGeom>
          <a:noFill/>
          <a:ln w="57150">
            <a:solidFill>
              <a:srgbClr val="CC706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весна 4\пин3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9286875" y="4019550"/>
            <a:ext cx="2630112" cy="2192291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87532" y="1965719"/>
            <a:ext cx="406400" cy="4064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87532" y="426532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2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3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55244" y="165039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«Раздели одежду»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417386"/>
            <a:ext cx="1962949" cy="1844824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188219" y="1745010"/>
            <a:ext cx="540060" cy="504056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Ш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2" descr="http://www.play-today.ru/published/publicdata/PLAYTODAY/attachments/SC/products_pictures/3820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359" y="1353862"/>
            <a:ext cx="1440160" cy="1309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4put.ru/pictures/max/114/35313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803" y="2663840"/>
            <a:ext cx="1440160" cy="14117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ladies.academ.org/files/ao_node_images/4530/full/afb6e1945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59" y="3643274"/>
            <a:ext cx="1440160" cy="1368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proza.ru/pics/2012/04/04/1835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" b="43"/>
          <a:stretch/>
        </p:blipFill>
        <p:spPr bwMode="auto">
          <a:xfrm>
            <a:off x="7947361" y="1324653"/>
            <a:ext cx="1440160" cy="1368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2.woman.ru/images/article/d/5/img_d5d281e1a970a20817eac8b0c8aed9ac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201" y="2959076"/>
            <a:ext cx="1440160" cy="1368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xn----otbbgckraepfqg2e.xn--p1ai/foto%20odejdi%20mal/s1862.jpe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699" y="4309756"/>
            <a:ext cx="1440160" cy="13723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ttp://www.play-today.ru/published/publicdata/PLAYTODAY/attachments/SC/products_pictures/39284_big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279" y="5241948"/>
            <a:ext cx="1425272" cy="1415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254" y="4182031"/>
            <a:ext cx="2304256" cy="216024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57504" y="1541810"/>
            <a:ext cx="406400" cy="406400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691403" y="397883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5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0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9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8094" y="403164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«Четвертый лишний»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543861" y="2862086"/>
            <a:ext cx="1191037" cy="13904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690" y="2891153"/>
            <a:ext cx="1533524" cy="2404748"/>
          </a:xfrm>
          <a:prstGeom prst="rect">
            <a:avLst/>
          </a:prstGeom>
        </p:spPr>
      </p:pic>
      <p:pic>
        <p:nvPicPr>
          <p:cNvPr id="6" name="Picture 4" descr="E:\ЛОГОПЕД\звук л\ц64.png"/>
          <p:cNvPicPr>
            <a:picLocks noChangeAspect="1" noChangeArrowheads="1"/>
          </p:cNvPicPr>
          <p:nvPr/>
        </p:nvPicPr>
        <p:blipFill>
          <a:blip r:embed="rId8" cstate="screen">
            <a:lum bright="-10000" contrast="10000"/>
          </a:blip>
          <a:srcRect/>
          <a:stretch>
            <a:fillRect/>
          </a:stretch>
        </p:blipFill>
        <p:spPr bwMode="auto">
          <a:xfrm rot="20557576">
            <a:off x="6324117" y="2918789"/>
            <a:ext cx="2362200" cy="1888806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0259" y="3165147"/>
            <a:ext cx="1383431" cy="10615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590" y="3557290"/>
            <a:ext cx="3132886" cy="3132886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025120" y="116631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1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8094" y="403164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«Четвертый лишний»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5161"/>
            <a:ext cx="3132886" cy="3132886"/>
          </a:xfrm>
          <a:prstGeom prst="rect">
            <a:avLst/>
          </a:prstGeom>
        </p:spPr>
      </p:pic>
      <p:pic>
        <p:nvPicPr>
          <p:cNvPr id="5" name="Picture 4" descr="E:\ЛОГОПЕД\звук л\ц64.png"/>
          <p:cNvPicPr>
            <a:picLocks noChangeAspect="1" noChangeArrowheads="1"/>
          </p:cNvPicPr>
          <p:nvPr/>
        </p:nvPicPr>
        <p:blipFill>
          <a:blip r:embed="rId6" cstate="screen">
            <a:lum bright="-10000" contrast="10000"/>
          </a:blip>
          <a:srcRect/>
          <a:stretch>
            <a:fillRect/>
          </a:stretch>
        </p:blipFill>
        <p:spPr bwMode="auto">
          <a:xfrm rot="20557576">
            <a:off x="4262658" y="2555097"/>
            <a:ext cx="3482142" cy="2278595"/>
          </a:xfrm>
          <a:prstGeom prst="rect">
            <a:avLst/>
          </a:prstGeom>
          <a:noFill/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061006" y="272528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3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8094" y="403164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«Четвертый лишний»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348" y="4190826"/>
            <a:ext cx="2667173" cy="2667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6935" y="2276834"/>
            <a:ext cx="1575510" cy="1754836"/>
          </a:xfrm>
          <a:prstGeom prst="rect">
            <a:avLst/>
          </a:prstGeom>
        </p:spPr>
      </p:pic>
      <p:pic>
        <p:nvPicPr>
          <p:cNvPr id="6" name="Picture 26" descr="http://www.krystek24.pl/userdata/gfx/a844cfffcb071b14601b5ee51ec83c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7162">
            <a:off x="4088893" y="2907135"/>
            <a:ext cx="2376264" cy="104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090" y="2347054"/>
            <a:ext cx="1308135" cy="1684616"/>
          </a:xfrm>
          <a:prstGeom prst="rect">
            <a:avLst/>
          </a:prstGeom>
        </p:spPr>
      </p:pic>
      <p:pic>
        <p:nvPicPr>
          <p:cNvPr id="8" name="Picture 6" descr="E:\ЛОГОПЕД\звук л\scan 122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9465768" y="2700619"/>
            <a:ext cx="1602281" cy="1331051"/>
          </a:xfrm>
          <a:prstGeom prst="rect">
            <a:avLst/>
          </a:prstGeom>
          <a:noFill/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84329" y="264203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2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8094" y="403164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«Четвертый лишний»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605" y="4067002"/>
            <a:ext cx="2943398" cy="2943398"/>
          </a:xfrm>
          <a:prstGeom prst="rect">
            <a:avLst/>
          </a:prstGeom>
        </p:spPr>
      </p:pic>
      <p:pic>
        <p:nvPicPr>
          <p:cNvPr id="5" name="Picture 6" descr="E:\ЛОГОПЕД\звук л\scan 122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4836618" y="2762250"/>
            <a:ext cx="2240457" cy="1736145"/>
          </a:xfrm>
          <a:prstGeom prst="rect">
            <a:avLst/>
          </a:prstGeom>
          <a:noFill/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43857" y="289854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4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5350" y="403164"/>
            <a:ext cx="9639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«Найди место звука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слове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395" y="4799565"/>
            <a:ext cx="2618758" cy="2121173"/>
          </a:xfrm>
          <a:prstGeom prst="rect">
            <a:avLst/>
          </a:prstGeom>
        </p:spPr>
      </p:pic>
      <p:pic>
        <p:nvPicPr>
          <p:cNvPr id="9" name="Picture 2" descr="http://satipack.ru/wp-content/uploads/2016/11/55825a9cd1fc5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109" t="22853" r="17499" b="23130"/>
          <a:stretch>
            <a:fillRect/>
          </a:stretch>
        </p:blipFill>
        <p:spPr bwMode="auto">
          <a:xfrm>
            <a:off x="2409816" y="1716125"/>
            <a:ext cx="6305559" cy="514187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710931" y="2912368"/>
            <a:ext cx="765618" cy="3600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10931" y="5969893"/>
            <a:ext cx="765618" cy="3600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10931" y="4292239"/>
            <a:ext cx="765618" cy="3600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940199" y="2964043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216424" y="2964043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946698" y="4318076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16424" y="4318076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946698" y="6021568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32448" y="6021568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2754248" y="3055012"/>
            <a:ext cx="142634" cy="1264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022423" y="4405438"/>
            <a:ext cx="142634" cy="1264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294902" y="6112537"/>
            <a:ext cx="142634" cy="1264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4" descr="http://forum.myjane.ru/weblogs/upload/4919/96655777949827c87e99e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"/>
          <a:stretch/>
        </p:blipFill>
        <p:spPr bwMode="auto">
          <a:xfrm>
            <a:off x="9016490" y="2161335"/>
            <a:ext cx="1053641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://nashidetky.ru/wp-content/uploads/nevaliashk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104" y="3525635"/>
            <a:ext cx="1152128" cy="1008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www.ikea.com/ru/ru/images/products/barnslig-ur-poduska-sinij__63344_PE170879_S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"/>
          <a:stretch/>
        </p:blipFill>
        <p:spPr bwMode="auto">
          <a:xfrm>
            <a:off x="9045094" y="4942174"/>
            <a:ext cx="1086148" cy="1105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cs406321.userapi.com/v406321977/5d1f/2zrm81RlsFg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415" y="2537744"/>
            <a:ext cx="1076192" cy="987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http://gallery.forum-grad.ru/files/7/6/1/4/3/kamish03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371246" y="3889865"/>
            <a:ext cx="1132466" cy="10523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 descr="http://ski-zone.ru/wcmfiles/giro_slingshot_2012_1_800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361415" y="5317142"/>
            <a:ext cx="1152128" cy="1086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677247" y="216133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13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5350" y="403164"/>
            <a:ext cx="9639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«Найди место звука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слове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2" descr="http://satipack.ru/wp-content/uploads/2016/11/55825a9cd1fc5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109" t="22853" r="17499" b="23130"/>
          <a:stretch>
            <a:fillRect/>
          </a:stretch>
        </p:blipFill>
        <p:spPr bwMode="auto">
          <a:xfrm>
            <a:off x="2409816" y="1716125"/>
            <a:ext cx="6305559" cy="5141875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42" y="4880237"/>
            <a:ext cx="2618758" cy="21211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29288" y="2858840"/>
            <a:ext cx="765618" cy="3600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74023" y="6017518"/>
            <a:ext cx="765618" cy="3600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10931" y="4361595"/>
            <a:ext cx="765618" cy="3600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987824" y="2910515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54524" y="2910515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987824" y="4361595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254524" y="4361595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68799" y="6069193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902099" y="6069193"/>
            <a:ext cx="0" cy="3083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770273" y="2975646"/>
            <a:ext cx="142634" cy="1264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235108" y="6134324"/>
            <a:ext cx="142634" cy="1264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022423" y="4476554"/>
            <a:ext cx="142634" cy="1264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://forum.myjane.ru/weblogs/upload/4919/96655777949827c87e99e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"/>
          <a:stretch/>
        </p:blipFill>
        <p:spPr bwMode="auto">
          <a:xfrm>
            <a:off x="4138511" y="5513462"/>
            <a:ext cx="1053641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nashidetky.ru/wp-content/uploads/nevaliashk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898" y="3972497"/>
            <a:ext cx="1152128" cy="1008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ikea.com/ru/ru/images/products/barnslig-ur-poduska-sinij__63344_PE170879_S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"/>
          <a:stretch/>
        </p:blipFill>
        <p:spPr bwMode="auto">
          <a:xfrm>
            <a:off x="4122258" y="3875604"/>
            <a:ext cx="1086148" cy="1105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cs406321.userapi.com/v406321977/5d1f/2zrm81RlsFg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214" y="2441109"/>
            <a:ext cx="1076192" cy="987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http://gallery.forum-grad.ru/files/7/6/1/4/3/kamish03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529729" y="5522132"/>
            <a:ext cx="1132466" cy="10523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http://ski-zone.ru/wcmfiles/giro_slingshot_2012_1_800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562595" y="2367504"/>
            <a:ext cx="1152128" cy="1086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785926" y="265829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25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7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5350" y="403164"/>
            <a:ext cx="9639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предложениях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«Повтори </a:t>
            </a:r>
            <a:r>
              <a:rPr lang="ru-RU" sz="34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чистоговорки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809625" y="2212025"/>
            <a:ext cx="868679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3200" b="1" dirty="0" err="1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Ша-ша-ша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– наша              </a:t>
            </a:r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  хороша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://dreempics.com/img/picture/Apr/14/8cd97f395f7814c548516bd2034278f9/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749" y="1822173"/>
            <a:ext cx="1312863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771524" y="3289243"/>
            <a:ext cx="711517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sz="3200" b="1" dirty="0" smtClean="0">
              <a:solidFill>
                <a:srgbClr val="002060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Ши - 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ши- ши — что-то шепчут </a:t>
            </a:r>
            <a:b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</a:br>
            <a:endParaRPr lang="ru-RU" sz="3200" b="1" dirty="0" smtClean="0">
              <a:solidFill>
                <a:srgbClr val="002060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002060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Шу-шу-шу 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-                     </a:t>
            </a:r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я ношу </a:t>
            </a:r>
            <a:endParaRPr lang="ru-RU" sz="3200" b="1" dirty="0">
              <a:solidFill>
                <a:srgbClr val="002060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5296" y="3289243"/>
            <a:ext cx="1217613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1750" y="4842296"/>
            <a:ext cx="2301875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4а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94115" y="4277995"/>
            <a:ext cx="1939762" cy="258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84150" y="987939"/>
            <a:ext cx="406400" cy="4064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798425" y="32892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8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5350" y="403164"/>
            <a:ext cx="96393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предложениях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«Повтори </a:t>
            </a:r>
            <a:r>
              <a:rPr lang="ru-RU" sz="34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чистоговорки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323850" y="404813"/>
            <a:ext cx="8740775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Аш</a:t>
            </a:r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err="1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аш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b="1" dirty="0" err="1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аш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-  мы доделали</a:t>
            </a:r>
            <a:b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3200" b="1" dirty="0" smtClean="0">
              <a:solidFill>
                <a:srgbClr val="002060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Ыш-ыш-ыш</a:t>
            </a:r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– плачет наш</a:t>
            </a:r>
          </a:p>
          <a:p>
            <a:endParaRPr lang="ru-RU" sz="3200" b="1" dirty="0">
              <a:solidFill>
                <a:srgbClr val="002060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solidFill>
                <a:srgbClr val="002060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err="1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Уш-уш-уш</a:t>
            </a:r>
            <a:r>
              <a:rPr lang="ru-RU" sz="3200" b="1" dirty="0" smtClean="0">
                <a:solidFill>
                  <a:srgbClr val="002060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– я пойду скорее в 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openclipart.org/image/2400px/svg_to_png/107323/home1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6600" y="1721163"/>
            <a:ext cx="1267650" cy="110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3500" y="2973330"/>
            <a:ext cx="984250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" descr="http://www.tomrchambers.com/delgado_nancy/shower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7500" y="4574784"/>
            <a:ext cx="108585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4а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5548" y="3739697"/>
            <a:ext cx="2344478" cy="311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84150" y="1572715"/>
            <a:ext cx="406400" cy="4064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84150" y="379883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4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9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ОСЕНЬ 3\0_63825_d94117ca_XXXL.jpg"/>
          <p:cNvPicPr>
            <a:picLocks noChangeAspect="1" noChangeArrowheads="1"/>
          </p:cNvPicPr>
          <p:nvPr/>
        </p:nvPicPr>
        <p:blipFill>
          <a:blip r:embed="rId8" cstate="print">
            <a:lum bright="20000"/>
          </a:blip>
          <a:srcRect/>
          <a:stretch>
            <a:fillRect/>
          </a:stretch>
        </p:blipFill>
        <p:spPr bwMode="auto">
          <a:xfrm>
            <a:off x="16961" y="0"/>
            <a:ext cx="12192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98738" y="403741"/>
            <a:ext cx="102284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Уважаемые родители!</a:t>
            </a:r>
            <a:b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Для правильной автоматизации звука соблюдайте следующие рекомендации: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086" y="2061210"/>
            <a:ext cx="117428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Tx/>
              <a:buAutoNum type="arabicPeriod"/>
            </a:pPr>
            <a:r>
              <a:rPr lang="ru-RU" sz="25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Занятия должны носить регулярный характер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FontTx/>
              <a:buAutoNum type="arabicPeriod"/>
            </a:pP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Занятия необходимо проводить в спокойной, доброжелательной обстановке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FontTx/>
              <a:buAutoNum type="arabicPeriod"/>
            </a:pPr>
            <a:r>
              <a:rPr lang="ru-RU" sz="25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Артикуляционную гимнастику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обязательно следует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выполнять перед зеркалом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  <a:endParaRPr lang="ru-RU" sz="25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  <a:p>
            <a:pPr marL="514350" indent="-514350" algn="just">
              <a:buAutoNum type="arabicPeriod"/>
            </a:pPr>
            <a:r>
              <a:rPr lang="ru-RU" sz="25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Отрабатывать задания на автоматизацию следует только тогда, когда ребенок научился правильно произносить необходимый звук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Важно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постоянно следить 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 </a:t>
            </a:r>
            <a:r>
              <a:rPr lang="ru-RU" sz="25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правильным произношением автоматизируемого звука. При возникновении ошибок необходимо поправлять ребенка</a:t>
            </a: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Хвалите ребенка, радуйтесь его результатам, связанным с положительной отметкой.</a:t>
            </a:r>
            <a:endParaRPr lang="ru-RU" sz="25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97861" y="703981"/>
            <a:ext cx="406400" cy="4064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97861" y="2138145"/>
            <a:ext cx="406400" cy="4064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97861" y="339290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0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5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94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12192001" cy="7239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28740" y="1068306"/>
            <a:ext cx="5873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До новых встреч!</a:t>
            </a:r>
            <a:endParaRPr lang="ru-RU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7" descr="нюша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41628" flipH="1">
            <a:off x="159487" y="3736590"/>
            <a:ext cx="2268830" cy="248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4а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93" y="3601164"/>
            <a:ext cx="1601953" cy="213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E:\весна 4\пин3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992460" y="3448354"/>
            <a:ext cx="2398940" cy="1999601"/>
          </a:xfrm>
          <a:prstGeom prst="rect">
            <a:avLst/>
          </a:prstGeom>
          <a:noFill/>
        </p:spPr>
      </p:pic>
      <p:pic>
        <p:nvPicPr>
          <p:cNvPr id="7" name="Picture 6" descr="ииннг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18761" y="3224362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oVtZkk5dL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57111" y="4339426"/>
            <a:ext cx="1902423" cy="2518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521714" y="349789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5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92000" cy="723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11141" y="708042"/>
            <a:ext cx="8316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Список используемой литературы: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8576" y="1533465"/>
            <a:ext cx="1077163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Century Schoolbook" panose="02040604050505020304" pitchFamily="18" charset="0"/>
              </a:rPr>
              <a:t>	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1. Краснова И.Н. Практические занятия по автоматизации звука Ш [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Текст] /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И.Н. Краснова – </a:t>
            </a:r>
            <a:r>
              <a:rPr lang="ru-RU" sz="2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Спб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: </a:t>
            </a:r>
            <a:r>
              <a:rPr lang="ru-RU" sz="2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Владос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, 2018. – 74 с. </a:t>
            </a:r>
          </a:p>
          <a:p>
            <a:pPr algn="just"/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2. Коноваленко В.В. Автоматизация шипящих звуков у детей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[Текст] /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В.В. Коноваленко, С.В. Коноваленко – М.: Гном, 2018. - 65 с.</a:t>
            </a:r>
            <a:endParaRPr lang="ru-RU" sz="2600" dirty="0" smtClean="0">
              <a:solidFill>
                <a:schemeClr val="accent5">
                  <a:lumMod val="50000"/>
                </a:schemeClr>
              </a:solidFill>
              <a:latin typeface="Century Schoolbook" panose="02040604050505020304" pitchFamily="18" charset="0"/>
            </a:endParaRPr>
          </a:p>
          <a:p>
            <a:pPr algn="just"/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3. </a:t>
            </a:r>
            <a:r>
              <a:rPr lang="ru-RU" sz="2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Крупенчук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О.И. Артикуляционная гимнастика [Текст] / О.И. </a:t>
            </a:r>
            <a:r>
              <a:rPr lang="ru-RU" sz="2600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Крупенчук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, Т.А. Воробьева – СПб: Литера, 2016.- 96 с. 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4.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Комарова Л.А. Автоматизация звука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Ш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 игровых упражнениях: Альбом дошкольника [Текст]  / Л.А. Комарова – М.: Гном, 2019. –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36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с.</a:t>
            </a:r>
          </a:p>
          <a:p>
            <a:pPr algn="just"/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5. </a:t>
            </a:r>
            <a:r>
              <a:rPr lang="ru-RU" sz="2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Ткаченко Т.А. Логопедическая энциклопедия [Текст]  / Т.А. Ткаченко – М.: Мир книги, 2010. – 310 с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1371600" lvl="2" indent="-45720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https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: //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smeshariki.fandom.com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ru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wiki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 </a:t>
            </a:r>
            <a:endParaRPr lang="ru-RU" sz="26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34696" y="282153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4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12192001" cy="7239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42491" y="860742"/>
            <a:ext cx="76753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Артикуляционная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гимнастика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«Блинчик»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Picture 6" descr="http://img-fotki.yandex.ru/get/9112/156241142.5e/0_f4552_6de06faf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4550" y="2367815"/>
            <a:ext cx="3745597" cy="411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img-fotki.yandex.ru/get/9327/16969765.1b6/0_87b49_5ab21a43_ori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8220" y="3477592"/>
            <a:ext cx="2587440" cy="268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cast.ru/uploads/2015/02/21/1225039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9002" y="4912144"/>
            <a:ext cx="2484003" cy="108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91983" y="216461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0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12192001" cy="7239000"/>
          </a:xfrm>
          <a:prstGeom prst="rect">
            <a:avLst/>
          </a:prstGeom>
          <a:noFill/>
        </p:spPr>
      </p:pic>
      <p:pic>
        <p:nvPicPr>
          <p:cNvPr id="6" name="Picture 6" descr="http://www.clipartbest.com/cliparts/jTx/oBX/jTxoBXnrc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7248" y="3434514"/>
            <a:ext cx="2692400" cy="265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img-fotki.yandex.ru/get/9495/16969765.21e/0_8e7db_d41f3c62_ori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1102" y="3104732"/>
            <a:ext cx="1714500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worldartsme.com/images/table-transparent-clipart-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7948" y="4780622"/>
            <a:ext cx="41910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kashmirichai.com/wp-content/uploads/2014/11/pink-chai-mix-by-sam-haider-the-chai-guru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5700" y="4550735"/>
            <a:ext cx="11334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58326" y="866913"/>
            <a:ext cx="76753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Артикуляционная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гимнастика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«Чашечка»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34232" y="220552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6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3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se-dla-detej.portal-mega.ru/smeshariki_wp008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http://photo.qip.ru/photo/videoediting/3245357/xlarge/6949242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5504" y="4342297"/>
            <a:ext cx="2156059" cy="2515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58327" y="1020918"/>
            <a:ext cx="76753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Артикуляционная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гимнастика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«Парус»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40110" y="279266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9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12192001" cy="7239000"/>
          </a:xfrm>
          <a:prstGeom prst="rect">
            <a:avLst/>
          </a:prstGeom>
          <a:noFill/>
        </p:spPr>
      </p:pic>
      <p:pic>
        <p:nvPicPr>
          <p:cNvPr id="3" name="Picture 2" descr="http://www.cliparthut.com/clip-arts/1610/tree-clip-art-161056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62473" y="0"/>
            <a:ext cx="8232775" cy="572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media.nn.ru/data/forum/images/2014-11/108021989-1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0985" y="2773898"/>
            <a:ext cx="4095750" cy="327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58326" y="530269"/>
            <a:ext cx="76753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Артикуляционная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гимнастика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«Качели»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33976" y="169982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2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41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Picture 4" descr="http://www.kriblyboo.com/content/images/918860cd-57ee-41d7-b5e5-d11eb17e5541_w400_h0_p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FFB"/>
              </a:clrFrom>
              <a:clrTo>
                <a:srgbClr val="FBFFFB">
                  <a:alpha val="0"/>
                </a:srgbClr>
              </a:clrTo>
            </a:clrChange>
          </a:blip>
          <a:srcRect b="92"/>
          <a:stretch>
            <a:fillRect/>
          </a:stretch>
        </p:blipFill>
        <p:spPr bwMode="auto">
          <a:xfrm>
            <a:off x="4916066" y="1766004"/>
            <a:ext cx="4752528" cy="5091995"/>
          </a:xfrm>
          <a:prstGeom prst="rect">
            <a:avLst/>
          </a:prstGeom>
          <a:noFill/>
        </p:spPr>
      </p:pic>
      <p:pic>
        <p:nvPicPr>
          <p:cNvPr id="7" name="Picture 6" descr="http://xn--55-1lcdoabe2a.xn--p1ai/uploads/gallery/7d93e6a86440fd823e927b93256c4b0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336" y="3780309"/>
            <a:ext cx="2550096" cy="255009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9200" y="228161"/>
            <a:ext cx="9067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изолированно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«Помоги </a:t>
            </a:r>
            <a:r>
              <a:rPr lang="ru-RU" sz="34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Барашу</a:t>
            </a:r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пройти лабиринт»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630484" y="156280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1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12192001" cy="7239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038" y="2667000"/>
            <a:ext cx="1748776" cy="19367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515" y="2943183"/>
            <a:ext cx="1844221" cy="20424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311" y="4597107"/>
            <a:ext cx="1967129" cy="21785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757" y="3139646"/>
            <a:ext cx="1985526" cy="21989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550" y="4041562"/>
            <a:ext cx="2571026" cy="25710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10577" y="495068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слогах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«Собери грибы»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340" y="4706031"/>
            <a:ext cx="1943101" cy="215196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28842" y="4338182"/>
            <a:ext cx="9156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ша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4423" y="5729331"/>
            <a:ext cx="8867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шо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61518" y="3856673"/>
            <a:ext cx="9060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шу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26769" y="5729331"/>
            <a:ext cx="9156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аш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24671" y="3610470"/>
            <a:ext cx="8867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ош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181" y="4564559"/>
            <a:ext cx="2023102" cy="224057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38688" y="5727340"/>
            <a:ext cx="9060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уш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640109" y="2260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9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228161"/>
            <a:ext cx="9067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cs typeface="Calibri" panose="020F0502020204030204" pitchFamily="34" charset="0"/>
              </a:rPr>
              <a:t>[ш] в словах</a:t>
            </a:r>
          </a:p>
          <a:p>
            <a:pPr algn="ctr"/>
            <a:r>
              <a:rPr lang="ru-RU" sz="3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Упражнение «Доскажи словечко»</a:t>
            </a:r>
            <a:endParaRPr lang="ru-RU" sz="3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6775" y="1625873"/>
            <a:ext cx="77152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latin typeface="Century Schoolbook" panose="02040604050505020304" pitchFamily="18" charset="0"/>
            </a:endParaRPr>
          </a:p>
          <a:p>
            <a:r>
              <a:rPr lang="ru-RU" sz="2800" dirty="0" smtClean="0">
                <a:latin typeface="Century Schoolbook" panose="02040604050505020304" pitchFamily="18" charset="0"/>
              </a:rPr>
              <a:t>ША – ША – ША – вкусная </a:t>
            </a:r>
            <a:endParaRPr lang="ru-RU" sz="2800" dirty="0">
              <a:latin typeface="Century Schoolbook" panose="02040604050505020304" pitchFamily="18" charset="0"/>
            </a:endParaRPr>
          </a:p>
          <a:p>
            <a:endParaRPr lang="ru-RU" sz="2800" dirty="0" smtClean="0">
              <a:latin typeface="Century Schoolbook" panose="02040604050505020304" pitchFamily="18" charset="0"/>
            </a:endParaRPr>
          </a:p>
          <a:p>
            <a:endParaRPr lang="ru-RU" sz="2800" dirty="0">
              <a:latin typeface="Century Schoolbook" panose="02040604050505020304" pitchFamily="18" charset="0"/>
            </a:endParaRPr>
          </a:p>
          <a:p>
            <a:r>
              <a:rPr lang="ru-RU" sz="2800" dirty="0" smtClean="0">
                <a:latin typeface="Century Schoolbook" panose="02040604050505020304" pitchFamily="18" charset="0"/>
              </a:rPr>
              <a:t>ШУ – ШУ – ШУ – кушаю</a:t>
            </a:r>
          </a:p>
          <a:p>
            <a:endParaRPr lang="ru-RU" sz="2800" dirty="0">
              <a:latin typeface="Century Schoolbook" panose="02040604050505020304" pitchFamily="18" charset="0"/>
            </a:endParaRPr>
          </a:p>
          <a:p>
            <a:endParaRPr lang="ru-RU" sz="2800" dirty="0" smtClean="0">
              <a:latin typeface="Century Schoolbook" panose="02040604050505020304" pitchFamily="18" charset="0"/>
            </a:endParaRPr>
          </a:p>
          <a:p>
            <a:r>
              <a:rPr lang="ru-RU" sz="2800" dirty="0" smtClean="0">
                <a:latin typeface="Century Schoolbook" panose="02040604050505020304" pitchFamily="18" charset="0"/>
              </a:rPr>
              <a:t>АШ –АШ – АШ – у Паши</a:t>
            </a:r>
          </a:p>
          <a:p>
            <a:endParaRPr lang="ru-RU" sz="2800" dirty="0" smtClean="0">
              <a:latin typeface="Century Schoolbook" panose="02040604050505020304" pitchFamily="18" charset="0"/>
            </a:endParaRPr>
          </a:p>
          <a:p>
            <a:endParaRPr lang="ru-RU" sz="2800" dirty="0">
              <a:latin typeface="Century Schoolbook" panose="02040604050505020304" pitchFamily="18" charset="0"/>
            </a:endParaRPr>
          </a:p>
          <a:p>
            <a:r>
              <a:rPr lang="ru-RU" sz="2800" dirty="0" smtClean="0">
                <a:latin typeface="Century Schoolbook" panose="02040604050505020304" pitchFamily="18" charset="0"/>
              </a:rPr>
              <a:t>ОШ - </a:t>
            </a:r>
            <a:r>
              <a:rPr lang="ru-RU" sz="2800" dirty="0" smtClean="0">
                <a:latin typeface="Century Schoolbook" panose="02040604050505020304" pitchFamily="18" charset="0"/>
              </a:rPr>
              <a:t>ОШ – ОШ – у </a:t>
            </a:r>
            <a:r>
              <a:rPr lang="ru-RU" sz="2800" dirty="0">
                <a:latin typeface="Century Schoolbook" panose="02040604050505020304" pitchFamily="18" charset="0"/>
              </a:rPr>
              <a:t>М</a:t>
            </a:r>
            <a:r>
              <a:rPr lang="ru-RU" sz="2800" dirty="0" smtClean="0">
                <a:latin typeface="Century Schoolbook" panose="02040604050505020304" pitchFamily="18" charset="0"/>
              </a:rPr>
              <a:t>иши </a:t>
            </a:r>
          </a:p>
        </p:txBody>
      </p:sp>
      <p:pic>
        <p:nvPicPr>
          <p:cNvPr id="5" name="Picture 2" descr="http://vredno-ili-net.ru/wp-content/uploads/2012/09/vredna-li-lapsha-bystrogo-prigotobleniy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044" y="1615672"/>
            <a:ext cx="1261824" cy="1141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img.thesun.co.uk/multimedia/archive/01127/bowl_682_1127537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044" y="2880302"/>
            <a:ext cx="1261824" cy="121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693" y="4155938"/>
            <a:ext cx="1296136" cy="1236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6" descr="http://www.bergner.com.hk/ru/images/product/bergner/BG-350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693" y="5493728"/>
            <a:ext cx="1296136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oVtZkk5dLs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048751" y="3587578"/>
            <a:ext cx="2428874" cy="29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829512" y="1671354"/>
            <a:ext cx="406400" cy="4064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829512" y="36889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31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7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356</Words>
  <Application>Microsoft Office PowerPoint</Application>
  <PresentationFormat>Широкоэкранный</PresentationFormat>
  <Paragraphs>87</Paragraphs>
  <Slides>21</Slides>
  <Notes>0</Notes>
  <HiddenSlides>0</HiddenSlides>
  <MMClips>28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Century</vt:lpstr>
      <vt:lpstr>Century Schoolbook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Alexandra</dc:creator>
  <cp:lastModifiedBy>Alexandra</cp:lastModifiedBy>
  <cp:revision>21</cp:revision>
  <dcterms:created xsi:type="dcterms:W3CDTF">2020-05-08T04:56:02Z</dcterms:created>
  <dcterms:modified xsi:type="dcterms:W3CDTF">2020-05-11T13:48:47Z</dcterms:modified>
</cp:coreProperties>
</file>