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90" r:id="rId2"/>
    <p:sldId id="275" r:id="rId3"/>
    <p:sldId id="303" r:id="rId4"/>
    <p:sldId id="304" r:id="rId5"/>
    <p:sldId id="280" r:id="rId6"/>
    <p:sldId id="298" r:id="rId7"/>
    <p:sldId id="299" r:id="rId8"/>
    <p:sldId id="283" r:id="rId9"/>
    <p:sldId id="305" r:id="rId10"/>
    <p:sldId id="300" r:id="rId11"/>
    <p:sldId id="301" r:id="rId12"/>
    <p:sldId id="309" r:id="rId13"/>
    <p:sldId id="295" r:id="rId14"/>
    <p:sldId id="310" r:id="rId15"/>
    <p:sldId id="308" r:id="rId16"/>
    <p:sldId id="311" r:id="rId17"/>
    <p:sldId id="288" r:id="rId18"/>
    <p:sldId id="267" r:id="rId19"/>
    <p:sldId id="312" r:id="rId20"/>
    <p:sldId id="268" r:id="rId21"/>
    <p:sldId id="257" r:id="rId22"/>
    <p:sldId id="313" r:id="rId23"/>
    <p:sldId id="269" r:id="rId24"/>
    <p:sldId id="297" r:id="rId25"/>
    <p:sldId id="258" r:id="rId26"/>
    <p:sldId id="26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85273" autoAdjust="0"/>
  </p:normalViewPr>
  <p:slideViewPr>
    <p:cSldViewPr>
      <p:cViewPr varScale="1">
        <p:scale>
          <a:sx n="63" d="100"/>
          <a:sy n="63" d="100"/>
        </p:scale>
        <p:origin x="16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711B9-35B2-47E6-A7E7-7211B7C879C8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4F554-358B-47A7-A2DF-02397138144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4F554-358B-47A7-A2DF-02397138144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4F554-358B-47A7-A2DF-02397138144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652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03.08.2018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1217" y="1772816"/>
            <a:ext cx="5701353" cy="4104455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FFC000"/>
                </a:solidFill>
                <a:latin typeface="Monotype Corsiva" pitchFamily="66" charset="0"/>
              </a:rPr>
              <a:t>ЗЕМНОВОДНЫЕ</a:t>
            </a:r>
            <a:r>
              <a:rPr lang="ru-RU" dirty="0" smtClean="0">
                <a:latin typeface="Monotype Corsiva" pitchFamily="66" charset="0"/>
              </a:rPr>
              <a:t>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sz="5300" dirty="0" smtClean="0">
                <a:latin typeface="Monotype Corsiva" pitchFamily="66" charset="0"/>
              </a:rPr>
              <a:t>Ставропольского края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2" y="1412776"/>
            <a:ext cx="3275856" cy="38164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91680" y="382137"/>
            <a:ext cx="71008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КРАСНАЯ КНИГА</a:t>
            </a:r>
            <a:endParaRPr lang="ru-RU" sz="6600" b="1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105490"/>
            <a:ext cx="21993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666262"/>
                </a:solidFill>
                <a:effectLst/>
                <a:latin typeface="default -"/>
                <a:ea typeface="Times New Roman" pitchFamily="18" charset="0"/>
                <a:cs typeface="Helvetica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5229200"/>
            <a:ext cx="8424936" cy="129614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2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12800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12800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12800" i="1" dirty="0" smtClean="0">
                <a:solidFill>
                  <a:srgbClr val="C00000"/>
                </a:solidFill>
                <a:latin typeface="Monotype Corsiva" pitchFamily="66" charset="0"/>
              </a:rPr>
              <a:t>подготовила: педагог </a:t>
            </a:r>
            <a:r>
              <a:rPr lang="ru-RU" sz="12800" i="1" dirty="0" err="1" smtClean="0">
                <a:solidFill>
                  <a:srgbClr val="C00000"/>
                </a:solidFill>
                <a:latin typeface="Monotype Corsiva" pitchFamily="66" charset="0"/>
              </a:rPr>
              <a:t>Дурихина</a:t>
            </a:r>
            <a:r>
              <a:rPr lang="ru-RU" sz="12800" i="1" dirty="0" smtClean="0">
                <a:solidFill>
                  <a:srgbClr val="C00000"/>
                </a:solidFill>
                <a:latin typeface="Monotype Corsiva" pitchFamily="66" charset="0"/>
              </a:rPr>
              <a:t> Т.А.</a:t>
            </a:r>
            <a:endParaRPr lang="ru-RU" sz="12800" dirty="0"/>
          </a:p>
        </p:txBody>
      </p:sp>
    </p:spTree>
    <p:extLst>
      <p:ext uri="{BB962C8B-B14F-4D97-AF65-F5344CB8AC3E}">
        <p14:creationId xmlns:p14="http://schemas.microsoft.com/office/powerpoint/2010/main" val="1836833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316736"/>
            <a:ext cx="2434608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157192"/>
            <a:ext cx="8496944" cy="170080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FFFF00"/>
                </a:solidFill>
              </a:rPr>
              <a:t>      Один вид амфибий относится к категории </a:t>
            </a:r>
            <a:r>
              <a:rPr lang="en-US" sz="2000" dirty="0" smtClean="0">
                <a:solidFill>
                  <a:srgbClr val="FFFF00"/>
                </a:solidFill>
              </a:rPr>
              <a:t>II</a:t>
            </a:r>
            <a:r>
              <a:rPr lang="ru-RU" sz="2000" dirty="0" smtClean="0">
                <a:solidFill>
                  <a:srgbClr val="FFFF00"/>
                </a:solidFill>
              </a:rPr>
              <a:t>. </a:t>
            </a:r>
            <a:r>
              <a:rPr lang="ru-RU" b="1" i="1" dirty="0" smtClean="0">
                <a:solidFill>
                  <a:srgbClr val="C00000"/>
                </a:solidFill>
              </a:rPr>
              <a:t>Категория II - </a:t>
            </a:r>
            <a:r>
              <a:rPr lang="ru-RU" dirty="0" smtClean="0"/>
              <a:t>виды (подвиды), численность которых еще относительно высока, но сокращается катастрофически быстро, что в недалеком будущем может поставить их под угрозу исчезновения. 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5" name="Picture 2" descr="D:\видео-фото\лес\IMG_0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624"/>
            <a:ext cx="8600454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3700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316736"/>
            <a:ext cx="2434608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3456384" cy="576064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     Необходимо отметить, что редкие и исчезающие виды находятся в естественных экосистемах – полупустынных, сухостепных, </a:t>
            </a:r>
            <a:r>
              <a:rPr lang="ru-RU" sz="2000" dirty="0" err="1" smtClean="0"/>
              <a:t>луговостепных</a:t>
            </a:r>
            <a:r>
              <a:rPr lang="ru-RU" sz="2000" dirty="0" smtClean="0"/>
              <a:t>, лесных и других сообществах. Поэтому охрана этих видов предполагает сохранение</a:t>
            </a:r>
            <a:br>
              <a:rPr lang="ru-RU" sz="2000" dirty="0" smtClean="0"/>
            </a:br>
            <a:r>
              <a:rPr lang="ru-RU" sz="2000" dirty="0" smtClean="0"/>
              <a:t>вмещающих их биогеоценозов в виде естественных резерватов-заказников, национальных парков, заповедников. Красная книга края – основа формирования каркаса таких особо охраняемых территорий.</a:t>
            </a:r>
          </a:p>
        </p:txBody>
      </p:sp>
      <p:pic>
        <p:nvPicPr>
          <p:cNvPr id="1026" name="Picture 2" descr="D:\видео-фото\лес\DSCN2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3430" y="0"/>
            <a:ext cx="5130570" cy="6840759"/>
          </a:xfrm>
          <a:prstGeom prst="rect">
            <a:avLst/>
          </a:prstGeom>
          <a:noFill/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2051720" y="6237312"/>
            <a:ext cx="2304256" cy="404664"/>
          </a:xfrm>
          <a:prstGeom prst="wedgeRoundRectCallout">
            <a:avLst>
              <a:gd name="adj1" fmla="val 102276"/>
              <a:gd name="adj2" fmla="val -23875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</a:rPr>
              <a:t>ООПТ Русский лес </a:t>
            </a:r>
            <a:endParaRPr lang="ru-RU" sz="1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610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14" y="404664"/>
            <a:ext cx="9148314" cy="6093296"/>
          </a:xfrm>
          <a:prstGeom prst="rect">
            <a:avLst/>
          </a:prstGeom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-9948" y="5949280"/>
            <a:ext cx="3851920" cy="792088"/>
          </a:xfrm>
          <a:prstGeom prst="wedgeRoundRectCallout">
            <a:avLst>
              <a:gd name="adj1" fmla="val 48172"/>
              <a:gd name="adj2" fmla="val -121010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Тритон </a:t>
            </a:r>
            <a:r>
              <a:rPr lang="ru-RU" sz="3200" b="1" dirty="0" err="1" smtClean="0">
                <a:solidFill>
                  <a:srgbClr val="FFFF00"/>
                </a:solidFill>
              </a:rPr>
              <a:t>Ланца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106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0"/>
            <a:ext cx="7900672" cy="592550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16632"/>
            <a:ext cx="8784976" cy="43204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Обыкновенный </a:t>
            </a:r>
            <a:r>
              <a:rPr lang="ru-RU" dirty="0"/>
              <a:t>тритон </a:t>
            </a:r>
            <a:r>
              <a:rPr lang="ru-RU" dirty="0" err="1"/>
              <a:t>Ланца</a:t>
            </a:r>
            <a:r>
              <a:rPr lang="ru-RU" dirty="0"/>
              <a:t> встречается исключительно в лесах западного </a:t>
            </a:r>
            <a:r>
              <a:rPr lang="ru-RU" dirty="0" smtClean="0"/>
              <a:t>Кавказа. </a:t>
            </a:r>
            <a:endParaRPr lang="ru-RU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107504" y="5517232"/>
            <a:ext cx="8964488" cy="1340768"/>
          </a:xfrm>
          <a:prstGeom prst="rect">
            <a:avLst/>
          </a:prstGeom>
        </p:spPr>
        <p:txBody>
          <a:bodyPr vert="horz" lIns="45720" rIns="45720" anchor="t">
            <a:normAutofit fontScale="77500" lnSpcReduction="2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 </a:t>
            </a:r>
            <a:r>
              <a:rPr lang="ru-RU" dirty="0" smtClean="0"/>
              <a:t>    Тритона вряд ли можно спутать с представителями других семейств – он имеет несколько характерных особенностей. Длина тела вместе с хвостом от 5 до 9 см. На темном фоне ярким пятном выделяется желто-оранжевое брюхо с крупными пятнами разнообразной формы. На его спине и по всей длине хвоста развивается красивый  гребень. С ним общая площадь поверхности тела животного становится больше, а при этом увеличивается доля кожного дыхания.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589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81" y="144016"/>
            <a:ext cx="5316453" cy="6597352"/>
          </a:xfrm>
          <a:prstGeom prst="rect">
            <a:avLst/>
          </a:prstGeom>
        </p:spPr>
      </p:pic>
      <p:sp>
        <p:nvSpPr>
          <p:cNvPr id="5" name="Текст 2"/>
          <p:cNvSpPr>
            <a:spLocks noGrp="1"/>
          </p:cNvSpPr>
          <p:nvPr>
            <p:ph type="body" idx="1"/>
          </p:nvPr>
        </p:nvSpPr>
        <p:spPr>
          <a:xfrm>
            <a:off x="5580112" y="432048"/>
            <a:ext cx="3384376" cy="6093296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900" dirty="0" smtClean="0"/>
              <a:t>Эти забавные животные для размножения </a:t>
            </a:r>
            <a:r>
              <a:rPr lang="ru-RU" sz="2900" dirty="0"/>
              <a:t>выбирают водоемы со стоячей водой, а после перебираются в лес, прячась под камни, коряги или в подстилку.</a:t>
            </a:r>
          </a:p>
          <a:p>
            <a:pPr algn="just"/>
            <a:r>
              <a:rPr lang="ru-RU" sz="2900" dirty="0" smtClean="0"/>
              <a:t>     Тритоны </a:t>
            </a:r>
            <a:r>
              <a:rPr lang="ru-RU" sz="2900" dirty="0"/>
              <a:t>питаются мелкими насекомыми и их личинками, различными ракообразными и </a:t>
            </a:r>
            <a:r>
              <a:rPr lang="ru-RU" sz="2900" dirty="0" smtClean="0"/>
              <a:t>моллюсками, принося </a:t>
            </a:r>
            <a:r>
              <a:rPr lang="ru-RU" sz="2900" dirty="0"/>
              <a:t>большую пользу, уничтожая личинок малярийных комаров. Эти удивительные создания живут до 28 лет</a:t>
            </a:r>
            <a:r>
              <a:rPr lang="ru-RU" sz="2900" dirty="0" smtClean="0"/>
              <a:t>.</a:t>
            </a:r>
            <a:endParaRPr lang="ru-RU" sz="2900" dirty="0"/>
          </a:p>
          <a:p>
            <a:pPr algn="just"/>
            <a:r>
              <a:rPr lang="ru-RU" sz="2900" b="1" i="1" u="sng" dirty="0">
                <a:solidFill>
                  <a:srgbClr val="C00000"/>
                </a:solidFill>
              </a:rPr>
              <a:t>Лимитирующие факторы</a:t>
            </a:r>
            <a:r>
              <a:rPr lang="ru-RU" sz="2900" dirty="0">
                <a:solidFill>
                  <a:srgbClr val="C00000"/>
                </a:solidFill>
              </a:rPr>
              <a:t>. </a:t>
            </a:r>
          </a:p>
          <a:p>
            <a:pPr algn="just"/>
            <a:r>
              <a:rPr lang="ru-RU" sz="2900" dirty="0" smtClean="0"/>
              <a:t>     В </a:t>
            </a:r>
            <a:r>
              <a:rPr lang="ru-RU" sz="2900" dirty="0"/>
              <a:t>природе тритоны </a:t>
            </a:r>
            <a:r>
              <a:rPr lang="ru-RU" sz="2900" dirty="0" smtClean="0"/>
              <a:t>страдают </a:t>
            </a:r>
            <a:r>
              <a:rPr lang="ru-RU" sz="2900" dirty="0"/>
              <a:t>от общего загрязнения окружающей </a:t>
            </a:r>
            <a:r>
              <a:rPr lang="ru-RU" sz="2900" dirty="0" smtClean="0"/>
              <a:t>среды, осушения </a:t>
            </a:r>
            <a:r>
              <a:rPr lang="ru-RU" sz="2900" dirty="0"/>
              <a:t>и </a:t>
            </a:r>
            <a:r>
              <a:rPr lang="ru-RU" sz="2900" dirty="0" smtClean="0"/>
              <a:t>загрязнения </a:t>
            </a:r>
            <a:r>
              <a:rPr lang="ru-RU" sz="2900" dirty="0"/>
              <a:t>нерестовых водоемов, </a:t>
            </a:r>
            <a:r>
              <a:rPr lang="ru-RU" sz="2900" dirty="0" smtClean="0"/>
              <a:t>вырубки </a:t>
            </a:r>
            <a:r>
              <a:rPr lang="ru-RU" sz="2900" dirty="0"/>
              <a:t>и </a:t>
            </a:r>
            <a:r>
              <a:rPr lang="ru-RU" sz="2900" dirty="0" smtClean="0"/>
              <a:t>загрязнения </a:t>
            </a:r>
            <a:r>
              <a:rPr lang="ru-RU" sz="2900" dirty="0"/>
              <a:t>лесов, </a:t>
            </a:r>
            <a:r>
              <a:rPr lang="ru-RU" sz="2900" dirty="0" smtClean="0"/>
              <a:t>зарыбления </a:t>
            </a:r>
            <a:r>
              <a:rPr lang="ru-RU" sz="2900" dirty="0"/>
              <a:t>водоемов. Кроме того, забавные и милые животные часто отлавливаются для продажи и коллекционирования. У тритонов немало и естественных </a:t>
            </a:r>
            <a:r>
              <a:rPr lang="ru-RU" sz="2900" dirty="0" smtClean="0"/>
              <a:t>врагов: цапли </a:t>
            </a:r>
            <a:r>
              <a:rPr lang="ru-RU" sz="2900" dirty="0"/>
              <a:t>и аисты, </a:t>
            </a:r>
            <a:r>
              <a:rPr lang="ru-RU" sz="2900" dirty="0" smtClean="0"/>
              <a:t>еноты-полоскуны, ужи </a:t>
            </a:r>
            <a:r>
              <a:rPr lang="ru-RU" sz="2900" dirty="0"/>
              <a:t>и гадюки, лягушки и чесночницы, которые поедают кладки с </a:t>
            </a:r>
            <a:r>
              <a:rPr lang="ru-RU" sz="2900" dirty="0" smtClean="0"/>
              <a:t>икринками.</a:t>
            </a:r>
          </a:p>
          <a:p>
            <a:pPr algn="just"/>
            <a:r>
              <a:rPr lang="ru-RU" sz="2900" b="1" i="1" u="sng" dirty="0" smtClean="0">
                <a:solidFill>
                  <a:srgbClr val="C00000"/>
                </a:solidFill>
              </a:rPr>
              <a:t>Меры </a:t>
            </a:r>
            <a:r>
              <a:rPr lang="ru-RU" sz="2900" b="1" i="1" u="sng" dirty="0">
                <a:solidFill>
                  <a:srgbClr val="C00000"/>
                </a:solidFill>
              </a:rPr>
              <a:t>охраны</a:t>
            </a:r>
            <a:r>
              <a:rPr lang="ru-RU" sz="2900" b="1" i="1" u="sng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ru-RU" sz="2900" dirty="0"/>
              <a:t> </a:t>
            </a:r>
            <a:r>
              <a:rPr lang="ru-RU" sz="2900" dirty="0" smtClean="0"/>
              <a:t>    Занесен </a:t>
            </a:r>
            <a:r>
              <a:rPr lang="ru-RU" sz="2900" dirty="0"/>
              <a:t>в Красный список </a:t>
            </a:r>
            <a:r>
              <a:rPr lang="ru-RU" sz="2900" dirty="0" smtClean="0"/>
              <a:t>МСОП, </a:t>
            </a:r>
            <a:r>
              <a:rPr lang="ru-RU" sz="2900" dirty="0"/>
              <a:t>Красную книгу России (2 категория). Ужесточить контроль за лесопользованием на территории г. Ставрополя и КМВ. </a:t>
            </a:r>
          </a:p>
        </p:txBody>
      </p:sp>
    </p:spTree>
    <p:extLst>
      <p:ext uri="{BB962C8B-B14F-4D97-AF65-F5344CB8AC3E}">
        <p14:creationId xmlns:p14="http://schemas.microsoft.com/office/powerpoint/2010/main" val="2062155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316736"/>
            <a:ext cx="2434608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157192"/>
            <a:ext cx="8496944" cy="170080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rgbClr val="FFFF00"/>
                </a:solidFill>
              </a:rPr>
              <a:t>Три вида </a:t>
            </a:r>
            <a:r>
              <a:rPr lang="ru-RU" sz="2000" dirty="0">
                <a:solidFill>
                  <a:srgbClr val="FFFF00"/>
                </a:solidFill>
              </a:rPr>
              <a:t>амфибий относится к категории 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</a:rPr>
              <a:t>II</a:t>
            </a:r>
            <a:r>
              <a:rPr lang="ru-RU" sz="2000" dirty="0" smtClean="0">
                <a:solidFill>
                  <a:srgbClr val="FFFF00"/>
                </a:solidFill>
              </a:rPr>
              <a:t>I</a:t>
            </a:r>
            <a:r>
              <a:rPr lang="ru-RU" sz="2000" dirty="0">
                <a:solidFill>
                  <a:srgbClr val="FFFF00"/>
                </a:solidFill>
              </a:rPr>
              <a:t>. </a:t>
            </a:r>
            <a:r>
              <a:rPr lang="ru-RU" sz="2000" i="1" dirty="0">
                <a:solidFill>
                  <a:srgbClr val="FF0000"/>
                </a:solidFill>
              </a:rPr>
              <a:t>Категория </a:t>
            </a:r>
            <a:r>
              <a:rPr lang="ru-RU" sz="2000" i="1" dirty="0" smtClean="0">
                <a:solidFill>
                  <a:srgbClr val="FF0000"/>
                </a:solidFill>
              </a:rPr>
              <a:t>III</a:t>
            </a:r>
            <a:r>
              <a:rPr lang="ru-RU" sz="2000" i="1" dirty="0">
                <a:solidFill>
                  <a:srgbClr val="FF0000"/>
                </a:solidFill>
              </a:rPr>
              <a:t> </a:t>
            </a:r>
            <a:r>
              <a:rPr lang="ru-RU" sz="2000" i="1" dirty="0" smtClean="0">
                <a:solidFill>
                  <a:srgbClr val="FF0000"/>
                </a:solidFill>
              </a:rPr>
              <a:t>- </a:t>
            </a:r>
            <a:r>
              <a:rPr lang="ru-RU" sz="2000" dirty="0">
                <a:solidFill>
                  <a:srgbClr val="FFFF00"/>
                </a:solidFill>
              </a:rPr>
              <a:t>редкие виды (подвиды), которым в настоящее время еще не грозит исчезновение, но встречаются они в таком небольшом количестве или на таких ограниченных территориях, что могут исчезнуть при неблагоприятном изменении среды </a:t>
            </a:r>
            <a:r>
              <a:rPr lang="ru-RU" sz="2000" dirty="0" smtClean="0">
                <a:solidFill>
                  <a:srgbClr val="FFFF00"/>
                </a:solidFill>
              </a:rPr>
              <a:t>обитания.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5" name="Picture 2" descr="D:\видео-фото\лес\IMG_0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624"/>
            <a:ext cx="8600454" cy="5112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8508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496944" cy="5949280"/>
          </a:xfrm>
          <a:prstGeom prst="rect">
            <a:avLst/>
          </a:prstGeom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0" y="-20758"/>
            <a:ext cx="2304256" cy="404664"/>
          </a:xfrm>
          <a:prstGeom prst="wedgeRoundRectCallout">
            <a:avLst>
              <a:gd name="adj1" fmla="val 78970"/>
              <a:gd name="adj2" fmla="val 15220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</a:rPr>
              <a:t>ООПТ Русский лес </a:t>
            </a:r>
            <a:endParaRPr lang="ru-RU" sz="18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07504" y="5445224"/>
            <a:ext cx="8856984" cy="1352740"/>
          </a:xfrm>
          <a:prstGeom prst="rect">
            <a:avLst/>
          </a:prstGeom>
        </p:spPr>
        <p:txBody>
          <a:bodyPr vert="horz" lIns="45720" rIns="45720" anchor="t">
            <a:normAutofit fontScale="85000" lnSpcReduction="2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>
                <a:solidFill>
                  <a:schemeClr val="tx2"/>
                </a:solidFill>
              </a:rPr>
              <a:t>Редкие и исчезающие виды находятся в естественных экосистемах – полупустынных, сухостепных, </a:t>
            </a:r>
            <a:r>
              <a:rPr lang="ru-RU" dirty="0" err="1" smtClean="0">
                <a:solidFill>
                  <a:schemeClr val="tx2"/>
                </a:solidFill>
              </a:rPr>
              <a:t>луговостепных</a:t>
            </a:r>
            <a:r>
              <a:rPr lang="ru-RU" dirty="0" smtClean="0">
                <a:solidFill>
                  <a:schemeClr val="tx2"/>
                </a:solidFill>
              </a:rPr>
              <a:t>, лесных и других сообществах. Поэтому охрана этих видов предполагает их сохранение в виде естественных резерватов-заказников, национальных парков, заповедников. Красная книга края – основа формирования таких территорий.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1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475" y="7248"/>
            <a:ext cx="8624093" cy="6662112"/>
          </a:xfrm>
          <a:prstGeom prst="rect">
            <a:avLst/>
          </a:prstGeom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35496" y="6021288"/>
            <a:ext cx="3851920" cy="792088"/>
          </a:xfrm>
          <a:prstGeom prst="wedgeRoundRectCallout">
            <a:avLst>
              <a:gd name="adj1" fmla="val 41164"/>
              <a:gd name="adj2" fmla="val -8967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rmAutofit fontScale="77500" lnSpcReduction="2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err="1" smtClean="0">
                <a:solidFill>
                  <a:srgbClr val="FFFF00"/>
                </a:solidFill>
              </a:rPr>
              <a:t>Малоазиадская</a:t>
            </a:r>
            <a:r>
              <a:rPr lang="ru-RU" sz="3200" b="1" dirty="0" smtClean="0">
                <a:solidFill>
                  <a:srgbClr val="FFFF00"/>
                </a:solidFill>
              </a:rPr>
              <a:t> лягушка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9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1316736"/>
            <a:ext cx="3168352" cy="13624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6992" y="1137320"/>
            <a:ext cx="7620000" cy="5715000"/>
          </a:xfrm>
          <a:prstGeom prst="rect">
            <a:avLst/>
          </a:prstGeom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7210752" y="1844824"/>
            <a:ext cx="1753736" cy="4752528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600" dirty="0" smtClean="0"/>
              <a:t>Возможен вариант содержания в условиях дома. В неволе для пары малоазиатских лягушек требуются террариум, заполненный достаточно мягким и влагоемким грунтом - лучше всего использовать смесь листовой земли и мха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251520" y="0"/>
            <a:ext cx="8712968" cy="4345240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dirty="0" smtClean="0"/>
              <a:t>      </a:t>
            </a:r>
            <a:r>
              <a:rPr lang="ru-RU" sz="1600" dirty="0" smtClean="0"/>
              <a:t>В природе малоазиатские лягушки достигают 8 см., населяют предгорные и горные области Кавказа. Чаще всего придерживаются водоемов, способны существовать в небольших лужах на городских свалках, где вода загрязнена разными отходами. Ведут, сумеречный образ жизни, хотя в дождливые дни активны и днём. Питаются лягушки различными беспозвоночными: ракообразными (мокрицы) и паукообразными насекомыми.</a:t>
            </a:r>
          </a:p>
          <a:p>
            <a:pPr algn="just"/>
            <a:r>
              <a:rPr lang="ru-RU" sz="1600" dirty="0" smtClean="0"/>
              <a:t>   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395641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0"/>
            <a:ext cx="7596336" cy="577110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16632"/>
            <a:ext cx="1656184" cy="475252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Этот </a:t>
            </a:r>
            <a:r>
              <a:rPr lang="ru-RU" sz="1600" dirty="0"/>
              <a:t>вид на удивление быстро привыкает к условиям неволи и практически не требует специальных убежищ. </a:t>
            </a:r>
            <a:r>
              <a:rPr lang="ru-RU" sz="1600" dirty="0" smtClean="0"/>
              <a:t>Благодаря </a:t>
            </a:r>
            <a:r>
              <a:rPr lang="ru-RU" sz="1600" dirty="0"/>
              <a:t>такому поведению животных террариум можно украсить живыми </a:t>
            </a:r>
            <a:r>
              <a:rPr lang="ru-RU" sz="1600" dirty="0" smtClean="0"/>
              <a:t>растениями. </a:t>
            </a:r>
            <a:endParaRPr lang="ru-RU" sz="16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251520" y="5229200"/>
            <a:ext cx="8779000" cy="1628800"/>
          </a:xfrm>
          <a:prstGeom prst="rect">
            <a:avLst/>
          </a:prstGeom>
        </p:spPr>
        <p:txBody>
          <a:bodyPr vert="horz" lIns="45720" rIns="45720" anchor="t">
            <a:normAutofit lnSpcReduction="1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    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Лимитирующие факторы</a:t>
            </a:r>
            <a:r>
              <a:rPr lang="ru-RU" sz="1600" dirty="0" smtClean="0"/>
              <a:t> - незначительное количество нерестилищ и их частое пересыхание, гибель животных во время весенних заморозков. Серьезную опасность для вида представляет енот-полоскун, уничтожающий лягушек на нерестилище.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   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Меры охраны. </a:t>
            </a:r>
            <a:r>
              <a:rPr lang="ru-RU" sz="1600" dirty="0" smtClean="0"/>
              <a:t>Занесен в Красный список МСОП, Красной книги России. Ужесточить контроль за лесопользованием на территории г. Ставрополя и КМВ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807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316736"/>
            <a:ext cx="4968552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733256"/>
            <a:ext cx="8640960" cy="129614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sz="2400" dirty="0" smtClean="0"/>
              <a:t>    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Территория Ставропольского края уникальна, благодаря своему географическому положению и разнообразной ландшафтной структуре. Это проявляется как в отношении растительного, так и животного мира. Ставропольский край по уровню биологического разнообразия занимает второе место в России.</a:t>
            </a:r>
          </a:p>
          <a:p>
            <a:pPr algn="just"/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    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5" name="Picture 2" descr="C:\Users\пользователь\Desktop\локальный диск\ФОТОГРАФФИИ видео\природа\DSCN0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634"/>
            <a:ext cx="7272808" cy="5454606"/>
          </a:xfrm>
          <a:prstGeom prst="rect">
            <a:avLst/>
          </a:prstGeom>
          <a:noFill/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7236296" y="0"/>
            <a:ext cx="1907704" cy="404664"/>
          </a:xfrm>
          <a:prstGeom prst="wedgeRoundRectCallout">
            <a:avLst>
              <a:gd name="adj1" fmla="val -66057"/>
              <a:gd name="adj2" fmla="val 8925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</a:rPr>
              <a:t>с. </a:t>
            </a:r>
            <a:r>
              <a:rPr lang="ru-RU" sz="1800" b="1" dirty="0" err="1" smtClean="0">
                <a:solidFill>
                  <a:schemeClr val="bg2">
                    <a:lumMod val="50000"/>
                  </a:schemeClr>
                </a:solidFill>
              </a:rPr>
              <a:t>Пелагиада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316736"/>
            <a:ext cx="4464496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704664"/>
            <a:ext cx="5112568" cy="150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968" y="0"/>
            <a:ext cx="8060352" cy="6716960"/>
          </a:xfrm>
          <a:prstGeom prst="rect">
            <a:avLst/>
          </a:prstGeom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4716016" y="6025792"/>
            <a:ext cx="4464496" cy="792088"/>
          </a:xfrm>
          <a:prstGeom prst="wedgeRoundRectCallout">
            <a:avLst>
              <a:gd name="adj1" fmla="val -49275"/>
              <a:gd name="adj2" fmla="val -10699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FFFF00"/>
                </a:solidFill>
              </a:rPr>
              <a:t>К</a:t>
            </a:r>
            <a:r>
              <a:rPr lang="ru-RU" sz="3200" b="1" dirty="0" smtClean="0">
                <a:solidFill>
                  <a:srgbClr val="FFFF00"/>
                </a:solidFill>
              </a:rPr>
              <a:t>авказская жаба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732240" y="2420888"/>
            <a:ext cx="2196752" cy="2304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332656"/>
            <a:ext cx="291581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C00000"/>
                </a:solidFill>
              </a:rPr>
              <a:t>ЗЕЛЕНАЯ ЩУРКА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1261" y="0"/>
            <a:ext cx="8008313" cy="6021288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179512" y="6021288"/>
            <a:ext cx="8870062" cy="7200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Предпочитает затененные и влажные биотопы. Зимует в почве, лесной подстилке и т.д.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Внимание! - Кожные выделения ЯДОВИТЫ.</a:t>
            </a: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179512" y="116632"/>
            <a:ext cx="1512168" cy="532859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     </a:t>
            </a:r>
            <a:r>
              <a:rPr lang="ru-RU" sz="1600" dirty="0" smtClean="0"/>
              <a:t>Эндемик лесов Западного Кавказа и юго-восточного Закавказья. Кавказская (</a:t>
            </a:r>
            <a:r>
              <a:rPr lang="ru-RU" sz="1600" dirty="0" err="1" smtClean="0"/>
              <a:t>колхидская</a:t>
            </a:r>
            <a:r>
              <a:rPr lang="ru-RU" sz="1600" dirty="0" smtClean="0"/>
              <a:t>) жаба - крупная жаба России: длина тела 7–9 см (самцы) и 9-12 см (самки). Сверху серая или светло-коричневая с более темными пятнами. </a:t>
            </a:r>
          </a:p>
        </p:txBody>
      </p:sp>
    </p:spTree>
    <p:extLst>
      <p:ext uri="{BB962C8B-B14F-4D97-AF65-F5344CB8AC3E}">
        <p14:creationId xmlns:p14="http://schemas.microsoft.com/office/powerpoint/2010/main" val="359086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072" y="0"/>
            <a:ext cx="7812360" cy="586664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589240"/>
            <a:ext cx="8424936" cy="122413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b="1" i="1" u="sng" dirty="0">
                <a:solidFill>
                  <a:srgbClr val="C00000"/>
                </a:solidFill>
              </a:rPr>
              <a:t>Лимитирующие факторы. </a:t>
            </a:r>
            <a:r>
              <a:rPr lang="ru-RU" dirty="0"/>
              <a:t>Незначительное количество нерестилищ, осушение и загрязнение нерестовых водоемов, вырубка и загрязнение </a:t>
            </a:r>
            <a:r>
              <a:rPr lang="ru-RU" dirty="0" smtClean="0"/>
              <a:t>лесов, уничтожающего </a:t>
            </a:r>
            <a:r>
              <a:rPr lang="ru-RU" dirty="0"/>
              <a:t>жаб на нерестилищах.</a:t>
            </a:r>
          </a:p>
          <a:p>
            <a:pPr algn="just"/>
            <a:r>
              <a:rPr lang="ru-RU" b="1" i="1" u="sng" dirty="0">
                <a:solidFill>
                  <a:srgbClr val="C00000"/>
                </a:solidFill>
              </a:rPr>
              <a:t>Меры охраны. </a:t>
            </a:r>
            <a:r>
              <a:rPr lang="ru-RU" dirty="0"/>
              <a:t>Вид внесен в Красный список </a:t>
            </a:r>
            <a:r>
              <a:rPr lang="ru-RU" dirty="0" smtClean="0"/>
              <a:t>МСОП, </a:t>
            </a:r>
            <a:r>
              <a:rPr lang="ru-RU" dirty="0"/>
              <a:t>Красную </a:t>
            </a:r>
            <a:r>
              <a:rPr lang="ru-RU" dirty="0" smtClean="0"/>
              <a:t>книгу России </a:t>
            </a:r>
            <a:r>
              <a:rPr lang="ru-RU" dirty="0"/>
              <a:t>(категория 2). Необходимо ужесточить контроль над лесопользованием на территории региона. Существует положительный опыт разведения вида в </a:t>
            </a:r>
            <a:r>
              <a:rPr lang="ru-RU" dirty="0" smtClean="0"/>
              <a:t>лабораторных условиях</a:t>
            </a:r>
            <a:r>
              <a:rPr lang="ru-RU" dirty="0"/>
              <a:t>. Охрана возможна на горе </a:t>
            </a:r>
            <a:r>
              <a:rPr lang="ru-RU" dirty="0" err="1"/>
              <a:t>Стрижамент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01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316736"/>
            <a:ext cx="3816424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2704664"/>
            <a:ext cx="4752528" cy="150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88109" cy="6237312"/>
          </a:xfrm>
          <a:prstGeom prst="rect">
            <a:avLst/>
          </a:prstGeom>
        </p:spPr>
      </p:pic>
      <p:sp>
        <p:nvSpPr>
          <p:cNvPr id="9" name="Текст 4"/>
          <p:cNvSpPr txBox="1">
            <a:spLocks/>
          </p:cNvSpPr>
          <p:nvPr/>
        </p:nvSpPr>
        <p:spPr>
          <a:xfrm>
            <a:off x="6156176" y="6021288"/>
            <a:ext cx="2952328" cy="762294"/>
          </a:xfrm>
          <a:prstGeom prst="wedgeRoundRectCallout">
            <a:avLst>
              <a:gd name="adj1" fmla="val -77922"/>
              <a:gd name="adj2" fmla="val -13970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rmAutofit fontScale="70000" lnSpcReduction="2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Обыкновенная квакша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591622" cy="5733256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6948264" y="0"/>
            <a:ext cx="2195736" cy="6336704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algn="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Лягушка-древесница (квакша) встречается почти на всей территории края. Обычно спокойная, она сидит на камнях, растениях, стволах или листьях деревьев, в траве. Ее не сразу заметишь в природе – своим видом квакша напоминает листок, к тому же хорошо маскируется под окружающий антураж. Так она охотится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0" y="5229200"/>
            <a:ext cx="8748464" cy="1107504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Квакша</a:t>
            </a:r>
            <a:r>
              <a:rPr kumimoji="0" lang="ru-RU" sz="16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не ядовитое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активное, с наступлением сумерек животное: превосходно плавает, легко запрыгивает на растения. Подавляющую часть рациона составляют  летающие насекомые: комары, мухи, бабочки. Ее оружие</a:t>
            </a:r>
            <a:r>
              <a:rPr kumimoji="0" lang="ru-RU" sz="16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только клейкий язык, но и челюсти, которыми она может захватывать нелетающую добычу. </a:t>
            </a:r>
            <a:r>
              <a:rPr lang="ru-RU" sz="1600" b="1" i="1" dirty="0" smtClean="0">
                <a:solidFill>
                  <a:srgbClr val="C00000"/>
                </a:solidFill>
              </a:rPr>
              <a:t>Зиму пережидают под землей, залезая в оставленные другими животными норы, под камни, в расщелины, дупла деревьев, могут уйти на дно водоема.</a:t>
            </a:r>
          </a:p>
          <a:p>
            <a:pPr algn="ctr">
              <a:spcBef>
                <a:spcPct val="20000"/>
              </a:spcBef>
              <a:buClr>
                <a:schemeClr val="accent3"/>
              </a:buClr>
              <a:buSzPct val="95000"/>
            </a:pPr>
            <a:endParaRPr lang="ru-RU" sz="1600" b="1" i="1" dirty="0" smtClean="0">
              <a:solidFill>
                <a:srgbClr val="FFFF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78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9882" cy="4797152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0" y="4293096"/>
            <a:ext cx="9144000" cy="2304256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algn="ctr"/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размножения выбирают стоячий водоем, окруженный высокой растительностью (деревьями, кустарниками, камышом). Самцы, привлекают самок ритмичными призывами, благодаря горловым резонаторам,</a:t>
            </a:r>
            <a:r>
              <a:rPr kumimoji="0" lang="ru-RU" sz="1400" b="1" i="1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позволяющие им издавать весьма громкие звуки. Самка прикрепляют икринки к водным растениям. Бывает, что личинки зимуют и вырастают в маленьких лягушек лишь в следующем году. Малыши-квакши поначалу держатся на берегах родного водоема, а затем, по аналогии с поведением взрослых особей, отыскивают местечко для зимовки. В дикой природе живут до 12-ти лет.</a:t>
            </a:r>
          </a:p>
          <a:p>
            <a:pPr algn="ctr"/>
            <a:r>
              <a:rPr kumimoji="0" lang="ru-RU" sz="1400" b="1" i="1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400" dirty="0" smtClean="0">
                <a:solidFill>
                  <a:srgbClr val="C00000"/>
                </a:solidFill>
              </a:rPr>
              <a:t>Лимитирующие факторы - </a:t>
            </a:r>
            <a:r>
              <a:rPr lang="ru-RU" sz="1400" dirty="0" smtClean="0"/>
              <a:t>незначительное количество нерестилищ и их частое пересыхание, гибель животных во время весенних заморозков, отлов животных для </a:t>
            </a:r>
            <a:r>
              <a:rPr lang="ru-RU" sz="1400" dirty="0" err="1" smtClean="0"/>
              <a:t>зооторговли</a:t>
            </a:r>
            <a:r>
              <a:rPr lang="ru-RU" sz="1400" dirty="0" smtClean="0"/>
              <a:t>.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</a:rPr>
              <a:t>Меры охраны. </a:t>
            </a:r>
            <a:r>
              <a:rPr lang="ru-RU" sz="1400" dirty="0" smtClean="0"/>
              <a:t>Вид занесен в Красный список МСОП, организация комплексных заказников, Ужесточение контроль над лесопользованием на территории г. Ставрополя и КМВ.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50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Двойная волна 6"/>
          <p:cNvSpPr/>
          <p:nvPr/>
        </p:nvSpPr>
        <p:spPr>
          <a:xfrm>
            <a:off x="611560" y="260648"/>
            <a:ext cx="7200800" cy="3816424"/>
          </a:xfrm>
          <a:prstGeom prst="doubleWave">
            <a:avLst>
              <a:gd name="adj1" fmla="val 6250"/>
              <a:gd name="adj2" fmla="val 726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Monotype Corsiva" pitchFamily="66" charset="0"/>
              </a:rPr>
              <a:t>БЕРЕГИТЕ ЗЕМНОВОДНЫХ!!!</a:t>
            </a:r>
            <a:endParaRPr lang="ru-RU" sz="5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8" name="Двойная волна 7"/>
          <p:cNvSpPr/>
          <p:nvPr/>
        </p:nvSpPr>
        <p:spPr>
          <a:xfrm>
            <a:off x="1619672" y="2348880"/>
            <a:ext cx="6336704" cy="3816424"/>
          </a:xfrm>
          <a:prstGeom prst="doubleWave">
            <a:avLst>
              <a:gd name="adj1" fmla="val 6250"/>
              <a:gd name="adj2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Monotype Corsiva" pitchFamily="66" charset="0"/>
              </a:rPr>
              <a:t>ЛЮБИТЕ ПРИРОДУ!!</a:t>
            </a:r>
            <a:endParaRPr lang="ru-RU" sz="5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0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332656"/>
            <a:ext cx="3672408" cy="6361134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Наш край по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праву называют музеем под открытым небом. Природа щедро одарила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его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уникальными минеральными источниками, целебным воздухом, плодородными почвами, украсила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бескрайними лесами и равнинами, бездонными озёрами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и горными вершинами.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Вместе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с тем привлекательность ставропольской земли, благополучие и долголетие её жителей во многом зависят от отношения людей к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природе (причём как взрослых так и детей).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В условиях интенсивного земледелия, роста городов, развития промышленности воздействие человека на окружающую среду стало наиболее интенсивным и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многогранным, а в ряде случаев и губительным.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463" y="-20194"/>
            <a:ext cx="51435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3349" y="-29953"/>
            <a:ext cx="2347163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765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36096" y="188640"/>
            <a:ext cx="3312368" cy="640871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Процесс исчезновения видов флоры и фауны является естественным, так как каждый из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них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имеет свой определённый срок жизни, человек же во многих случаях значительно ускоряет этот процесс. Хозяйственная деятельность оказывает разрушительное воздействие не только на отдельные виды растений и животных, но и на целые природные биотопы. Поэтому сохранение объектов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животного, 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растительного мира и среды их обитания, а также приумножение природных богатств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является </a:t>
            </a: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нашей первостепенной задачей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72008" y="6381328"/>
            <a:ext cx="1907704" cy="404664"/>
          </a:xfrm>
          <a:prstGeom prst="wedgeRoundRectCallout">
            <a:avLst>
              <a:gd name="adj1" fmla="val 48067"/>
              <a:gd name="adj2" fmla="val -151053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</a:rPr>
              <a:t>с. </a:t>
            </a:r>
            <a:r>
              <a:rPr lang="ru-RU" sz="1800" b="1" dirty="0" err="1" smtClean="0">
                <a:solidFill>
                  <a:schemeClr val="bg2">
                    <a:lumMod val="50000"/>
                  </a:schemeClr>
                </a:solidFill>
              </a:rPr>
              <a:t>Пелагиада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94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316736"/>
            <a:ext cx="5976664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517232"/>
            <a:ext cx="8146104" cy="158417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sz="2400" dirty="0" smtClean="0"/>
              <a:t> 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Многие виды растений и животных края очень редки в пределах мест распространения или находятся на границе своего распространения и нуждаются в охране. В то же время нарушение естественных местообитаний растений и животных, влияние  природных  явлений и человека негативно сказываются на состоянии популяций редких и исчезающих видов.</a:t>
            </a:r>
          </a:p>
          <a:p>
            <a:pPr algn="just"/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</a:rPr>
              <a:t>     </a:t>
            </a:r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D:\видео-фото\лес\DSCN2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6632"/>
            <a:ext cx="7882651" cy="5373216"/>
          </a:xfrm>
          <a:prstGeom prst="rect">
            <a:avLst/>
          </a:prstGeom>
          <a:noFill/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6732240" y="44624"/>
            <a:ext cx="2304256" cy="404664"/>
          </a:xfrm>
          <a:prstGeom prst="wedgeRoundRectCallout">
            <a:avLst>
              <a:gd name="adj1" fmla="val -66057"/>
              <a:gd name="adj2" fmla="val 8925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</a:rPr>
              <a:t>ООПТ Русский лес  </a:t>
            </a:r>
            <a:endParaRPr lang="ru-RU" sz="1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068960"/>
            <a:ext cx="7475168" cy="22322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0"/>
            <a:ext cx="8496944" cy="14847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</a:t>
            </a:r>
            <a:r>
              <a:rPr lang="ru-RU" sz="1800" dirty="0" smtClean="0">
                <a:solidFill>
                  <a:schemeClr val="tx2"/>
                </a:solidFill>
              </a:rPr>
              <a:t>Красная книга Ставропольского края - официальный документ, согласно которому на территории края осуществляется охрана редких и находящихся под угрозой исчезновения видов животных и растений. Одной из основных их функций является привлечение внимания общественности к охране редких и исчезающих видов.</a:t>
            </a:r>
          </a:p>
          <a:p>
            <a:pPr algn="just"/>
            <a:endParaRPr lang="ru-RU" sz="1800" dirty="0"/>
          </a:p>
        </p:txBody>
      </p:sp>
      <p:pic>
        <p:nvPicPr>
          <p:cNvPr id="6" name="Picture 2" descr="D:\видео-фото\лес\DSCN2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5920"/>
            <a:ext cx="7884367" cy="5444299"/>
          </a:xfrm>
          <a:prstGeom prst="rect">
            <a:avLst/>
          </a:prstGeom>
          <a:noFill/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107504" y="6381328"/>
            <a:ext cx="2304256" cy="404664"/>
          </a:xfrm>
          <a:prstGeom prst="wedgeRoundRectCallout">
            <a:avLst>
              <a:gd name="adj1" fmla="val 78125"/>
              <a:gd name="adj2" fmla="val -159303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</a:rPr>
              <a:t>ООПТ Русский лес </a:t>
            </a:r>
            <a:endParaRPr lang="ru-RU" sz="1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47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5301208"/>
            <a:ext cx="8280920" cy="136815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     Важной, функцией Красных книг является обобщение сведений о численности и распространении исчезающих видов, установление факторов, провоцирующих  их исчезновение и разработка природоохранных рекомендаций применительно к местным условиям. Кроме того, только через Красные книги возможно взятие под особую охрану редких видов, которые на соседних территориях могут встречаться довольно часто. 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7189" y="89989"/>
            <a:ext cx="4639067" cy="521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95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316736"/>
            <a:ext cx="7187136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4365104"/>
            <a:ext cx="8640960" cy="2492896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    Издание Красной книги Ставропольского края обеспечивает охрану редких и исчезающих видов растений и животных, обеспечиваемую законом. В нее занесены 179 видов животных и 333 вида растений, которые являются редкими, либо имеют тенденции к сокращению численности и территории, или находятся под угрозой исчезновения и нуждаются в охране.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    В целях определения мер охраны в зависимости от состояния вида применялась шкала категорий статуса, предложенная Международным Союзом охраны природы (МСОП) .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Выделяются 5 категорий статуса вида: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Категория I -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виды , находящиеся под угрозой исчезновения, спасение которых невозможно без осуществления специальных мер;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Категория II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 -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виды, численность которых относительно высока, но сокращается быстро, что может поставить их под угрозу исчезновения;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Категория III -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редкие виды, которым ещё не грозит исчезновение, но встречаются они в небольшом количестве или на  ограниченных территориях, поэтому могут исчезнуть при неблагоприятном изменении среды обитания;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Категория IV -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виды, недостаточно изученные, численность и состояние их вызывает тревогу, но недостаток сведений не позволяет отнести их ни к одной из предыдущих категорий;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Категория V</a:t>
            </a:r>
            <a:r>
              <a:rPr lang="ru-RU" sz="2400" dirty="0" smtClean="0">
                <a:solidFill>
                  <a:srgbClr val="C00000"/>
                </a:solidFill>
              </a:rPr>
              <a:t> -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восстановленные виды, состояние которых, благодаря принятым мерам охраны, не вызывает опасений, но они не подлежат еще промысловому использованию и за их популяциями необходим контроль..</a:t>
            </a:r>
          </a:p>
        </p:txBody>
      </p:sp>
      <p:pic>
        <p:nvPicPr>
          <p:cNvPr id="2050" name="Picture 2" descr="D:\видео-фото\лес\IMG_0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2008"/>
            <a:ext cx="7647077" cy="4293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6341" y="0"/>
            <a:ext cx="9190341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8074096" cy="144016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На территории Ставропольского края обитают 4 вида земноводных, занесённых в Красную книгу 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6839744" y="27856"/>
            <a:ext cx="2304256" cy="404664"/>
          </a:xfrm>
          <a:prstGeom prst="wedgeRoundRectCallout">
            <a:avLst>
              <a:gd name="adj1" fmla="val -66750"/>
              <a:gd name="adj2" fmla="val 19219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45720" rIns="45720" rtlCol="0" anchor="ctr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</a:rPr>
              <a:t>ООПТ Русский лес </a:t>
            </a:r>
            <a:endParaRPr lang="ru-RU" sz="1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0425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rgbClr val="2C2900"/>
      </a:dk1>
      <a:lt1>
        <a:srgbClr val="FFFF00"/>
      </a:lt1>
      <a:dk2>
        <a:srgbClr val="33391C"/>
      </a:dk2>
      <a:lt2>
        <a:srgbClr val="FEFAC9"/>
      </a:lt2>
      <a:accent1>
        <a:srgbClr val="92D05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1155</TotalTime>
  <Words>1605</Words>
  <Application>Microsoft Office PowerPoint</Application>
  <PresentationFormat>Экран (4:3)</PresentationFormat>
  <Paragraphs>68</Paragraphs>
  <Slides>26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Constantia</vt:lpstr>
      <vt:lpstr>default -</vt:lpstr>
      <vt:lpstr>Helvetica</vt:lpstr>
      <vt:lpstr>Monotype Corsiva</vt:lpstr>
      <vt:lpstr>Times New Roman</vt:lpstr>
      <vt:lpstr>Wingdings 2</vt:lpstr>
      <vt:lpstr>Поток</vt:lpstr>
      <vt:lpstr>         ЗЕМНОВОДНЫЕ  Ставропольского края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Детсад №5</cp:lastModifiedBy>
  <cp:revision>111</cp:revision>
  <dcterms:created xsi:type="dcterms:W3CDTF">2017-02-08T17:26:25Z</dcterms:created>
  <dcterms:modified xsi:type="dcterms:W3CDTF">2018-08-03T13:02:01Z</dcterms:modified>
</cp:coreProperties>
</file>