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0" r:id="rId1"/>
  </p:sldMasterIdLst>
  <p:sldIdLst>
    <p:sldId id="256" r:id="rId2"/>
    <p:sldId id="271" r:id="rId3"/>
    <p:sldId id="272" r:id="rId4"/>
    <p:sldId id="303" r:id="rId5"/>
    <p:sldId id="308" r:id="rId6"/>
    <p:sldId id="306" r:id="rId7"/>
    <p:sldId id="281" r:id="rId8"/>
    <p:sldId id="286" r:id="rId9"/>
    <p:sldId id="285" r:id="rId10"/>
    <p:sldId id="309" r:id="rId11"/>
    <p:sldId id="273" r:id="rId12"/>
    <p:sldId id="260" r:id="rId13"/>
    <p:sldId id="274" r:id="rId14"/>
    <p:sldId id="261" r:id="rId15"/>
    <p:sldId id="276" r:id="rId16"/>
    <p:sldId id="262" r:id="rId17"/>
    <p:sldId id="275" r:id="rId18"/>
    <p:sldId id="263" r:id="rId19"/>
    <p:sldId id="277" r:id="rId20"/>
    <p:sldId id="264" r:id="rId21"/>
    <p:sldId id="296" r:id="rId22"/>
    <p:sldId id="295" r:id="rId23"/>
    <p:sldId id="278" r:id="rId24"/>
    <p:sldId id="265" r:id="rId25"/>
    <p:sldId id="279" r:id="rId26"/>
    <p:sldId id="266" r:id="rId27"/>
    <p:sldId id="280" r:id="rId28"/>
    <p:sldId id="270" r:id="rId29"/>
    <p:sldId id="30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1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644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07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09474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180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136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8331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2230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079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2401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060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562581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70093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214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208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970328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321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807C6E4-55A8-4F1F-9936-05714EA69516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BFA97D0-AEAE-48B2-9ABB-2F3655C807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35580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452" y="1725561"/>
            <a:ext cx="4896464" cy="355436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Выбор земноводных для аквариума, террариума и </a:t>
            </a:r>
            <a:r>
              <a:rPr lang="ru-RU" dirty="0" err="1" smtClean="0">
                <a:solidFill>
                  <a:srgbClr val="FFC000"/>
                </a:solidFill>
                <a:latin typeface="Monotype Corsiva" pitchFamily="66" charset="0"/>
              </a:rPr>
              <a:t>акватеррариума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1988" y="0"/>
            <a:ext cx="6720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1419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9415" y="0"/>
            <a:ext cx="10302586" cy="6858000"/>
          </a:xfrm>
          <a:prstGeom prst="rect">
            <a:avLst/>
          </a:prstGeom>
        </p:spPr>
      </p:pic>
      <p:sp>
        <p:nvSpPr>
          <p:cNvPr id="5" name="Текст 2"/>
          <p:cNvSpPr txBox="1">
            <a:spLocks noGrp="1"/>
          </p:cNvSpPr>
          <p:nvPr>
            <p:ph type="body" idx="1"/>
          </p:nvPr>
        </p:nvSpPr>
        <p:spPr>
          <a:xfrm>
            <a:off x="206664" y="117566"/>
            <a:ext cx="2850435" cy="651836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900" dirty="0"/>
              <a:t>В</a:t>
            </a:r>
            <a:r>
              <a:rPr lang="ru-RU" sz="2900" dirty="0" smtClean="0"/>
              <a:t> 17 веке ученые доказали, что огненная саламандра неопасна для человека. Она не нападает первой, и не имеет возможности впрыснуть свой яд в кровь </a:t>
            </a:r>
            <a:r>
              <a:rPr lang="ru-RU" sz="2900" dirty="0" smtClean="0"/>
              <a:t>и только </a:t>
            </a:r>
            <a:r>
              <a:rPr lang="ru-RU" sz="2900" dirty="0" smtClean="0"/>
              <a:t>в состоянии </a:t>
            </a:r>
            <a:r>
              <a:rPr lang="ru-RU" sz="2900" dirty="0" smtClean="0"/>
              <a:t>стресса </a:t>
            </a:r>
            <a:r>
              <a:rPr lang="ru-RU" sz="2900" dirty="0" smtClean="0"/>
              <a:t>может распылять это </a:t>
            </a:r>
            <a:r>
              <a:rPr lang="ru-RU" sz="2900" dirty="0" smtClean="0"/>
              <a:t>вязкое вещество на небольшое расстояние</a:t>
            </a:r>
            <a:r>
              <a:rPr lang="ru-RU" sz="2900" dirty="0" smtClean="0"/>
              <a:t>. </a:t>
            </a:r>
            <a:r>
              <a:rPr lang="ru-RU" sz="2900" dirty="0" smtClean="0"/>
              <a:t>Случайно попав на слизистую оболочку, оно лишь ненадолго вызовет жжение. Яд саламандры способен убить только мелких млекопитающих. Саламандра питается разными насекомым.</a:t>
            </a:r>
            <a:r>
              <a:rPr lang="ru-RU" sz="2900" dirty="0" smtClean="0">
                <a:effectLst/>
              </a:rPr>
              <a:t/>
            </a:r>
            <a:br>
              <a:rPr lang="ru-RU" sz="2900" dirty="0" smtClean="0">
                <a:effectLst/>
              </a:rPr>
            </a:br>
            <a:r>
              <a:rPr lang="ru-RU" sz="2900" dirty="0" smtClean="0">
                <a:effectLst/>
              </a:rPr>
              <a:t>Для содержания необходим достаточно большой </a:t>
            </a:r>
            <a:r>
              <a:rPr lang="ru-RU" sz="2900" dirty="0" smtClean="0">
                <a:effectLst/>
              </a:rPr>
              <a:t>террариум, при содержании </a:t>
            </a:r>
            <a:r>
              <a:rPr lang="ru-RU" sz="2900" dirty="0" smtClean="0">
                <a:effectLst/>
              </a:rPr>
              <a:t>группы саламандр нужно увеличить количество убежищ и объём террариума, поскольку этим животным необходим достаточно большой индивидуальный участок. Укрытия из коряг, кусков коры, глиняных черепков нужно располагать и в воде, и на суше</a:t>
            </a:r>
            <a:r>
              <a:rPr lang="ru-RU" dirty="0" smtClean="0">
                <a:effectLst/>
              </a:rPr>
              <a:t>.</a:t>
            </a:r>
          </a:p>
          <a:p>
            <a:pPr algn="l"/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05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8100"/>
            <a:ext cx="9753600" cy="6819900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0" y="150163"/>
            <a:ext cx="5216013" cy="956231"/>
          </a:xfrm>
          <a:prstGeom prst="wedgeRoundRectCallout">
            <a:avLst>
              <a:gd name="adj1" fmla="val 41166"/>
              <a:gd name="adj2" fmla="val 10810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Африканская карликовая лягушка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243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543721" cy="5930537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84526" y="143690"/>
            <a:ext cx="2107474" cy="6283235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Очень забавный и активный вид. Хорошо подходит для новичков так как проста в содержании. Лягушата совсем миниатюрны – размером до 2-3 см., благодаря чему для них подходят даже небольшие аквариумы. Но лучше содержать группой в несколько особей. Этот вид  все время проводят в аквариуме, иногда всплывая к поверхности за воздухом. Более того, могут погибнуть, находясь на суше 10-15 минут.</a:t>
            </a:r>
          </a:p>
          <a:p>
            <a:r>
              <a:rPr lang="ru-RU" dirty="0" smtClean="0"/>
              <a:t> </a:t>
            </a: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66255" y="5238206"/>
            <a:ext cx="9382694" cy="1384266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Хорошо уживаются с мелкими видами рыбок, крупные рыбы могу посчитать карликовую лягушку кормом. Питаются мотылями, дафниями, гранулами для рыб (кормить каждые 2-3 дня). Хорошо разводятся в домашних условия. Из особенностей – чувствительная кожа, нельзя брать в руки, а также использовать химикаты. </a:t>
            </a:r>
            <a:r>
              <a:rPr lang="ru-RU" sz="1600" dirty="0"/>
              <a:t>Самцы «жужжат», привлекая самку. Лягушата </a:t>
            </a:r>
            <a:r>
              <a:rPr lang="ru-RU" sz="1600" dirty="0" smtClean="0"/>
              <a:t>активны днем, что делает их интересным объектом для наблюдения. Живут до 8 лет.</a:t>
            </a:r>
          </a:p>
        </p:txBody>
      </p:sp>
    </p:spTree>
    <p:extLst>
      <p:ext uri="{BB962C8B-B14F-4D97-AF65-F5344CB8AC3E}">
        <p14:creationId xmlns:p14="http://schemas.microsoft.com/office/powerpoint/2010/main" xmlns="" val="18033628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8109" y="1"/>
            <a:ext cx="8963892" cy="6858000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0" y="5985163"/>
            <a:ext cx="4855521" cy="872837"/>
          </a:xfrm>
          <a:prstGeom prst="wedgeRoundRectCallout">
            <a:avLst>
              <a:gd name="adj1" fmla="val 50998"/>
              <a:gd name="adj2" fmla="val -12692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Шпорцевые</a:t>
            </a:r>
            <a:r>
              <a:rPr lang="ru-RU" sz="2800" b="1" i="1" dirty="0" smtClean="0">
                <a:solidFill>
                  <a:srgbClr val="C00000"/>
                </a:solidFill>
              </a:rPr>
              <a:t> лягушки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486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64" y="5347855"/>
            <a:ext cx="10917381" cy="1260763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>
                <a:solidFill>
                  <a:srgbClr val="FFC000"/>
                </a:solidFill>
              </a:rPr>
              <a:t>Шпорцевые</a:t>
            </a:r>
            <a:r>
              <a:rPr lang="ru-RU" dirty="0" smtClean="0">
                <a:solidFill>
                  <a:srgbClr val="FFC000"/>
                </a:solidFill>
              </a:rPr>
              <a:t> лягушки - амфибии длиной до 8 см. Гладкая </a:t>
            </a:r>
            <a:r>
              <a:rPr lang="ru-RU" dirty="0" err="1" smtClean="0">
                <a:solidFill>
                  <a:srgbClr val="FFC000"/>
                </a:solidFill>
              </a:rPr>
              <a:t>шпорцевая</a:t>
            </a:r>
            <a:r>
              <a:rPr lang="ru-RU" dirty="0" smtClean="0">
                <a:solidFill>
                  <a:srgbClr val="FFC000"/>
                </a:solidFill>
              </a:rPr>
              <a:t> лягушка распространена как объект экспериментов и как домашний питомец. </a:t>
            </a:r>
            <a:r>
              <a:rPr lang="ru-RU" dirty="0" err="1" smtClean="0">
                <a:solidFill>
                  <a:srgbClr val="FFC000"/>
                </a:solidFill>
              </a:rPr>
              <a:t>Ксенопусы</a:t>
            </a:r>
            <a:r>
              <a:rPr lang="ru-RU" dirty="0" smtClean="0">
                <a:solidFill>
                  <a:srgbClr val="FFC000"/>
                </a:solidFill>
              </a:rPr>
              <a:t> неприхотливы, живут при комнатной температуре. Исключительно водные животные, нуждаются в аквариуме с крышкой, оснащенной вентиляционными отверстиями.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Время жизни лягушек – до 15 лет. Любят рыться в грунте, так что в аквариум с живыми растениями их лучше не селить. Питаются кусочками мяса, мотылем, </a:t>
            </a:r>
            <a:r>
              <a:rPr lang="ru-RU" dirty="0" err="1" smtClean="0">
                <a:solidFill>
                  <a:srgbClr val="FFC000"/>
                </a:solidFill>
              </a:rPr>
              <a:t>опарышем</a:t>
            </a:r>
            <a:r>
              <a:rPr lang="ru-RU" dirty="0" smtClean="0">
                <a:solidFill>
                  <a:srgbClr val="FFC000"/>
                </a:solidFill>
              </a:rPr>
              <a:t> и т.п. Некрупных соседей по аквариуму непременно съест, так что лучше  держать их отдельно.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4841" y="158805"/>
            <a:ext cx="10250025" cy="503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182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2229" cy="6830269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8055877" y="156755"/>
            <a:ext cx="4136123" cy="1045028"/>
          </a:xfrm>
          <a:prstGeom prst="wedgeRoundRectCallout">
            <a:avLst>
              <a:gd name="adj1" fmla="val -65877"/>
              <a:gd name="adj2" fmla="val 13701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Дальневосточная жерлянка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466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812" y="0"/>
            <a:ext cx="10644188" cy="6108472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817" y="114300"/>
            <a:ext cx="1698172" cy="5051197"/>
          </a:xfrm>
        </p:spPr>
        <p:txBody>
          <a:bodyPr>
            <a:normAutofit/>
          </a:bodyPr>
          <a:lstStyle/>
          <a:p>
            <a:pPr algn="l"/>
            <a:r>
              <a:rPr lang="ru-RU" sz="1600" dirty="0" err="1" smtClean="0">
                <a:solidFill>
                  <a:srgbClr val="00B0F0"/>
                </a:solidFill>
              </a:rPr>
              <a:t>Дальневос</a:t>
            </a:r>
            <a:r>
              <a:rPr lang="ru-RU" sz="1600" dirty="0" smtClean="0">
                <a:solidFill>
                  <a:srgbClr val="00B0F0"/>
                </a:solidFill>
              </a:rPr>
              <a:t>-точные-жерлянки обитают в воде, но и на суше иногда любят посидеть. Поэтому в  аквариуме – должен быть островок суши. Температура содержания – 23-26°C. Продолжительность жизни до 15 лет!</a:t>
            </a: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0" y="5915024"/>
            <a:ext cx="12057016" cy="94297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B0F0"/>
                </a:solidFill>
              </a:rPr>
              <a:t>Жерлянки активные, интересные, очень красивые лягушки размером около 5 см, с хорошим аппетитом. Содержать жерлянок лучше группой от 2-3 штук. Сухопутную часть террариума освещают УФ-лампой. Питаются жерлянки мелким тараканом, мотылем, опарышами и т.п. Кормовых насекомых можно складывать в плошку или на «островок-столовую».</a:t>
            </a:r>
          </a:p>
        </p:txBody>
      </p:sp>
    </p:spTree>
    <p:extLst>
      <p:ext uri="{BB962C8B-B14F-4D97-AF65-F5344CB8AC3E}">
        <p14:creationId xmlns:p14="http://schemas.microsoft.com/office/powerpoint/2010/main" xmlns="" val="4095355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76212"/>
            <a:ext cx="9753600" cy="6505575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92515" y="176212"/>
            <a:ext cx="2620502" cy="829628"/>
          </a:xfrm>
          <a:prstGeom prst="wedgeRoundRectCallout">
            <a:avLst>
              <a:gd name="adj1" fmla="val 98485"/>
              <a:gd name="adj2" fmla="val 141753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Квакша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931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491" y="0"/>
            <a:ext cx="11236036" cy="5749105"/>
          </a:xfrm>
          <a:prstGeom prst="rect">
            <a:avLst/>
          </a:prstGeom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429491" y="5043055"/>
            <a:ext cx="11236036" cy="1579418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FFFF00"/>
                </a:solidFill>
                <a:effectLst/>
              </a:rPr>
              <a:t>Даже если человек не очень доброжелательно относится к лягушкам, </a:t>
            </a:r>
            <a:r>
              <a:rPr lang="ru-RU" dirty="0" smtClean="0">
                <a:solidFill>
                  <a:srgbClr val="FFFF00"/>
                </a:solidFill>
                <a:effectLst/>
              </a:rPr>
              <a:t>увидев этот экземпляр, </a:t>
            </a:r>
            <a:r>
              <a:rPr lang="ru-RU" dirty="0">
                <a:solidFill>
                  <a:srgbClr val="FFFF00"/>
                </a:solidFill>
                <a:effectLst/>
              </a:rPr>
              <a:t>он полностью изменит свое первоначальное мнение. Эта небольшая яркая лягушка с огромными глазами красного цвета никого не оставит </a:t>
            </a:r>
            <a:r>
              <a:rPr lang="ru-RU" dirty="0" smtClean="0">
                <a:solidFill>
                  <a:srgbClr val="FFFF00"/>
                </a:solidFill>
                <a:effectLst/>
              </a:rPr>
              <a:t>равнодушным. Эти </a:t>
            </a:r>
            <a:r>
              <a:rPr lang="ru-RU" dirty="0">
                <a:solidFill>
                  <a:srgbClr val="FFFF00"/>
                </a:solidFill>
                <a:effectLst/>
              </a:rPr>
              <a:t>лягушки являются древесными животными, им необходимо место, чтобы лазить по веткам, поэтому красноглазая </a:t>
            </a:r>
            <a:r>
              <a:rPr lang="ru-RU" dirty="0" smtClean="0">
                <a:solidFill>
                  <a:srgbClr val="FFFF00"/>
                </a:solidFill>
                <a:effectLst/>
              </a:rPr>
              <a:t>квакша предпочитает просторные, высокие террариумы. Держать квакш лучше парой. Чтобы </a:t>
            </a:r>
            <a:r>
              <a:rPr lang="ru-RU" dirty="0">
                <a:solidFill>
                  <a:srgbClr val="FFFF00"/>
                </a:solidFill>
                <a:effectLst/>
              </a:rPr>
              <a:t>лягушки не убежали, аквариум должен быть плотно закрыт. Крышка может быть цельной, но лучше использовать частично сеточную. Таким образом будет проще поддерживать необходимый уровень влажности.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Квакш очень много видов, среди них преобладают амфибии, окрашенные  в зеленые тона, можно найти  весьма яркоокрашенные виды и даже лягушек, меняющих свой цвет в зависимости от субстрата. Квакши активны в сумерках и ночью.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455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420" y="168665"/>
            <a:ext cx="9944937" cy="6545644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8560526" y="5770298"/>
            <a:ext cx="3487783" cy="944011"/>
          </a:xfrm>
          <a:prstGeom prst="wedgeRoundRectCallout">
            <a:avLst>
              <a:gd name="adj1" fmla="val -69624"/>
              <a:gd name="adj2" fmla="val -11674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Томатный узкорот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422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73496" y="696035"/>
            <a:ext cx="2833331" cy="571951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Существует много видов земноводных, которых интересно содержать и наблюдать в террариуме. Они имеют своеобразную форму и окраску, весьма эффектны и причудливы. Чтобы создать земноводным комфортные условия, а также обеспечить украшение террариума  можно озеленить террариум живыми растениями. 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0390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400" y="11599"/>
            <a:ext cx="9132600" cy="6846401"/>
          </a:xfrm>
          <a:prstGeom prst="rect">
            <a:avLst/>
          </a:prstGeo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193965" y="304800"/>
            <a:ext cx="3724892" cy="641465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</a:rPr>
              <a:t>    Томатный узкорот – небольшой по размеру, но известный, и, пожалуй, самый яркий во всех смыслах представитель семейства. Температура содержания стандартная для тропических жителей, более высокие температуры (около 30°C) могут вызвать гибель узкорота. </a:t>
            </a:r>
            <a:r>
              <a:rPr lang="ru-RU" dirty="0">
                <a:solidFill>
                  <a:srgbClr val="FF0000"/>
                </a:solidFill>
                <a:effectLst/>
              </a:rPr>
              <a:t>Л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ягушка-помидор </a:t>
            </a:r>
            <a:r>
              <a:rPr lang="ru-RU" dirty="0">
                <a:solidFill>
                  <a:srgbClr val="FF0000"/>
                </a:solidFill>
                <a:effectLst/>
              </a:rPr>
              <a:t>подвержена рахиту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, </a:t>
            </a:r>
            <a:r>
              <a:rPr lang="ru-RU" dirty="0">
                <a:solidFill>
                  <a:srgbClr val="FF0000"/>
                </a:solidFill>
                <a:effectLst/>
              </a:rPr>
              <a:t>потому в террариуме обязательно необходимо установить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УФ-лампу. </a:t>
            </a:r>
            <a:r>
              <a:rPr lang="ru-RU" dirty="0">
                <a:solidFill>
                  <a:srgbClr val="FF0000"/>
                </a:solidFill>
                <a:effectLst/>
              </a:rPr>
              <a:t>А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ктивный </a:t>
            </a:r>
            <a:r>
              <a:rPr lang="ru-RU" dirty="0">
                <a:solidFill>
                  <a:srgbClr val="FF0000"/>
                </a:solidFill>
                <a:effectLst/>
              </a:rPr>
              <a:t>период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узкорота - ночное </a:t>
            </a:r>
            <a:r>
              <a:rPr lang="ru-RU" dirty="0">
                <a:solidFill>
                  <a:srgbClr val="FF0000"/>
                </a:solidFill>
                <a:effectLst/>
              </a:rPr>
              <a:t>время суток – эту особенность необходимо учитывать при выборе места, куда будет установлен террариум, так как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они </a:t>
            </a:r>
            <a:r>
              <a:rPr lang="ru-RU" dirty="0">
                <a:solidFill>
                  <a:srgbClr val="FF0000"/>
                </a:solidFill>
                <a:effectLst/>
              </a:rPr>
              <a:t>известны своим громким ночным кваканьем и пристрастием рыть грунт в ночное время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суток.</a:t>
            </a:r>
          </a:p>
          <a:p>
            <a:pPr algn="l"/>
            <a:r>
              <a:rPr lang="ru-RU" dirty="0">
                <a:solidFill>
                  <a:srgbClr val="FF0000"/>
                </a:solidFill>
                <a:effectLst/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   В </a:t>
            </a:r>
            <a:r>
              <a:rPr lang="ru-RU" dirty="0">
                <a:solidFill>
                  <a:srgbClr val="FF0000"/>
                </a:solidFill>
                <a:effectLst/>
              </a:rPr>
              <a:t>целом это довольно спокойные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амфибии. </a:t>
            </a:r>
            <a:r>
              <a:rPr lang="ru-RU" dirty="0">
                <a:solidFill>
                  <a:srgbClr val="FF0000"/>
                </a:solidFill>
                <a:effectLst/>
              </a:rPr>
              <a:t>Но в случае опасности они раздуваются, что увеличивает их в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размерах. Являясь </a:t>
            </a:r>
            <a:r>
              <a:rPr lang="ru-RU" dirty="0">
                <a:solidFill>
                  <a:srgbClr val="FF0000"/>
                </a:solidFill>
                <a:effectLst/>
              </a:rPr>
              <a:t>хищниками, эти амфибии могут достаточно долго поджидать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добычу </a:t>
            </a:r>
            <a:r>
              <a:rPr lang="ru-RU" dirty="0">
                <a:solidFill>
                  <a:srgbClr val="FF0000"/>
                </a:solidFill>
                <a:effectLst/>
              </a:rPr>
              <a:t>из засады.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6609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254" y="82500"/>
            <a:ext cx="8950037" cy="6712527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8249265" y="5549416"/>
            <a:ext cx="3778889" cy="1044720"/>
          </a:xfrm>
          <a:prstGeom prst="wedgeRoundRectCallout">
            <a:avLst>
              <a:gd name="adj1" fmla="val -44248"/>
              <a:gd name="adj2" fmla="val -87100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Жаба-ага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489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98814" cy="5749636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1673" y="5292436"/>
            <a:ext cx="11768766" cy="15655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Вода 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ей несильно 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нужна - ее 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грубая кожа способна переносить прямые лучи солнца, а также жаба имеет самый развитый орган дыхания среди всех 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земноводных. Террариум для жабы необходимо 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оснастить подогревом локального 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типа и обеспечить 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перепад температур: от 18 градусов до 40 градусов под источником обогрева. Водоем ставят в 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тени. Грунт 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должен быть 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сухим и рыхлым. Ведет ага ночной образ жизни, охотится на крупных насекомых, лягушек, различных грызунов, в целом в еде не разборчива, не брезгуют питаться падалью и пищевыми отходами, в неволе любят отваренный рис и фрукты. Сразу после общения с жабой необходимо вымыть руки с мылом. 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8215746" y="180109"/>
            <a:ext cx="3754582" cy="5084618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Одна из самых крупных (2-е место по размеру среди жаб) известных жаб,  популярной  благодаря своей ядовитости, хотя внешне одна из самых противных  среди жаб. Кожа сильно ороговевшая, бородавчатая, а по бокам головы (выше носа) расположены околоушные железы, вырабатывающие сильнодействующий яд  (вызывающий сильные боли, сбои в работе организма, слепоту, может привести к смерти). Яд выделяют также и более мелкие железы, расположенные по всему телу. Вечером, перед охотой аги часто растирают себя лапами, выдавливая яд на кожу. При угрозе нападения ага выстреливает струей яда в обидчика, попадая в цель на расстоянии до одного метра! Для человека опасны не только взрослые особи,  но и головастики. </a:t>
            </a:r>
          </a:p>
        </p:txBody>
      </p:sp>
    </p:spTree>
    <p:extLst>
      <p:ext uri="{BB962C8B-B14F-4D97-AF65-F5344CB8AC3E}">
        <p14:creationId xmlns:p14="http://schemas.microsoft.com/office/powerpoint/2010/main" xmlns="" val="135793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Древолазы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537" y="0"/>
            <a:ext cx="10425463" cy="6858000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0" y="5638800"/>
            <a:ext cx="4110777" cy="1219200"/>
          </a:xfrm>
          <a:prstGeom prst="wedgeRoundRectCallout">
            <a:avLst>
              <a:gd name="adj1" fmla="val 76365"/>
              <a:gd name="adj2" fmla="val -9478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Древолаз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 («лягушка ядовитых стрел»)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952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124691" y="207818"/>
            <a:ext cx="2729345" cy="6470073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rgbClr val="92D050"/>
                </a:solidFill>
              </a:rPr>
              <a:t>Древолазы - славятся яркой, необычной, невероятно красивой окраской. У лягушек-древолазов, выращиваемых в неволе токсины практически не вырабатываются, сказывается нехватка определенных веществ, которые амфибии получают в дикой природе из термитов, муравьев, клещей и др.  Размером древолазы несколько сантиметров, но при этом весьма прожорливы. Содержать  этих амфибий лучше парой, однополые особи серьёзно конфликтуют.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В «домике» для экзотических лягушек обязательно должны быть невысокие растения с большими листьями, отрезок ствола дерева или толстая  коряга.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Древолазы довольно быстро привыкают к своему террариуму, на прогулку выходят сразу после опрыскивания, наслаждаясь влажным теплым воздухом.</a:t>
            </a:r>
          </a:p>
          <a:p>
            <a:endParaRPr lang="ru-RU" sz="1400" dirty="0" smtClean="0">
              <a:solidFill>
                <a:srgbClr val="92D050"/>
              </a:solidFill>
            </a:endParaRPr>
          </a:p>
        </p:txBody>
      </p:sp>
      <p:pic>
        <p:nvPicPr>
          <p:cNvPr id="6146" name="Picture 2" descr="Лягушка древола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591" y="237547"/>
            <a:ext cx="9233410" cy="6315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7315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38260" cy="6858000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7180677" y="5411498"/>
            <a:ext cx="4855521" cy="1044720"/>
          </a:xfrm>
          <a:prstGeom prst="wedgeRoundRectCallout">
            <a:avLst>
              <a:gd name="adj1" fmla="val -56417"/>
              <a:gd name="adj2" fmla="val -9270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Домовый веслоног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710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27" y="0"/>
            <a:ext cx="10776904" cy="626225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109" y="5841246"/>
            <a:ext cx="11887200" cy="108272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C000"/>
                </a:solidFill>
                <a:effectLst/>
              </a:rPr>
              <a:t>Домовые лягушки – активные ночью, питающиеся насекомыми амфибии, длиной около 10 см.  Их содержат в террариумах с большим водоёмом и несколькими толстыми ветвями или корягами. Для поддержания влажности применяют регулярные опрыскивания террариума. </a:t>
            </a:r>
            <a:r>
              <a:rPr lang="ru-RU" dirty="0" smtClean="0">
                <a:solidFill>
                  <a:srgbClr val="FFC000"/>
                </a:solidFill>
                <a:effectLst/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Стоит </a:t>
            </a:r>
            <a:r>
              <a:rPr lang="ru-RU" dirty="0">
                <a:solidFill>
                  <a:srgbClr val="FFC000"/>
                </a:solidFill>
              </a:rPr>
              <a:t>веслоног – достаточно дорого от 2-8 тыс., в силу чего особым спросом не </a:t>
            </a:r>
            <a:r>
              <a:rPr lang="ru-RU" dirty="0" smtClean="0">
                <a:solidFill>
                  <a:srgbClr val="FFC000"/>
                </a:solidFill>
              </a:rPr>
              <a:t>пользуется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0543309" y="166260"/>
            <a:ext cx="1496295" cy="577734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FFC000"/>
                </a:solidFill>
              </a:rPr>
              <a:t>Домовый веслоног  - славятся </a:t>
            </a:r>
            <a:r>
              <a:rPr lang="ru-RU" sz="1600" dirty="0" err="1" smtClean="0">
                <a:solidFill>
                  <a:srgbClr val="FFC000"/>
                </a:solidFill>
              </a:rPr>
              <a:t>способнос-тями</a:t>
            </a:r>
            <a:r>
              <a:rPr lang="ru-RU" sz="1600" dirty="0" smtClean="0">
                <a:solidFill>
                  <a:srgbClr val="FFC000"/>
                </a:solidFill>
              </a:rPr>
              <a:t> к полетам. Точнее – </a:t>
            </a:r>
            <a:r>
              <a:rPr lang="ru-RU" sz="1600" dirty="0" err="1" smtClean="0">
                <a:solidFill>
                  <a:srgbClr val="FFC000"/>
                </a:solidFill>
              </a:rPr>
              <a:t>планиро-ванию</a:t>
            </a:r>
            <a:r>
              <a:rPr lang="ru-RU" sz="1600" dirty="0" smtClean="0">
                <a:solidFill>
                  <a:srgbClr val="FFC000"/>
                </a:solidFill>
              </a:rPr>
              <a:t>. В этом им помогают перепонки между пальцев. В неволе освоено разведение домового веслонога. </a:t>
            </a:r>
            <a:endParaRPr lang="ru-RU" sz="1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1047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0019" y="0"/>
            <a:ext cx="10281981" cy="6858000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22458" y="5569528"/>
            <a:ext cx="4117034" cy="1044720"/>
          </a:xfrm>
          <a:prstGeom prst="wedgeRoundRectCallout">
            <a:avLst>
              <a:gd name="adj1" fmla="val -1310"/>
              <a:gd name="adj2" fmla="val -90223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Рогатые лягушки (рогатки)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3240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844" y="0"/>
            <a:ext cx="11536822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7588" y="5363570"/>
            <a:ext cx="11536822" cy="149443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.Наибольшую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активность они проявляют в ночное время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суток.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Пестрый камуфляж  лягушки прекрасно подходит для охоты в тропических лесах. Они закапываются в землю при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помощи мощных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задних лапок. На поверхности остается лишь голова с большим ртом.  Просидеть неподвижно в ожидании добычи они могут целые сутки. Пробегающая мимо мышка, молниеносный бросок липкого языка – и все, охота закончена. Челюсти рогаток настолько сильны, что вырваться из них нет никаких шансов. А ороговевшая кожа служит прекрасной защитой от зубов и когтей различных грызунов. Человеку тоже стоит быть с ней поосторожней. Немножко зазеваешься и большой синяк с мелкими кровоподтеками на пальце гарантирован. Рогатки из-за своего необычного внешнего вида и неприхотливости в содержании ходят в почете среди любителей террариумной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живности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0" y="-1"/>
            <a:ext cx="2006221" cy="472212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FF00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Рогатки - довольно крупные, агрессивные лягушки, удивляющие, своим внешним видом.</a:t>
            </a:r>
            <a:r>
              <a:rPr kumimoji="0" lang="ru-RU" sz="20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Свое название они получили за небольшие заостренные выросты над глазами, которые напоминают рога.</a:t>
            </a:r>
            <a:r>
              <a:rPr kumimoji="0" lang="ru-RU" sz="20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FF00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Едят рогатки  других земноводных, грызунов и прочих мелких животных.  </a:t>
            </a:r>
            <a:endParaRPr kumimoji="0" lang="ru-RU" sz="2000" b="0" i="0" u="none" strike="noStrike" kern="1200" cap="none" spc="0" normalizeH="0" baseline="0" noProof="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1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5409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войная волна 6"/>
          <p:cNvSpPr/>
          <p:nvPr/>
        </p:nvSpPr>
        <p:spPr>
          <a:xfrm>
            <a:off x="2052433" y="371484"/>
            <a:ext cx="7200800" cy="3816424"/>
          </a:xfrm>
          <a:prstGeom prst="doubleWave">
            <a:avLst>
              <a:gd name="adj1" fmla="val 6250"/>
              <a:gd name="adj2" fmla="val 72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FFC000"/>
                </a:solidFill>
                <a:latin typeface="Monotype Corsiva" pitchFamily="66" charset="0"/>
              </a:rPr>
              <a:t>БЕРЕГИТЕ ЗЕМНОВОДНЫХ!!!</a:t>
            </a:r>
          </a:p>
        </p:txBody>
      </p:sp>
      <p:sp>
        <p:nvSpPr>
          <p:cNvPr id="8" name="Двойная волна 7"/>
          <p:cNvSpPr/>
          <p:nvPr/>
        </p:nvSpPr>
        <p:spPr>
          <a:xfrm>
            <a:off x="3877963" y="2404387"/>
            <a:ext cx="6336704" cy="3816424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FFC000"/>
                </a:solidFill>
                <a:latin typeface="Monotype Corsiva" pitchFamily="66" charset="0"/>
              </a:rPr>
              <a:t>ЛЮБИТЕ ПРИРОДУ</a:t>
            </a:r>
            <a:r>
              <a:rPr lang="ru-RU" sz="5400" dirty="0" smtClean="0">
                <a:solidFill>
                  <a:srgbClr val="FFC000"/>
                </a:solidFill>
                <a:latin typeface="Monotype Corsiva" pitchFamily="66" charset="0"/>
              </a:rPr>
              <a:t>!!!</a:t>
            </a:r>
            <a:endParaRPr lang="ru-RU" sz="5400" dirty="0"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67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7007" y="1"/>
            <a:ext cx="9964994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66605"/>
            <a:ext cx="2238234" cy="311432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92D050"/>
                </a:solidFill>
              </a:rPr>
              <a:t>Однако для растений также необходимо создать необходимые условия</a:t>
            </a:r>
            <a:endParaRPr lang="ru-RU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3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818" y="117567"/>
            <a:ext cx="9773265" cy="6544490"/>
          </a:xfrm>
          <a:prstGeom prst="rect">
            <a:avLst/>
          </a:prstGeom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9280478" y="169816"/>
            <a:ext cx="2724289" cy="6596743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r" fontAlgn="base"/>
            <a:r>
              <a:rPr lang="ru-RU" dirty="0" smtClean="0">
                <a:effectLst/>
              </a:rPr>
              <a:t>Однако к выбору любого питомца нужно подходить ответственно и осознанно. Особенно при выборе тропических животных, не приспособленных к нашему северному климату.  </a:t>
            </a:r>
            <a:r>
              <a:rPr lang="ru-RU" dirty="0" smtClean="0"/>
              <a:t>Жилье для животных должно быть приближенное к реальному. Характер обустройства природной среды зависит от вида амфибии и условий ее обитания. Те разновидности, которые обитают на суше, например, саламандры, древесные и лесные лягушки, нуждаются в сухом террариуме. Водным амфибиям необходимо обустроить водный резервуар, в то время как болотным, луговым лягушкам и некоторым другим видам следует устроить такое жилище, где была бы и суша, и вода.</a:t>
            </a:r>
          </a:p>
          <a:p>
            <a:pPr algn="r" fontAlgn="base"/>
            <a:endParaRPr lang="ru-RU" dirty="0" smtClean="0">
              <a:effectLst/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0075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1" cy="684283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6389" y="5016137"/>
            <a:ext cx="11312434" cy="1619794"/>
          </a:xfrm>
        </p:spPr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Существует огромных выбор земноводных животных для содержания в условиях дома. Выбирать </a:t>
            </a:r>
            <a:r>
              <a:rPr lang="ru-RU" dirty="0">
                <a:effectLst/>
              </a:rPr>
              <a:t>животное нужно по душе, а не из сиюминутной прихоти. Следует помнить, если вы не сможете обеспечить ему необходимое, животное будет страдать и погибнет.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7932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628" y="100148"/>
            <a:ext cx="11483340" cy="65619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9362" y="5667474"/>
            <a:ext cx="3712638" cy="119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1397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018903"/>
            <a:ext cx="9417899" cy="5839097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235131" y="117566"/>
            <a:ext cx="11832178" cy="992777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92D050"/>
                </a:solidFill>
              </a:rPr>
              <a:t>Тритоны похожи на древних ящериц. Этим необычным видом они и завораживают - смотреть на них можно бесконечно. </a:t>
            </a:r>
            <a:r>
              <a:rPr lang="ru-RU" dirty="0">
                <a:solidFill>
                  <a:srgbClr val="92D050"/>
                </a:solidFill>
              </a:rPr>
              <a:t>Существуют 10 видов тритонов, которых можно </a:t>
            </a:r>
            <a:r>
              <a:rPr lang="ru-RU" dirty="0" smtClean="0">
                <a:solidFill>
                  <a:srgbClr val="92D050"/>
                </a:solidFill>
              </a:rPr>
              <a:t>содержать условиях дома. </a:t>
            </a:r>
            <a:endParaRPr lang="ru-RU" dirty="0">
              <a:solidFill>
                <a:srgbClr val="92D050"/>
              </a:solidFill>
              <a:effectLst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8908472" y="1110343"/>
            <a:ext cx="3158837" cy="5747657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rgbClr val="FFFF00"/>
                </a:solidFill>
              </a:rPr>
              <a:t>Тритон обладает высокой выносливостью и неприхотливостью. Если правильно ухаживать за тритоном, то он сможет прожить до 20 </a:t>
            </a:r>
            <a:r>
              <a:rPr lang="ru-RU" dirty="0" smtClean="0">
                <a:solidFill>
                  <a:srgbClr val="FFFF00"/>
                </a:solidFill>
              </a:rPr>
              <a:t>лет.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Тритон живет </a:t>
            </a:r>
            <a:r>
              <a:rPr lang="ru-RU" dirty="0" smtClean="0">
                <a:solidFill>
                  <a:srgbClr val="FFFF00"/>
                </a:solidFill>
              </a:rPr>
              <a:t>и в воде, и на суше. Поэтому </a:t>
            </a:r>
            <a:r>
              <a:rPr lang="ru-RU" dirty="0" smtClean="0">
                <a:solidFill>
                  <a:srgbClr val="FFFF00"/>
                </a:solidFill>
              </a:rPr>
              <a:t>в его аквариуме, </a:t>
            </a:r>
            <a:r>
              <a:rPr lang="ru-RU" dirty="0" smtClean="0">
                <a:solidFill>
                  <a:srgbClr val="FFFF00"/>
                </a:solidFill>
              </a:rPr>
              <a:t>следует предусмотреть маленький островок или плотик, чтобы питомец мог периодически выползать, дабы отдохнуть, расслабиться и насладиться воздухом. </a:t>
            </a:r>
            <a:endParaRPr lang="ru-RU" dirty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404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7336479" y="156870"/>
            <a:ext cx="4855521" cy="923784"/>
          </a:xfrm>
          <a:prstGeom prst="wedgeRoundRectCallout">
            <a:avLst>
              <a:gd name="adj1" fmla="val -51677"/>
              <a:gd name="adj2" fmla="val 14209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Огненная саламандра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955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3963" y="5342711"/>
            <a:ext cx="11640985" cy="145789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5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  </a:t>
            </a:r>
            <a:r>
              <a:rPr lang="ru-RU" sz="2500" dirty="0" smtClean="0">
                <a:solidFill>
                  <a:srgbClr val="C00000"/>
                </a:solidFill>
              </a:rPr>
              <a:t>«</a:t>
            </a:r>
            <a:r>
              <a:rPr lang="ru-RU" sz="2500" dirty="0">
                <a:solidFill>
                  <a:srgbClr val="C00000"/>
                </a:solidFill>
              </a:rPr>
              <a:t>Самый жуткий из всех зверей </a:t>
            </a:r>
            <a:r>
              <a:rPr lang="ru-RU" sz="2500" dirty="0" smtClean="0">
                <a:solidFill>
                  <a:srgbClr val="C00000"/>
                </a:solidFill>
              </a:rPr>
              <a:t>- </a:t>
            </a:r>
            <a:r>
              <a:rPr lang="ru-RU" sz="2500" dirty="0">
                <a:solidFill>
                  <a:srgbClr val="C00000"/>
                </a:solidFill>
              </a:rPr>
              <a:t>это саламандра. Другие кусают, по крайней мере, отдельных людей и не убивают многих сразу, а саламандра может погубить целый народ так, что никто и не заметит, откуда пришло несчастье. Если саламандра залезет на дерево, все фрукты на нем становятся ядовитыми… Если саламандра дотронется до стола, на котором пекут хлеб, то хлеб становится ядовитым… Упав в поток, она отравляет воду… Если она дотронется до любой части тела, даже до кончика пальца, то все волосы на теле выпадают…» </a:t>
            </a:r>
            <a:r>
              <a:rPr lang="ru-RU" sz="2500" dirty="0" smtClean="0">
                <a:solidFill>
                  <a:srgbClr val="C00000"/>
                </a:solidFill>
              </a:rPr>
              <a:t>- </a:t>
            </a:r>
            <a:r>
              <a:rPr lang="ru-RU" sz="2500" dirty="0">
                <a:solidFill>
                  <a:srgbClr val="C00000"/>
                </a:solidFill>
              </a:rPr>
              <a:t>так описывал это земноводное </a:t>
            </a:r>
            <a:r>
              <a:rPr lang="ru-RU" sz="2500" dirty="0" smtClean="0">
                <a:solidFill>
                  <a:srgbClr val="C00000"/>
                </a:solidFill>
              </a:rPr>
              <a:t>в древности. Ранее  верили, что </a:t>
            </a:r>
            <a:r>
              <a:rPr lang="ru-RU" sz="2500" dirty="0">
                <a:solidFill>
                  <a:srgbClr val="C00000"/>
                </a:solidFill>
              </a:rPr>
              <a:t>огненная саламандра </a:t>
            </a:r>
            <a:r>
              <a:rPr lang="ru-RU" sz="2500" dirty="0" smtClean="0">
                <a:solidFill>
                  <a:srgbClr val="C00000"/>
                </a:solidFill>
              </a:rPr>
              <a:t> - </a:t>
            </a:r>
            <a:r>
              <a:rPr lang="ru-RU" sz="2500" dirty="0">
                <a:solidFill>
                  <a:srgbClr val="C00000"/>
                </a:solidFill>
              </a:rPr>
              <a:t>злобное животное, способное управлять стихией огня. И это неудивительно, ведь когда весело горящий костер неожиданно гаснет и из него вдруг появляется необычное пятнистое </a:t>
            </a:r>
            <a:r>
              <a:rPr lang="ru-RU" sz="2500" dirty="0" smtClean="0">
                <a:solidFill>
                  <a:srgbClr val="C00000"/>
                </a:solidFill>
              </a:rPr>
              <a:t>существо. </a:t>
            </a:r>
            <a:r>
              <a:rPr lang="ru-RU" sz="2500" dirty="0">
                <a:solidFill>
                  <a:srgbClr val="C00000"/>
                </a:solidFill>
              </a:rPr>
              <a:t>Никому и невдомек, что огонь потух из-за слишком крупного влажного бревна, в котором мирно дремала ничего не подозревающая </a:t>
            </a:r>
            <a:r>
              <a:rPr lang="ru-RU" sz="2500" dirty="0" smtClean="0">
                <a:solidFill>
                  <a:srgbClr val="C00000"/>
                </a:solidFill>
              </a:rPr>
              <a:t>саламандра.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424740" y="335280"/>
            <a:ext cx="11640985" cy="775063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5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  </a:t>
            </a:r>
            <a:r>
              <a:rPr lang="ru-RU" sz="2500" dirty="0" smtClean="0">
                <a:solidFill>
                  <a:srgbClr val="C00000"/>
                </a:solidFill>
              </a:rPr>
              <a:t>Огненная саламандра занесена в международную Красную книгу как вымирающий вид. Это -  легендарное земноводное. Практически во всех мифах любого народа встречается упоминание об этом существе. Какие только качества ей не приписывали: и то, что она бессмертна, и то, что ее шкурка способна лечить от всех болезней, и что это -  маленький дракончик, из которого через сотню лет вырастет огнедышащее чудовище.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3342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TM04033929[[fn=Грифель]]</Template>
  <TotalTime>1697</TotalTime>
  <Words>1644</Words>
  <Application>Microsoft Office PowerPoint</Application>
  <PresentationFormat>Произвольный</PresentationFormat>
  <Paragraphs>45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Сланец</vt:lpstr>
      <vt:lpstr>Выбор земноводных для аквариума, террариума и акватеррариума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лягушек для аквариума, террариума и акватеррариума</dc:title>
  <dc:creator>Детсад №5</dc:creator>
  <cp:lastModifiedBy>Таня</cp:lastModifiedBy>
  <cp:revision>81</cp:revision>
  <dcterms:created xsi:type="dcterms:W3CDTF">2018-01-24T14:57:06Z</dcterms:created>
  <dcterms:modified xsi:type="dcterms:W3CDTF">2018-02-18T16:30:16Z</dcterms:modified>
</cp:coreProperties>
</file>