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</p:sldMasterIdLst>
  <p:notesMasterIdLst>
    <p:notesMasterId r:id="rId27"/>
  </p:notesMasterIdLst>
  <p:sldIdLst>
    <p:sldId id="269" r:id="rId13"/>
    <p:sldId id="259" r:id="rId14"/>
    <p:sldId id="263" r:id="rId15"/>
    <p:sldId id="266" r:id="rId16"/>
    <p:sldId id="262" r:id="rId17"/>
    <p:sldId id="264" r:id="rId18"/>
    <p:sldId id="265" r:id="rId19"/>
    <p:sldId id="267" r:id="rId20"/>
    <p:sldId id="261" r:id="rId21"/>
    <p:sldId id="268" r:id="rId22"/>
    <p:sldId id="260" r:id="rId23"/>
    <p:sldId id="270" r:id="rId24"/>
    <p:sldId id="271" r:id="rId25"/>
    <p:sldId id="2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95F23-CBB1-4E13-8A6F-A85A7FD76F8A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8AA66-5CF0-45E8-B213-CB58DD4C4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B327D7-3E00-43DD-AC46-A7073A9F5720}" type="slidenum">
              <a:rPr 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12423E-3680-4A2B-916F-67CA41DB4394}" type="slidenum">
              <a:rPr lang="ru-RU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A959F5-4BB9-4EE3-926F-231098485065}" type="slidenum">
              <a:rPr lang="ru-RU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28CD14-E5A8-482C-BE4B-69446B69ED99}" type="slidenum">
              <a:rPr lang="ru-RU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28CD14-E5A8-482C-BE4B-69446B69ED99}" type="slidenum">
              <a:rPr lang="ru-RU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7E9424-C2E4-460D-868C-52AD9AF8EC5A}" type="slidenum">
              <a:rPr lang="ru-RU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A959F5-4BB9-4EE3-926F-231098485065}" type="slidenum">
              <a:rPr lang="ru-RU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DBB0B4-7DB5-4306-A20A-42CEA199EE0D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355F4-3D5B-4E0C-8F82-E0D951D9F5A2}" type="slidenum">
              <a:rPr lang="ru-RU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7BDFF2-3FCD-423D-BB1F-F609B7FEA979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FC3714-7A75-45B6-B863-DEF6FAB7611F}" type="slidenum">
              <a:rPr lang="ru-RU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341DF0-069C-45B6-AAEB-BB86B15B0192}" type="slidenum">
              <a:rPr lang="ru-RU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355F4-3D5B-4E0C-8F82-E0D951D9F5A2}" type="slidenum">
              <a:rPr lang="ru-RU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A959F5-4BB9-4EE3-926F-231098485065}" type="slidenum">
              <a:rPr lang="ru-RU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907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5781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3121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31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92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5453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69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6674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189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63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6150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723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82387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7509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2006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0726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542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8361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8510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506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5424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096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2030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25721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08057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9144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1610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3069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02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9927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989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5875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1932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012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14071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4957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55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259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640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25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00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28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32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23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6541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49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426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424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5292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6609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0971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87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31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689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7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6428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034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530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64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957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754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5001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073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1144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4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10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3456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720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64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785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292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8696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667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585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989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5729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250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16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748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0710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3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31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706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3072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016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1508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0091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0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8296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85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5631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4749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00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79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3563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1756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4637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709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48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9515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408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67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8388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10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06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38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8329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98899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280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94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843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434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0823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6186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44013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32750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173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3968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39159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9310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36F681C-F058-4DE1-B631-922389A6F51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D76289-A9C7-4C04-8413-1C062641E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536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5282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696D5-8A88-4B5E-9395-A1A0A60A0F4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B8F8-A89F-4110-9F61-0D53BFF29D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9429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2C46-DB01-425D-A273-72D4DEA4B27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0A7B-AFD7-46BF-9AA7-0280CA23A4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72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E288-9799-4A8F-9A35-4F97B90E3E5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7EFF-D0D8-41C0-A5D6-6D02CB7DCA8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266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001DE-F35F-43FA-A8BA-A4454DB3A3B7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1B5E485-18E1-4EE6-9019-A29180100D4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3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9832-0641-4D1D-8CF4-4549F5F7656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5CD1-7665-492F-AEF4-79E8B83387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893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F30B-9B48-4881-851E-FBB60ADDBA2D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F6B9-5E89-407A-B10D-CE8D2244696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209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A22F609-ED6F-41C0-B690-37DFAD4EDCD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71FCCD2-35A5-486D-9CBD-AC8DA5D4AE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914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E7B9EF5-354E-4CD6-8830-4888CC73C738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565FAE5-6C62-4B30-911B-405A0A1B7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55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B82C-7637-4A63-B751-A446FC77D10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524D-BE41-4C27-A678-5DBAF6F5C1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7124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5044-4E15-4C76-B900-A729F3A22FC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3A87-51DC-4A5F-93E4-283CF6C0226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457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2586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7235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879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5734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6166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030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6105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347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672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6936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960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02020"/>
            </a:gs>
            <a:gs pos="60001">
              <a:srgbClr val="2E2E2E"/>
            </a:gs>
            <a:gs pos="100000">
              <a:srgbClr val="74747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E80F4D8-BF39-4CAE-9132-C76A7E6BFD2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29.01.2021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7C7B838-DD33-425D-9882-CABA20E717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6721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Admin\Desktop\&#1054;&#1090;&#1082;&#1088;&#1099;&#1090;&#1099;&#1081;%20&#1091;&#1088;&#1086;&#1082;\Lyadov_Kikimora_-_tema_Kikimory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6.xml"/><Relationship Id="rId1" Type="http://schemas.openxmlformats.org/officeDocument/2006/relationships/audio" Target="file:///C:\Users\Admin\Desktop\&#1054;&#1090;&#1082;&#1088;&#1099;&#1090;&#1099;&#1081;%20&#1091;&#1088;&#1086;&#1082;\Althea-Talbot-Howard-Angliyskiy-rozhokVelikobritaniya-Bah(super-mp3.com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9.xml"/><Relationship Id="rId1" Type="http://schemas.openxmlformats.org/officeDocument/2006/relationships/audio" Target="file:///C:\Users\Admin\Desktop\&#1054;&#1090;&#1082;&#1088;&#1099;&#1090;&#1099;&#1081;%20&#1091;&#1088;&#1086;&#1082;\Track02.wav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5.xml"/><Relationship Id="rId1" Type="http://schemas.openxmlformats.org/officeDocument/2006/relationships/audio" Target="file:///C:\Users\Admin\Desktop\&#1054;&#1090;&#1082;&#1088;&#1099;&#1090;&#1099;&#1081;%20&#1091;&#1088;&#1086;&#1082;\&#1092;&#1083;&#1077;&#1081;&#1090;&#1072;-&#1087;&#1080;&#1082;&#1082;&#1086;&#1083;&#1086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7.xml"/><Relationship Id="rId1" Type="http://schemas.openxmlformats.org/officeDocument/2006/relationships/audio" Target="file:///C:\Users\Admin\Desktop\&#1054;&#1090;&#1082;&#1088;&#1099;&#1090;&#1099;&#1081;%20&#1091;&#1088;&#1086;&#1082;\Petya-i-Volk-5---Tema-Dedushki-fagot(super-mp3.com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8.xml"/><Relationship Id="rId1" Type="http://schemas.openxmlformats.org/officeDocument/2006/relationships/audio" Target="file:///C:\Users\Admin\Desktop\&#1054;&#1090;&#1082;&#1088;&#1099;&#1090;&#1099;&#1081;%20&#1091;&#1088;&#1086;&#1082;\&#1095;&#1077;&#1083;&#1077;&#1089;&#1090;&#1072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0.xml"/><Relationship Id="rId1" Type="http://schemas.openxmlformats.org/officeDocument/2006/relationships/audio" Target="file:///C:\Users\Admin\Desktop\&#1054;&#1090;&#1082;&#1088;&#1099;&#1090;&#1099;&#1081;%20&#1091;&#1088;&#1086;&#1082;\Fleyta-Ee-zvuchanie-potryasayuschee(super-mp3.com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Users\Admin\Desktop\&#1054;&#1090;&#1082;&#1088;&#1099;&#1090;&#1099;&#1081;%20&#1091;&#1088;&#1086;&#1082;\&#1092;&#1080;&#1079;.&#1084;&#1080;&#1085;&#1091;&#1090;&#1082;&#1072;-&#1087;&#1083;&#1103;&#1089;&#1086;&#1074;&#1072;&#1103;%20-kamarinskaya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158" y="2204864"/>
            <a:ext cx="8062912" cy="2448272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4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/>
              <a:t>«Кикимора»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/>
              <a:t>Симфоническая миниатюра  </a:t>
            </a:r>
            <a:r>
              <a:rPr lang="ru-RU" sz="3600" b="1" dirty="0" err="1"/>
              <a:t>А.К.Лядова</a:t>
            </a:r>
            <a:endParaRPr lang="ru-RU" sz="3600" b="1" dirty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600" b="1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600" b="1" dirty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100" b="1" dirty="0"/>
              <a:t>Учитель музыки МОБУ «</a:t>
            </a:r>
            <a:r>
              <a:rPr lang="ru-RU" sz="1100" b="1" dirty="0" err="1"/>
              <a:t>Муринская</a:t>
            </a:r>
            <a:r>
              <a:rPr lang="ru-RU" sz="1100" b="1" dirty="0"/>
              <a:t> СОШ №3»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100" b="1" dirty="0" err="1"/>
              <a:t>Григорец</a:t>
            </a:r>
            <a:r>
              <a:rPr lang="ru-RU" sz="1100" b="1" dirty="0"/>
              <a:t> А.А.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12656" y="476672"/>
            <a:ext cx="7007916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6350">
                  <a:solidFill>
                    <a:srgbClr val="AD0101">
                      <a:shade val="43000"/>
                    </a:srgbClr>
                  </a:solidFill>
                </a:ln>
                <a:solidFill>
                  <a:srgbClr val="AD0101">
                    <a:tint val="83000"/>
                    <a:satMod val="150000"/>
                  </a:srgb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Фольклор в музыке русских композиторов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C:\Documents and Settings\Admin\Рабочий стол\лес\483177__fantasy-woods_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23813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0113" y="2420938"/>
            <a:ext cx="4038600" cy="4268787"/>
          </a:xfrm>
          <a:solidFill>
            <a:schemeClr val="tx1">
              <a:lumMod val="85000"/>
            </a:schemeClr>
          </a:solidFill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solidFill>
                  <a:schemeClr val="bg1"/>
                </a:solidFill>
              </a:rPr>
              <a:t>Мастер симфонической и фортепианной миниатюры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solidFill>
                  <a:schemeClr val="bg1"/>
                </a:solidFill>
              </a:rPr>
              <a:t>обработки русских народных песен.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solidFill>
                  <a:schemeClr val="bg1"/>
                </a:solidFill>
              </a:rPr>
              <a:t>Профессор Санкт-Петербургской консерватории.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423939"/>
            <a:ext cx="8064896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ln w="6350">
                  <a:solidFill>
                    <a:srgbClr val="AD0101">
                      <a:shade val="43000"/>
                    </a:srgbClr>
                  </a:solidFill>
                </a:ln>
                <a:solidFill>
                  <a:srgbClr val="AD0101">
                    <a:tint val="83000"/>
                    <a:satMod val="150000"/>
                  </a:srgb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ЛЯДОВ Анатолий Константинович (1855-1914), русский композитор, дирижер.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0245" name="Объект 1"/>
          <p:cNvSpPr>
            <a:spLocks noGrp="1"/>
          </p:cNvSpPr>
          <p:nvPr>
            <p:ph sz="half" idx="1"/>
          </p:nvPr>
        </p:nvSpPr>
        <p:spPr>
          <a:xfrm>
            <a:off x="1115616" y="3068960"/>
            <a:ext cx="2880320" cy="3179440"/>
          </a:xfrm>
        </p:spPr>
        <p:txBody>
          <a:bodyPr/>
          <a:lstStyle/>
          <a:p>
            <a:endParaRPr lang="ru-RU" altLang="ru-RU" dirty="0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077266"/>
            <a:ext cx="3467100" cy="482453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385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C:\Documents and Settings\Admin\Рабочий стол\лес\483177__fantasy-woods_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004429" y="3140968"/>
            <a:ext cx="7128792" cy="3168352"/>
          </a:xfrm>
          <a:solidFill>
            <a:schemeClr val="tx1">
              <a:lumMod val="75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Музыкальное произведение, в основе которого есть определенный сюжет или название</a:t>
            </a:r>
            <a:endParaRPr lang="ru-RU" sz="3200" b="1" dirty="0">
              <a:ln w="6350">
                <a:solidFill>
                  <a:srgbClr val="AD0101">
                    <a:shade val="43000"/>
                  </a:srgb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eaLnBrk="1" hangingPunct="1">
              <a:defRPr/>
            </a:pPr>
            <a:r>
              <a:rPr lang="ru-RU" altLang="ru-RU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основе «Кикиморы» лежит народное сказание.</a:t>
            </a:r>
          </a:p>
          <a:p>
            <a:pPr algn="just" eaLnBrk="1" hangingPunct="1"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079032"/>
            <a:ext cx="8712968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произведение</a:t>
            </a:r>
            <a:endParaRPr lang="ru-RU" sz="4400" b="1" dirty="0">
              <a:ln w="6350">
                <a:solidFill>
                  <a:srgbClr val="AD0101">
                    <a:shade val="43000"/>
                  </a:srgb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Lyadov_Kikimora_-_tema_Kikimo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04535" y="5856331"/>
            <a:ext cx="933115" cy="93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887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C:\Documents and Settings\Admin\Рабочий стол\лес\bosques-encantados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1588"/>
            <a:ext cx="914876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330325"/>
            <a:ext cx="4219575" cy="421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Содержимое 5"/>
          <p:cNvSpPr>
            <a:spLocks noGrp="1"/>
          </p:cNvSpPr>
          <p:nvPr>
            <p:ph idx="1"/>
          </p:nvPr>
        </p:nvSpPr>
        <p:spPr>
          <a:xfrm>
            <a:off x="250825" y="476250"/>
            <a:ext cx="4619625" cy="6265863"/>
          </a:xfrm>
        </p:spPr>
        <p:txBody>
          <a:bodyPr/>
          <a:lstStyle/>
          <a:p>
            <a:pPr eaLnBrk="1" hangingPunct="1"/>
            <a:r>
              <a:rPr lang="ru-RU" altLang="ru-RU" sz="1800" b="1" dirty="0"/>
              <a:t>Живёт, растёт Кикимора у кудесника в каменных горах. От утра до вечера тешит Кикимору Кот-</a:t>
            </a:r>
            <a:r>
              <a:rPr lang="ru-RU" altLang="ru-RU" sz="1800" b="1" dirty="0" err="1"/>
              <a:t>Баюн</a:t>
            </a:r>
            <a:r>
              <a:rPr lang="ru-RU" altLang="ru-RU" sz="1800" b="1" dirty="0"/>
              <a:t>, говорит сказки заморские. С вечера до бела света качают Кикимору во хрустальной колыбельке. </a:t>
            </a:r>
          </a:p>
          <a:p>
            <a:pPr eaLnBrk="1" hangingPunct="1"/>
            <a:r>
              <a:rPr lang="ru-RU" altLang="ru-RU" sz="1800" b="1" dirty="0"/>
              <a:t>Ровно через семь лет вырастает Кикимора. </a:t>
            </a:r>
            <a:r>
              <a:rPr lang="ru-RU" altLang="ru-RU" sz="1800" b="1" dirty="0" err="1"/>
              <a:t>Тонёшенька</a:t>
            </a:r>
            <a:r>
              <a:rPr lang="ru-RU" altLang="ru-RU" sz="1800" b="1" dirty="0"/>
              <a:t>, чернёшенька та Кикимора, а голова- то у неё малым-малёшенька, со наперсточек, а туловище не </a:t>
            </a:r>
            <a:r>
              <a:rPr lang="ru-RU" altLang="ru-RU" sz="1800" b="1" dirty="0" err="1"/>
              <a:t>спознать</a:t>
            </a:r>
            <a:r>
              <a:rPr lang="ru-RU" altLang="ru-RU" sz="1800" b="1" dirty="0"/>
              <a:t> с соломинкой. Стучит, гремит Кикимора от утра до вечера; свистит, шипит Кикимора со вечера до полуночи; со полуночи до бела света прядёт кудель </a:t>
            </a:r>
            <a:r>
              <a:rPr lang="ru-RU" altLang="ru-RU" sz="1800" b="1" dirty="0" err="1"/>
              <a:t>конопельную</a:t>
            </a:r>
            <a:r>
              <a:rPr lang="ru-RU" altLang="ru-RU" sz="1800" b="1" dirty="0"/>
              <a:t>, сучит пряжу пеньковую, снуёт основу шёлковую. Зло держит на уме Кикимора на весь люд честной. </a:t>
            </a:r>
          </a:p>
          <a:p>
            <a:pPr eaLnBrk="1" hangingPunct="1"/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1433026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C:\Documents and Settings\Admin\Рабочий стол\лес\bosques-encantados-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1588"/>
            <a:ext cx="9144001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. Лядов   'Кикимора'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588"/>
            <a:ext cx="9144000" cy="6856412"/>
          </a:xfrm>
        </p:spPr>
      </p:pic>
    </p:spTree>
    <p:extLst>
      <p:ext uri="{BB962C8B-B14F-4D97-AF65-F5344CB8AC3E}">
        <p14:creationId xmlns:p14="http://schemas.microsoft.com/office/powerpoint/2010/main" val="73387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9"/>
            <a:ext cx="8229600" cy="64043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olstyak" pitchFamily="82" charset="0"/>
              </a:rPr>
              <a:t>Проверочный тест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950" y="908050"/>
            <a:ext cx="2879725" cy="576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white"/>
                </a:solidFill>
              </a:rPr>
              <a:t>Программная музыка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50" y="1860550"/>
            <a:ext cx="2879725" cy="576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white"/>
                </a:solidFill>
              </a:rPr>
              <a:t>Колыбельная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950" y="2708275"/>
            <a:ext cx="2879725" cy="649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white"/>
                </a:solidFill>
              </a:rPr>
              <a:t>Кикимора</a:t>
            </a:r>
            <a:r>
              <a:rPr lang="ru-RU" i="1" dirty="0">
                <a:solidFill>
                  <a:prstClr val="white"/>
                </a:solidFill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950" y="3711575"/>
            <a:ext cx="2879725" cy="792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white"/>
                </a:solidFill>
              </a:rPr>
              <a:t>Кто автор произведения «Кикимора»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7950" y="4840288"/>
            <a:ext cx="2879725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white"/>
                </a:solidFill>
              </a:rPr>
              <a:t>Что </a:t>
            </a:r>
            <a:r>
              <a:rPr lang="ru-RU" b="1" dirty="0">
                <a:solidFill>
                  <a:prstClr val="white"/>
                </a:solidFill>
              </a:rPr>
              <a:t>лежит в основе «Кикиморы» </a:t>
            </a:r>
            <a:r>
              <a:rPr lang="ru-RU" b="1" dirty="0" err="1">
                <a:solidFill>
                  <a:prstClr val="white"/>
                </a:solidFill>
              </a:rPr>
              <a:t>А.Лядова</a:t>
            </a:r>
            <a:r>
              <a:rPr lang="ru-RU" b="1" dirty="0">
                <a:solidFill>
                  <a:prstClr val="white"/>
                </a:solidFill>
              </a:rPr>
              <a:t>?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3825" y="6013450"/>
            <a:ext cx="2879725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white"/>
                </a:solidFill>
              </a:rPr>
              <a:t>Фольклор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98913" y="908050"/>
            <a:ext cx="4979987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злое маленькое существо, живет у кудесника в каменных горах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86213" y="3711575"/>
            <a:ext cx="4908550" cy="865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инструментальная музыка, в основе которой лежит конкретный сюжет или образ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67163" y="2724150"/>
            <a:ext cx="4897437" cy="6334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i="1" dirty="0">
                <a:solidFill>
                  <a:prstClr val="white"/>
                </a:solidFill>
              </a:rPr>
              <a:t>народное сказание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95738" y="1933575"/>
            <a:ext cx="495617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А.К. </a:t>
            </a:r>
            <a:r>
              <a:rPr lang="ru-RU" dirty="0" err="1">
                <a:solidFill>
                  <a:prstClr val="white"/>
                </a:solidFill>
              </a:rPr>
              <a:t>Лядов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117975" y="4840288"/>
            <a:ext cx="4776788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устное народное творчество, зародившееся глубоко в древности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17975" y="6013450"/>
            <a:ext cx="4776788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6508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тихая, плавная, певучая мелодия</a:t>
            </a:r>
          </a:p>
        </p:txBody>
      </p:sp>
      <p:cxnSp>
        <p:nvCxnSpPr>
          <p:cNvPr id="23" name="Прямая со стрелкой 22"/>
          <p:cNvCxnSpPr>
            <a:stCxn id="8" idx="3"/>
          </p:cNvCxnSpPr>
          <p:nvPr/>
        </p:nvCxnSpPr>
        <p:spPr>
          <a:xfrm>
            <a:off x="2987675" y="1196975"/>
            <a:ext cx="998538" cy="29114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9" idx="3"/>
          </p:cNvCxnSpPr>
          <p:nvPr/>
        </p:nvCxnSpPr>
        <p:spPr>
          <a:xfrm>
            <a:off x="2987675" y="2149475"/>
            <a:ext cx="1130300" cy="40163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3"/>
          </p:cNvCxnSpPr>
          <p:nvPr/>
        </p:nvCxnSpPr>
        <p:spPr>
          <a:xfrm flipV="1">
            <a:off x="2987675" y="1268413"/>
            <a:ext cx="998538" cy="1765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1" idx="3"/>
          </p:cNvCxnSpPr>
          <p:nvPr/>
        </p:nvCxnSpPr>
        <p:spPr>
          <a:xfrm flipV="1">
            <a:off x="2987675" y="2365375"/>
            <a:ext cx="998538" cy="17430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2" idx="3"/>
          </p:cNvCxnSpPr>
          <p:nvPr/>
        </p:nvCxnSpPr>
        <p:spPr>
          <a:xfrm flipV="1">
            <a:off x="2987675" y="3236913"/>
            <a:ext cx="979488" cy="2035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57" name="Прямая со стрелкой 19456"/>
          <p:cNvCxnSpPr>
            <a:stCxn id="13" idx="3"/>
            <a:endCxn id="19" idx="1"/>
          </p:cNvCxnSpPr>
          <p:nvPr/>
        </p:nvCxnSpPr>
        <p:spPr>
          <a:xfrm flipV="1">
            <a:off x="3003550" y="5272088"/>
            <a:ext cx="1114425" cy="11017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55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C:\Documents and Settings\Admin\Рабочий стол\лес\483177__fantasy-woods_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004429" y="4077072"/>
            <a:ext cx="7128792" cy="1307306"/>
          </a:xfrm>
          <a:solidFill>
            <a:schemeClr val="tx1">
              <a:lumMod val="75000"/>
            </a:schemeClr>
          </a:solidFill>
        </p:spPr>
        <p:txBody>
          <a:bodyPr/>
          <a:lstStyle/>
          <a:p>
            <a:pPr marL="65087" indent="0" algn="ctr" eaLnBrk="1" hangingPunct="1">
              <a:buNone/>
              <a:defRPr/>
            </a:pPr>
            <a:r>
              <a:rPr lang="ru-RU" sz="3200" b="1" dirty="0">
                <a:ln w="6350">
                  <a:solidFill>
                    <a:srgbClr val="AD0101">
                      <a:shade val="43000"/>
                    </a:srgbClr>
                  </a:solidFill>
                </a:ln>
                <a:solidFill>
                  <a:schemeClr val="bg1"/>
                </a:solidFill>
              </a:rPr>
              <a:t>Небольшая пьеса для </a:t>
            </a:r>
          </a:p>
          <a:p>
            <a:pPr marL="65087" indent="0" algn="ctr" eaLnBrk="1" hangingPunct="1">
              <a:buNone/>
              <a:defRPr/>
            </a:pPr>
            <a:r>
              <a:rPr lang="ru-RU" sz="3200" b="1" dirty="0">
                <a:ln w="6350">
                  <a:solidFill>
                    <a:srgbClr val="AD0101">
                      <a:shade val="43000"/>
                    </a:srgbClr>
                  </a:solidFill>
                </a:ln>
                <a:solidFill>
                  <a:schemeClr val="bg1"/>
                </a:solidFill>
              </a:rPr>
              <a:t>симфонического оркестра. </a:t>
            </a:r>
          </a:p>
          <a:p>
            <a:pPr algn="just" eaLnBrk="1" hangingPunct="1">
              <a:defRPr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079032"/>
            <a:ext cx="8712968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6350">
                  <a:solidFill>
                    <a:srgbClr val="AD0101">
                      <a:shade val="43000"/>
                    </a:srgb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Симфоническая миниатюра  </a:t>
            </a:r>
          </a:p>
        </p:txBody>
      </p:sp>
    </p:spTree>
    <p:extLst>
      <p:ext uri="{BB962C8B-B14F-4D97-AF65-F5344CB8AC3E}">
        <p14:creationId xmlns:p14="http://schemas.microsoft.com/office/powerpoint/2010/main" val="2451840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6767512" cy="437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b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АНГЛИЙСКИЙ РОЖОК – родственник гобоя</a:t>
            </a:r>
          </a:p>
        </p:txBody>
      </p:sp>
      <p:pic>
        <p:nvPicPr>
          <p:cNvPr id="4" name="Althea-Talbot-Howard-Angliyskiy-rozhokVelikobritaniya-Bah(super-mp3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668344" y="5229200"/>
            <a:ext cx="1285950" cy="1285950"/>
          </a:xfrm>
        </p:spPr>
      </p:pic>
    </p:spTree>
    <p:extLst>
      <p:ext uri="{BB962C8B-B14F-4D97-AF65-F5344CB8AC3E}">
        <p14:creationId xmlns:p14="http://schemas.microsoft.com/office/powerpoint/2010/main" val="159096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b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Свирель</a:t>
            </a:r>
          </a:p>
        </p:txBody>
      </p:sp>
      <p:pic>
        <p:nvPicPr>
          <p:cNvPr id="4" name="Track02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7524328" y="5301208"/>
            <a:ext cx="1358280" cy="1358280"/>
          </a:xfrm>
        </p:spPr>
      </p:pic>
      <p:pic>
        <p:nvPicPr>
          <p:cNvPr id="106500" name="Picture 4" descr="Картинки по запросу свире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348880"/>
            <a:ext cx="468052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9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963738"/>
            <a:ext cx="7116763" cy="412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b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Флейта – пикколо</a:t>
            </a:r>
          </a:p>
        </p:txBody>
      </p:sp>
      <p:pic>
        <p:nvPicPr>
          <p:cNvPr id="3" name="флейта-пикколо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554913" y="4918033"/>
            <a:ext cx="1172095" cy="1172095"/>
          </a:xfrm>
        </p:spPr>
      </p:pic>
    </p:spTree>
    <p:extLst>
      <p:ext uri="{BB962C8B-B14F-4D97-AF65-F5344CB8AC3E}">
        <p14:creationId xmlns:p14="http://schemas.microsoft.com/office/powerpoint/2010/main" val="228185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b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Фагот – деревянный духовой инструмент</a:t>
            </a:r>
          </a:p>
        </p:txBody>
      </p:sp>
      <p:pic>
        <p:nvPicPr>
          <p:cNvPr id="20483" name="Picture 6" descr="http://usiter.com/uploads/20120325/fagot+fagoti+muzikalnie+instrumenti+duhovie+585482153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82725"/>
            <a:ext cx="4116387" cy="537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etya-i-Volk-5---Tema-Dedushki-fagot(super-mp3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596336" y="5445224"/>
            <a:ext cx="1235621" cy="1235621"/>
          </a:xfrm>
        </p:spPr>
      </p:pic>
    </p:spTree>
    <p:extLst>
      <p:ext uri="{BB962C8B-B14F-4D97-AF65-F5344CB8AC3E}">
        <p14:creationId xmlns:p14="http://schemas.microsoft.com/office/powerpoint/2010/main" val="316579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2151063"/>
            <a:ext cx="5616575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94706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100" b="1" dirty="0">
                <a:solidFill>
                  <a:schemeClr val="tx1"/>
                </a:solidFill>
              </a:rPr>
              <a:t>ЧЕЛЕСТА - клавишный инструмент, но вместо струн в нем металлические пластинки, по которым и ударяют молоточки.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челест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596336" y="5157192"/>
            <a:ext cx="1398637" cy="1398637"/>
          </a:xfrm>
        </p:spPr>
      </p:pic>
    </p:spTree>
    <p:extLst>
      <p:ext uri="{BB962C8B-B14F-4D97-AF65-F5344CB8AC3E}">
        <p14:creationId xmlns:p14="http://schemas.microsoft.com/office/powerpoint/2010/main" val="2484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133600"/>
            <a:ext cx="5616575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b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Флейта – деревянный духовой инструмент</a:t>
            </a:r>
          </a:p>
        </p:txBody>
      </p:sp>
      <p:pic>
        <p:nvPicPr>
          <p:cNvPr id="4" name="Fleyta-Ee-zvuchanie-potryasayuschee(super-mp3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452320" y="5157192"/>
            <a:ext cx="1340768" cy="1340768"/>
          </a:xfrm>
        </p:spPr>
      </p:pic>
    </p:spTree>
    <p:extLst>
      <p:ext uri="{BB962C8B-B14F-4D97-AF65-F5344CB8AC3E}">
        <p14:creationId xmlns:p14="http://schemas.microsoft.com/office/powerpoint/2010/main" val="98031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C:\Documents and Settings\Admin\Рабочий стол\лес\483177__fantasy-woods_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23813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500063" y="2143125"/>
            <a:ext cx="8186737" cy="4454525"/>
          </a:xfrm>
          <a:solidFill>
            <a:schemeClr val="tx1">
              <a:lumMod val="75000"/>
            </a:schemeClr>
          </a:solidFill>
        </p:spPr>
        <p:txBody>
          <a:bodyPr/>
          <a:lstStyle/>
          <a:p>
            <a:pPr algn="just" eaLnBrk="1" hangingPunct="1">
              <a:defRPr/>
            </a:pPr>
            <a:r>
              <a:rPr lang="ru-RU" b="1" dirty="0">
                <a:solidFill>
                  <a:schemeClr val="bg1"/>
                </a:solidFill>
              </a:rPr>
              <a:t>Фольклор – устное народное творчество, зародившееся глубоко в древности. </a:t>
            </a:r>
          </a:p>
          <a:p>
            <a:pPr algn="just" eaLnBrk="1" hangingPunct="1">
              <a:defRPr/>
            </a:pPr>
            <a:r>
              <a:rPr lang="ru-RU" b="1" dirty="0">
                <a:solidFill>
                  <a:schemeClr val="bg1"/>
                </a:solidFill>
              </a:rPr>
              <a:t>От английского слова -  </a:t>
            </a:r>
            <a:r>
              <a:rPr lang="ru-RU" b="1" i="1" dirty="0" err="1">
                <a:solidFill>
                  <a:schemeClr val="bg1"/>
                </a:solidFill>
              </a:rPr>
              <a:t>folklore</a:t>
            </a:r>
            <a:r>
              <a:rPr lang="ru-RU" b="1" dirty="0">
                <a:solidFill>
                  <a:schemeClr val="bg1"/>
                </a:solidFill>
              </a:rPr>
              <a:t> — «народная мудрость».</a:t>
            </a:r>
          </a:p>
          <a:p>
            <a:pPr algn="just" eaLnBrk="1" hangingPunct="1">
              <a:defRPr/>
            </a:pPr>
            <a:r>
              <a:rPr lang="ru-RU" b="1" dirty="0">
                <a:solidFill>
                  <a:schemeClr val="bg1"/>
                </a:solidFill>
              </a:rPr>
              <a:t> Русские композиторы часто в своем творчестве обращаются к фольклору своего народа: сказкам, былинам, преданиям. 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2410" y="404664"/>
            <a:ext cx="3453526" cy="1440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ln w="6350">
                  <a:solidFill>
                    <a:srgbClr val="AD0101">
                      <a:shade val="43000"/>
                    </a:srgbClr>
                  </a:solidFill>
                </a:ln>
                <a:solidFill>
                  <a:srgbClr val="AD0101">
                    <a:tint val="83000"/>
                    <a:satMod val="150000"/>
                  </a:srgb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ФОЛЬКЛОР </a:t>
            </a:r>
          </a:p>
        </p:txBody>
      </p:sp>
      <p:pic>
        <p:nvPicPr>
          <p:cNvPr id="6" name="физ.минутка-плясовая -kamarinska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660232" y="337592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6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Яр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352</Words>
  <Application>Microsoft Office PowerPoint</Application>
  <PresentationFormat>Экран (4:3)</PresentationFormat>
  <Paragraphs>57</Paragraphs>
  <Slides>14</Slides>
  <Notes>14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14</vt:i4>
      </vt:variant>
    </vt:vector>
  </HeadingPairs>
  <TitlesOfParts>
    <vt:vector size="31" baseType="lpstr">
      <vt:lpstr>Calibri</vt:lpstr>
      <vt:lpstr>Century Gothic</vt:lpstr>
      <vt:lpstr>Tolstyak</vt:lpstr>
      <vt:lpstr>Verdana</vt:lpstr>
      <vt:lpstr>Wingdings 2</vt:lpstr>
      <vt:lpstr>Яркая</vt:lpstr>
      <vt:lpstr>1_Яркая</vt:lpstr>
      <vt:lpstr>2_Яркая</vt:lpstr>
      <vt:lpstr>3_Яркая</vt:lpstr>
      <vt:lpstr>4_Яркая</vt:lpstr>
      <vt:lpstr>5_Яркая</vt:lpstr>
      <vt:lpstr>6_Яркая</vt:lpstr>
      <vt:lpstr>7_Яркая</vt:lpstr>
      <vt:lpstr>8_Яркая</vt:lpstr>
      <vt:lpstr>9_Яркая</vt:lpstr>
      <vt:lpstr>10_Яркая</vt:lpstr>
      <vt:lpstr>11_Яркая</vt:lpstr>
      <vt:lpstr>Презентация PowerPoint</vt:lpstr>
      <vt:lpstr>Презентация PowerPoint</vt:lpstr>
      <vt:lpstr>АНГЛИЙСКИЙ РОЖОК – родственник гобоя</vt:lpstr>
      <vt:lpstr>Свирель</vt:lpstr>
      <vt:lpstr>Флейта – пикколо</vt:lpstr>
      <vt:lpstr>Фагот – деревянный духовой инструмент</vt:lpstr>
      <vt:lpstr>ЧЕЛЕСТА - клавишный инструмент, но вместо струн в нем металлические пластинки, по которым и ударяют молоточки. </vt:lpstr>
      <vt:lpstr>Флейта – деревянный духовой инструмент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Проверочный тест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Админ</cp:lastModifiedBy>
  <cp:revision>12</cp:revision>
  <dcterms:created xsi:type="dcterms:W3CDTF">2019-12-10T17:25:44Z</dcterms:created>
  <dcterms:modified xsi:type="dcterms:W3CDTF">2021-01-29T20:21:09Z</dcterms:modified>
</cp:coreProperties>
</file>