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9" r:id="rId6"/>
    <p:sldId id="272" r:id="rId7"/>
    <p:sldId id="262" r:id="rId8"/>
    <p:sldId id="277" r:id="rId9"/>
    <p:sldId id="278" r:id="rId10"/>
    <p:sldId id="279" r:id="rId11"/>
    <p:sldId id="28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CC3300"/>
    <a:srgbClr val="CC0099"/>
    <a:srgbClr val="33CC33"/>
    <a:srgbClr val="6600CC"/>
    <a:srgbClr val="CC33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987CB-E7D4-4C91-8DD7-222AD5B8EE80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A424A-163B-4B3C-9BD9-5290770B2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22DC6-C170-4743-A081-E5DED1886033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B528-88A5-4BD6-9E16-32F6C05C2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E1A74-D55E-4D18-9B98-03283881E08F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2FBE5-629D-4BF9-8FE0-C0BB0D7CC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24307-0694-4F61-8EBC-F5E82C786FE3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E888D-FC47-45E8-B6EF-2020CDAC0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38902-B5E8-4B36-A05E-DD5A442BC06A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A8BD7-8B72-4CD0-A837-6D9640B63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44768-A3AF-4089-AE8C-733A7F4A09E3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73090-04DF-43A2-AC34-AA3B4C68F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8990F-9B8A-4DB2-B3F4-3A7A21BA220B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6483A-09B3-4CBD-941A-B95181F32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EBBD8-499E-447E-836D-AEEC3D9C80D1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1B9-220B-4EA4-82B5-7911D6E3F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22C93-89BC-4187-8EBB-40FAB6B5EA6B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69025-0F49-4A32-82A9-C1521E60F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06DB9-12A9-4D5D-9AF8-89D7ED126F3A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B8060-6211-4B78-999A-D15CBCF8D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10061-608A-4603-9C8F-057AE7704C40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F0F23-8D6A-46C0-98AB-1B2F110ED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51A85B-D863-4793-A2BF-59C5E4A30A86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6B87D6-D10F-4497-BD0B-7CED9BECC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392363" y="568325"/>
            <a:ext cx="578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755650" y="260350"/>
            <a:ext cx="7272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0" y="26035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b="1" dirty="0" smtClean="0">
              <a:solidFill>
                <a:schemeClr val="accent2"/>
              </a:solidFill>
            </a:endParaRPr>
          </a:p>
          <a:p>
            <a:pPr algn="ctr"/>
            <a:r>
              <a:rPr lang="ru-RU" sz="3600" b="1" dirty="0" err="1" smtClean="0">
                <a:solidFill>
                  <a:schemeClr val="accent2"/>
                </a:solidFill>
              </a:rPr>
              <a:t>Сказкотерапия</a:t>
            </a:r>
            <a:r>
              <a:rPr lang="ru-RU" sz="3600" b="1" dirty="0" smtClean="0">
                <a:solidFill>
                  <a:schemeClr val="accent2"/>
                </a:solidFill>
              </a:rPr>
              <a:t> </a:t>
            </a:r>
            <a:r>
              <a:rPr lang="ru-RU" sz="3600" b="1" dirty="0">
                <a:solidFill>
                  <a:schemeClr val="accent2"/>
                </a:solidFill>
              </a:rPr>
              <a:t>– как метод адаптации детей раннего возраста к условиям </a:t>
            </a:r>
            <a:r>
              <a:rPr lang="ru-RU" sz="3600" b="1" dirty="0" smtClean="0">
                <a:solidFill>
                  <a:schemeClr val="accent2"/>
                </a:solidFill>
              </a:rPr>
              <a:t>ДОУ</a:t>
            </a:r>
          </a:p>
          <a:p>
            <a:pPr algn="ctr"/>
            <a:endParaRPr lang="ru-RU" sz="3600" b="1" dirty="0">
              <a:solidFill>
                <a:schemeClr val="accent2"/>
              </a:solidFill>
            </a:endParaRPr>
          </a:p>
          <a:p>
            <a:pPr algn="ctr"/>
            <a:endParaRPr lang="ru-RU" sz="3600" b="1" dirty="0" smtClean="0">
              <a:solidFill>
                <a:schemeClr val="accent2"/>
              </a:solidFill>
            </a:endParaRPr>
          </a:p>
          <a:p>
            <a:pPr algn="ctr"/>
            <a:endParaRPr lang="ru-RU" sz="3600" b="1" dirty="0">
              <a:solidFill>
                <a:schemeClr val="accent2"/>
              </a:solidFill>
            </a:endParaRPr>
          </a:p>
          <a:p>
            <a:pPr algn="ctr"/>
            <a:endParaRPr lang="ru-RU" sz="3600" b="1" dirty="0" smtClean="0">
              <a:solidFill>
                <a:schemeClr val="accent2"/>
              </a:solidFill>
            </a:endParaRPr>
          </a:p>
          <a:p>
            <a:pPr algn="ctr"/>
            <a:endParaRPr lang="ru-RU" sz="3600" b="1" dirty="0">
              <a:solidFill>
                <a:schemeClr val="accent2"/>
              </a:solidFill>
            </a:endParaRPr>
          </a:p>
          <a:p>
            <a:pPr algn="r"/>
            <a:r>
              <a:rPr lang="ru-RU" sz="2400" b="1" i="1" dirty="0" smtClean="0">
                <a:solidFill>
                  <a:srgbClr val="000099"/>
                </a:solidFill>
              </a:rPr>
              <a:t>Музыкальный руководитель </a:t>
            </a:r>
          </a:p>
          <a:p>
            <a:pPr algn="r"/>
            <a:r>
              <a:rPr lang="ru-RU" sz="2400" b="1" i="1" dirty="0" err="1" smtClean="0">
                <a:solidFill>
                  <a:srgbClr val="000099"/>
                </a:solidFill>
              </a:rPr>
              <a:t>Девяшина</a:t>
            </a:r>
            <a:r>
              <a:rPr lang="ru-RU" sz="2400" b="1" i="1" dirty="0" smtClean="0">
                <a:solidFill>
                  <a:srgbClr val="000099"/>
                </a:solidFill>
              </a:rPr>
              <a:t> Светлана Геннадьевна </a:t>
            </a:r>
          </a:p>
          <a:p>
            <a:pPr algn="r"/>
            <a:r>
              <a:rPr lang="ru-RU" sz="2400" b="1" i="1" dirty="0" smtClean="0">
                <a:solidFill>
                  <a:srgbClr val="000099"/>
                </a:solidFill>
              </a:rPr>
              <a:t>МАДОУ «Детство» комбинированного вида </a:t>
            </a:r>
          </a:p>
          <a:p>
            <a:pPr algn="r"/>
            <a:r>
              <a:rPr lang="ru-RU" sz="2400" b="1" i="1" dirty="0" smtClean="0">
                <a:solidFill>
                  <a:srgbClr val="000099"/>
                </a:solidFill>
              </a:rPr>
              <a:t>детский сад №190 </a:t>
            </a:r>
          </a:p>
          <a:p>
            <a:pPr algn="r"/>
            <a:r>
              <a:rPr lang="ru-RU" sz="2400" b="1" i="1" dirty="0" smtClean="0">
                <a:solidFill>
                  <a:srgbClr val="000099"/>
                </a:solidFill>
              </a:rPr>
              <a:t>город Нижний Тагил </a:t>
            </a:r>
            <a:endParaRPr lang="ru-RU" sz="2400" b="1" i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6" descr="DSC029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3045" y="260648"/>
            <a:ext cx="6682258" cy="4470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35926" y="4919008"/>
            <a:ext cx="9036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В работе с детьми по методу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сказкотерапии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в процессе адаптации все дети дали положительную динамику. </a:t>
            </a:r>
            <a:endParaRPr lang="ru-RU" sz="2400" b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Стали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более активны при взаимодействие со взрослыми и другими детьми. Существенно сократилось время адаптационного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периода.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0" name="Picture 2" descr="C:\Users\Рая\Desktop\фон презентаций\19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6756" y="0"/>
            <a:ext cx="9685338" cy="6854825"/>
          </a:xfr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0824" y="260648"/>
            <a:ext cx="92897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CC3300"/>
                </a:solidFill>
                <a:latin typeface="Times New Roman"/>
                <a:ea typeface="Times New Roman"/>
              </a:rPr>
              <a:t>А всё по тому, что сказка информативна, </a:t>
            </a:r>
            <a:r>
              <a:rPr lang="ru-RU" sz="2400" b="1" dirty="0" err="1" smtClean="0">
                <a:solidFill>
                  <a:srgbClr val="CC3300"/>
                </a:solidFill>
                <a:latin typeface="Times New Roman"/>
                <a:ea typeface="Times New Roman"/>
              </a:rPr>
              <a:t>экологична</a:t>
            </a:r>
            <a:r>
              <a:rPr lang="ru-RU" sz="2400" b="1" dirty="0">
                <a:solidFill>
                  <a:srgbClr val="CC3300"/>
                </a:solidFill>
                <a:latin typeface="Times New Roman"/>
                <a:ea typeface="Times New Roman"/>
              </a:rPr>
              <a:t>,</a:t>
            </a:r>
            <a:r>
              <a:rPr lang="ru-RU" sz="2400" b="1" dirty="0" smtClean="0">
                <a:solidFill>
                  <a:srgbClr val="CC3300"/>
                </a:solidFill>
                <a:latin typeface="Times New Roman"/>
                <a:ea typeface="Times New Roman"/>
              </a:rPr>
              <a:t> </a:t>
            </a:r>
          </a:p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CC3300"/>
                </a:solidFill>
                <a:latin typeface="Times New Roman"/>
                <a:ea typeface="Times New Roman"/>
              </a:rPr>
              <a:t>эмоциональна </a:t>
            </a:r>
            <a:r>
              <a:rPr lang="ru-RU" sz="2400" b="1" dirty="0">
                <a:solidFill>
                  <a:srgbClr val="CC3300"/>
                </a:solidFill>
                <a:latin typeface="Times New Roman"/>
                <a:ea typeface="Times New Roman"/>
              </a:rPr>
              <a:t>и</a:t>
            </a:r>
            <a:r>
              <a:rPr lang="ru-RU" sz="2400" b="1" dirty="0" smtClean="0">
                <a:solidFill>
                  <a:srgbClr val="CC3300"/>
                </a:solidFill>
                <a:latin typeface="Times New Roman"/>
                <a:ea typeface="Times New Roman"/>
              </a:rPr>
              <a:t> мудра!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35827"/>
            <a:ext cx="9397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А дополняя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изменяя и 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обогащая сказку, можно преодолеть самоограничения, дополнить, изменить и обогатить свою жизнь.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288" y="1154113"/>
            <a:ext cx="6065837" cy="454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0" descr="C:\Users\Рая\Desktop\Стресс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" y="4221163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0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1287" y="1129009"/>
            <a:ext cx="419464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8000"/>
                </a:solidFill>
              </a:rPr>
              <a:t>Процесс перехода из семьи в детское дошкольное учреждение очень сложен для </a:t>
            </a:r>
            <a:r>
              <a:rPr lang="ru-RU" sz="2400" b="1" dirty="0" smtClean="0">
                <a:solidFill>
                  <a:srgbClr val="008000"/>
                </a:solidFill>
              </a:rPr>
              <a:t>малыша. В </a:t>
            </a:r>
            <a:r>
              <a:rPr lang="ru-RU" sz="2400" b="1" dirty="0">
                <a:solidFill>
                  <a:srgbClr val="008000"/>
                </a:solidFill>
              </a:rPr>
              <a:t>связи с этим возникла необходимость в разработке цикла занятий для детей раннего дошкольного возраста в период адаптации с использованием метода </a:t>
            </a:r>
            <a:r>
              <a:rPr lang="ru-RU" sz="2400" b="1" dirty="0" err="1" smtClean="0">
                <a:solidFill>
                  <a:srgbClr val="008000"/>
                </a:solidFill>
              </a:rPr>
              <a:t>сказкотерапии</a:t>
            </a:r>
            <a:r>
              <a:rPr lang="ru-RU" sz="2000" b="1" dirty="0">
                <a:solidFill>
                  <a:srgbClr val="008000"/>
                </a:solidFill>
              </a:rPr>
              <a:t>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0556">
            <a:off x="4716016" y="1844824"/>
            <a:ext cx="4180013" cy="2809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1" descr="DSC029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577" y="188640"/>
            <a:ext cx="6192688" cy="464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4540" y="5013176"/>
            <a:ext cx="86407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rgbClr val="CC0099"/>
                </a:solidFill>
              </a:rPr>
              <a:t>Эти особенности и легли в основу совместной образовательной деятельности взрослых и детей в плане осуществления на базе детского сада адаптационной группы «Кроха».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4287" y="179248"/>
            <a:ext cx="9019455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hlink"/>
                </a:solidFill>
              </a:rPr>
              <a:t>Цель. </a:t>
            </a:r>
            <a:r>
              <a:rPr lang="ru-RU" sz="2400" b="1" dirty="0">
                <a:solidFill>
                  <a:srgbClr val="0070C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казать </a:t>
            </a:r>
            <a:r>
              <a:rPr lang="ru-RU" sz="2400" b="1" dirty="0">
                <a:solidFill>
                  <a:srgbClr val="0070C0"/>
                </a:solidFill>
              </a:rPr>
              <a:t>детям </a:t>
            </a:r>
            <a:r>
              <a:rPr lang="ru-RU" sz="2400" b="1" dirty="0" smtClean="0">
                <a:solidFill>
                  <a:srgbClr val="0070C0"/>
                </a:solidFill>
              </a:rPr>
              <a:t>раннего </a:t>
            </a:r>
            <a:r>
              <a:rPr lang="ru-RU" sz="2400" b="1" dirty="0">
                <a:solidFill>
                  <a:srgbClr val="0070C0"/>
                </a:solidFill>
              </a:rPr>
              <a:t>возраста </a:t>
            </a:r>
            <a:r>
              <a:rPr lang="ru-RU" sz="2400" b="1" dirty="0" smtClean="0">
                <a:solidFill>
                  <a:srgbClr val="0070C0"/>
                </a:solidFill>
              </a:rPr>
              <a:t>помощь </a:t>
            </a:r>
            <a:endParaRPr lang="ru-RU" sz="2400" b="1" dirty="0">
              <a:solidFill>
                <a:srgbClr val="0070C0"/>
              </a:solidFill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в адаптации </a:t>
            </a:r>
            <a:r>
              <a:rPr lang="ru-RU" sz="2400" b="1" dirty="0" smtClean="0">
                <a:solidFill>
                  <a:srgbClr val="0070C0"/>
                </a:solidFill>
              </a:rPr>
              <a:t>к </a:t>
            </a:r>
            <a:r>
              <a:rPr lang="ru-RU" sz="2400" b="1" dirty="0">
                <a:solidFill>
                  <a:srgbClr val="0070C0"/>
                </a:solidFill>
              </a:rPr>
              <a:t>условиям </a:t>
            </a:r>
            <a:r>
              <a:rPr lang="ru-RU" sz="2400" b="1" dirty="0" smtClean="0">
                <a:solidFill>
                  <a:srgbClr val="0070C0"/>
                </a:solidFill>
              </a:rPr>
              <a:t>дошкольного образовательного  учреждения.</a:t>
            </a:r>
          </a:p>
          <a:p>
            <a:pPr lvl="0" algn="ctr"/>
            <a:endParaRPr lang="ru-RU" sz="2400" b="1" dirty="0" smtClean="0">
              <a:solidFill>
                <a:srgbClr val="C0504D"/>
              </a:solidFill>
            </a:endParaRPr>
          </a:p>
          <a:p>
            <a:pPr lvl="0">
              <a:buFontTx/>
              <a:buChar char="•"/>
            </a:pPr>
            <a:endParaRPr lang="ru-RU" sz="2800" b="1" dirty="0">
              <a:solidFill>
                <a:srgbClr val="6600CC"/>
              </a:solidFill>
            </a:endParaRPr>
          </a:p>
          <a:p>
            <a:pPr lvl="0">
              <a:buFontTx/>
              <a:buChar char="•"/>
            </a:pPr>
            <a:endParaRPr lang="ru-RU" sz="28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endParaRPr lang="ru-RU" sz="2800" b="1" dirty="0">
              <a:solidFill>
                <a:srgbClr val="CC3300"/>
              </a:solidFill>
            </a:endParaRPr>
          </a:p>
          <a:p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451" y="1447025"/>
            <a:ext cx="3528392" cy="5188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3" y="1453774"/>
            <a:ext cx="532859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</a:rPr>
              <a:t>Задачи</a:t>
            </a:r>
            <a:r>
              <a:rPr lang="ru-RU" sz="2400" b="1" dirty="0" smtClean="0">
                <a:solidFill>
                  <a:srgbClr val="C00000"/>
                </a:solidFill>
              </a:rPr>
              <a:t>:</a:t>
            </a:r>
            <a:endParaRPr lang="ru-RU" sz="2400" b="1" dirty="0">
              <a:solidFill>
                <a:srgbClr val="C00000"/>
              </a:solidFill>
            </a:endParaRPr>
          </a:p>
          <a:p>
            <a:pPr lvl="0" algn="ctr">
              <a:buFontTx/>
              <a:buChar char="•"/>
            </a:pPr>
            <a:r>
              <a:rPr lang="ru-RU" sz="2000" b="1" dirty="0">
                <a:solidFill>
                  <a:srgbClr val="C00000"/>
                </a:solidFill>
              </a:rPr>
              <a:t>снятие эмоционального и мышечного напряжения, </a:t>
            </a:r>
          </a:p>
          <a:p>
            <a:pPr lvl="0" algn="ctr"/>
            <a:r>
              <a:rPr lang="ru-RU" sz="2000" b="1" dirty="0">
                <a:solidFill>
                  <a:srgbClr val="C00000"/>
                </a:solidFill>
              </a:rPr>
              <a:t>снижение импульсивности, тревоги;</a:t>
            </a:r>
          </a:p>
          <a:p>
            <a:pPr lvl="0" algn="ctr">
              <a:buFontTx/>
              <a:buChar char="•"/>
            </a:pPr>
            <a:r>
              <a:rPr lang="ru-RU" sz="2000" b="1" dirty="0" smtClean="0">
                <a:solidFill>
                  <a:srgbClr val="C00000"/>
                </a:solidFill>
              </a:rPr>
              <a:t>развитие </a:t>
            </a:r>
            <a:r>
              <a:rPr lang="ru-RU" sz="2000" b="1" dirty="0">
                <a:solidFill>
                  <a:srgbClr val="C00000"/>
                </a:solidFill>
              </a:rPr>
              <a:t>навыков взаимодействия детей друг с другом и со взрослыми;</a:t>
            </a:r>
          </a:p>
          <a:p>
            <a:pPr lvl="0" algn="ctr">
              <a:buFontTx/>
              <a:buChar char="•"/>
            </a:pPr>
            <a:r>
              <a:rPr lang="ru-RU" sz="2000" b="1" dirty="0" smtClean="0">
                <a:solidFill>
                  <a:srgbClr val="C00000"/>
                </a:solidFill>
              </a:rPr>
              <a:t>привитие </a:t>
            </a:r>
            <a:r>
              <a:rPr lang="ru-RU" sz="2000" b="1" dirty="0">
                <a:solidFill>
                  <a:srgbClr val="C00000"/>
                </a:solidFill>
              </a:rPr>
              <a:t>детям требуемых правил и норм социума, усваивание ребенком способов решения жизненных задач;</a:t>
            </a:r>
          </a:p>
          <a:p>
            <a:pPr lvl="0" algn="ctr">
              <a:buFontTx/>
              <a:buChar char="•"/>
            </a:pPr>
            <a:r>
              <a:rPr lang="ru-RU" sz="2000" b="1" dirty="0" smtClean="0">
                <a:solidFill>
                  <a:srgbClr val="C00000"/>
                </a:solidFill>
              </a:rPr>
              <a:t>развитие </a:t>
            </a:r>
            <a:r>
              <a:rPr lang="ru-RU" sz="2000" b="1" dirty="0">
                <a:solidFill>
                  <a:srgbClr val="C00000"/>
                </a:solidFill>
              </a:rPr>
              <a:t>внимания, восприятия, речи, также</a:t>
            </a:r>
          </a:p>
          <a:p>
            <a:pPr lvl="0" algn="ctr"/>
            <a:r>
              <a:rPr lang="ru-RU" sz="2000" b="1" dirty="0">
                <a:solidFill>
                  <a:srgbClr val="C00000"/>
                </a:solidFill>
              </a:rPr>
              <a:t>воображения и творчества;</a:t>
            </a:r>
          </a:p>
          <a:p>
            <a:pPr lvl="0" algn="ctr">
              <a:buFontTx/>
              <a:buChar char="•"/>
            </a:pPr>
            <a:r>
              <a:rPr lang="ru-RU" sz="2000" b="1" dirty="0" smtClean="0">
                <a:solidFill>
                  <a:srgbClr val="C00000"/>
                </a:solidFill>
              </a:rPr>
              <a:t>развитие </a:t>
            </a:r>
            <a:r>
              <a:rPr lang="ru-RU" sz="2000" b="1" dirty="0">
                <a:solidFill>
                  <a:srgbClr val="C00000"/>
                </a:solidFill>
              </a:rPr>
              <a:t>общей и мелкой моторики, координации движений.</a:t>
            </a:r>
          </a:p>
          <a:p>
            <a:pPr lvl="0"/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248442" y="404813"/>
            <a:ext cx="87880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0099"/>
                </a:solidFill>
              </a:rPr>
              <a:t>п</a:t>
            </a:r>
            <a:r>
              <a:rPr lang="ru-RU" sz="2000" b="1" dirty="0" smtClean="0">
                <a:solidFill>
                  <a:srgbClr val="000099"/>
                </a:solidFill>
              </a:rPr>
              <a:t>альчиковые гимнастики, </a:t>
            </a:r>
            <a:r>
              <a:rPr lang="ru-RU" sz="2000" b="1" dirty="0" err="1" smtClean="0">
                <a:solidFill>
                  <a:srgbClr val="000099"/>
                </a:solidFill>
              </a:rPr>
              <a:t>логоритмические</a:t>
            </a:r>
            <a:r>
              <a:rPr lang="ru-RU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>
                <a:solidFill>
                  <a:srgbClr val="000099"/>
                </a:solidFill>
              </a:rPr>
              <a:t>и музыкально – ритмические </a:t>
            </a:r>
            <a:r>
              <a:rPr lang="ru-RU" sz="2000" b="1" dirty="0" smtClean="0">
                <a:solidFill>
                  <a:srgbClr val="000099"/>
                </a:solidFill>
              </a:rPr>
              <a:t>упражнения, физкультминутки и динамические паузы.</a:t>
            </a:r>
            <a:endParaRPr lang="ru-RU" sz="2000" b="1" dirty="0">
              <a:solidFill>
                <a:srgbClr val="000099"/>
              </a:solidFill>
            </a:endParaRPr>
          </a:p>
        </p:txBody>
      </p:sp>
      <p:pic>
        <p:nvPicPr>
          <p:cNvPr id="25606" name="Picture 10" descr="Сентябрь_Октябрь 2011 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6134" y="3284984"/>
            <a:ext cx="4394054" cy="329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-108520" y="15472"/>
            <a:ext cx="943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/>
                <a:ea typeface="Times New Roman"/>
              </a:rPr>
              <a:t>Базовыми средствами работы с детьми раннего возраста </a:t>
            </a:r>
            <a:r>
              <a:rPr lang="ru-RU" sz="2400" b="1" dirty="0" smtClean="0">
                <a:solidFill>
                  <a:srgbClr val="000099"/>
                </a:solidFill>
                <a:latin typeface="Times New Roman"/>
                <a:ea typeface="Times New Roman"/>
              </a:rPr>
              <a:t>служат: 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13772"/>
            <a:ext cx="4374263" cy="32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360442" y="260350"/>
            <a:ext cx="860404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8000"/>
                </a:solidFill>
              </a:rPr>
              <a:t>Игры с песком, пластилином, </a:t>
            </a:r>
            <a:r>
              <a:rPr lang="ru-RU" sz="2000" b="1" dirty="0" smtClean="0">
                <a:solidFill>
                  <a:srgbClr val="008000"/>
                </a:solidFill>
              </a:rPr>
              <a:t>тестом; </a:t>
            </a:r>
            <a:r>
              <a:rPr lang="ru-RU" sz="2000" b="1" dirty="0">
                <a:solidFill>
                  <a:srgbClr val="008000"/>
                </a:solidFill>
              </a:rPr>
              <a:t>п</a:t>
            </a:r>
            <a:r>
              <a:rPr lang="ru-RU" sz="2000" b="1" dirty="0" smtClean="0">
                <a:solidFill>
                  <a:srgbClr val="008000"/>
                </a:solidFill>
              </a:rPr>
              <a:t>оделки </a:t>
            </a:r>
            <a:r>
              <a:rPr lang="ru-RU" sz="2000" b="1" dirty="0">
                <a:solidFill>
                  <a:srgbClr val="008000"/>
                </a:solidFill>
              </a:rPr>
              <a:t>из </a:t>
            </a:r>
            <a:r>
              <a:rPr lang="ru-RU" sz="2000" b="1" dirty="0" smtClean="0">
                <a:solidFill>
                  <a:srgbClr val="008000"/>
                </a:solidFill>
              </a:rPr>
              <a:t>подручных материалов; театральные игры; </a:t>
            </a:r>
            <a:r>
              <a:rPr lang="ru-RU" sz="2000" b="1" dirty="0">
                <a:solidFill>
                  <a:srgbClr val="008000"/>
                </a:solidFill>
              </a:rPr>
              <a:t>с</a:t>
            </a:r>
            <a:r>
              <a:rPr lang="ru-RU" sz="2000" b="1" dirty="0" smtClean="0">
                <a:solidFill>
                  <a:srgbClr val="008000"/>
                </a:solidFill>
              </a:rPr>
              <a:t>вободная</a:t>
            </a:r>
            <a:r>
              <a:rPr lang="ru-RU" sz="2000" b="1" dirty="0" smtClean="0">
                <a:solidFill>
                  <a:srgbClr val="008000"/>
                </a:solidFill>
                <a:latin typeface="Arial" charset="0"/>
              </a:rPr>
              <a:t> </a:t>
            </a:r>
            <a:r>
              <a:rPr lang="ru-RU" sz="2000" b="1" dirty="0" smtClean="0">
                <a:solidFill>
                  <a:srgbClr val="008000"/>
                </a:solidFill>
              </a:rPr>
              <a:t> </a:t>
            </a:r>
            <a:r>
              <a:rPr lang="ru-RU" sz="2000" b="1" dirty="0">
                <a:solidFill>
                  <a:srgbClr val="008000"/>
                </a:solidFill>
              </a:rPr>
              <a:t>игровая </a:t>
            </a:r>
            <a:r>
              <a:rPr lang="ru-RU" sz="2000" b="1" dirty="0" smtClean="0">
                <a:solidFill>
                  <a:srgbClr val="008000"/>
                </a:solidFill>
              </a:rPr>
              <a:t>деятельность. </a:t>
            </a:r>
            <a:endParaRPr lang="ru-RU" sz="2000" b="1" dirty="0">
              <a:solidFill>
                <a:srgbClr val="008000"/>
              </a:solidFill>
            </a:endParaRPr>
          </a:p>
        </p:txBody>
      </p:sp>
      <p:pic>
        <p:nvPicPr>
          <p:cNvPr id="28675" name="Picture 4" descr="DSC076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245" y="1196752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16124"/>
            <a:ext cx="3773487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43" y="3789040"/>
            <a:ext cx="3826346" cy="287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7" descr="DSC038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0295" y="2636912"/>
            <a:ext cx="5040560" cy="37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88107" y="188640"/>
            <a:ext cx="8424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C0099"/>
                </a:solidFill>
                <a:latin typeface="Times New Roman"/>
                <a:ea typeface="Times New Roman"/>
              </a:rPr>
              <a:t>Все эти совместные развивающие действия объединены единой сказочной темой, которая  быстро вовлекает детей в свой ритм, задает положительный эмоциональный настрой. </a:t>
            </a:r>
            <a:r>
              <a:rPr lang="ru-RU" sz="2400" b="1" dirty="0" smtClean="0">
                <a:solidFill>
                  <a:srgbClr val="CC0099"/>
                </a:solidFill>
                <a:latin typeface="Times New Roman"/>
                <a:ea typeface="Times New Roman"/>
              </a:rPr>
              <a:t>П</a:t>
            </a:r>
            <a:r>
              <a:rPr lang="ru-RU" sz="2400" b="1" dirty="0" smtClean="0">
                <a:solidFill>
                  <a:srgbClr val="CC0099"/>
                </a:solidFill>
                <a:latin typeface="Times New Roman"/>
                <a:ea typeface="Times New Roman"/>
              </a:rPr>
              <a:t>ри </a:t>
            </a:r>
            <a:r>
              <a:rPr lang="ru-RU" sz="2400" b="1" dirty="0">
                <a:solidFill>
                  <a:srgbClr val="CC0099"/>
                </a:solidFill>
                <a:latin typeface="Times New Roman"/>
                <a:ea typeface="Times New Roman"/>
              </a:rPr>
              <a:t>этом развивает, развлекает, а также удовлетворяет их потребность в  движении, не подавляя их природной  активности.</a:t>
            </a:r>
          </a:p>
          <a:p>
            <a:pPr algn="ctr"/>
            <a:endParaRPr lang="ru-RU" sz="2400" dirty="0">
              <a:solidFill>
                <a:srgbClr val="CC009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" y="39500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7" descr="февраль 2012 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882666"/>
            <a:ext cx="4018270" cy="535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520" y="1484784"/>
            <a:ext cx="378000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Times New Roman"/>
                <a:ea typeface="Times New Roman"/>
              </a:rPr>
              <a:t>Педагоги 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Times New Roman"/>
              </a:rPr>
              <a:t>и родители являются непосредственными активными  участниками </a:t>
            </a:r>
            <a:r>
              <a:rPr lang="ru-RU" sz="2400" b="1" dirty="0" smtClean="0">
                <a:solidFill>
                  <a:srgbClr val="000099"/>
                </a:solidFill>
                <a:latin typeface="Times New Roman"/>
                <a:ea typeface="Times New Roman"/>
              </a:rPr>
              <a:t>игровой деятельности 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Times New Roman"/>
              </a:rPr>
              <a:t>– они </a:t>
            </a:r>
            <a:r>
              <a:rPr lang="ru-RU" sz="2400" b="1" dirty="0" smtClean="0">
                <a:solidFill>
                  <a:srgbClr val="000099"/>
                </a:solidFill>
                <a:latin typeface="Times New Roman"/>
                <a:ea typeface="Times New Roman"/>
              </a:rPr>
              <a:t>заряжают 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Times New Roman"/>
              </a:rPr>
              <a:t>детей своими положительными эмоциями, вызывают желание принять участие в игре, задают образцы выполнения действий.</a:t>
            </a:r>
            <a:endParaRPr lang="ru-RU" sz="2400" b="1" dirty="0">
              <a:solidFill>
                <a:srgbClr val="000099"/>
              </a:solidFill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Users\Рая\Desktop\фон презентаций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725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 descr="IMGA0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712" y="260648"/>
            <a:ext cx="5459810" cy="409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16098" y="4653136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/>
                <a:ea typeface="Times New Roman"/>
              </a:rPr>
              <a:t>Безусловно, не все дети сразу включаются в процесс и активно в нём участвуют, но на первых порах положительным считается уже то, что ребёнок наблюдает </a:t>
            </a:r>
            <a:r>
              <a:rPr lang="ru-RU" sz="2400" b="1" dirty="0">
                <a:solidFill>
                  <a:srgbClr val="008000"/>
                </a:solidFill>
                <a:latin typeface="Times New Roman"/>
                <a:ea typeface="Times New Roman"/>
              </a:rPr>
              <a:t>за происходящим, забывая на некоторое время, где он и то, что рядом нет мамы. </a:t>
            </a:r>
            <a:endParaRPr lang="ru-RU" sz="24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393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Рая</dc:creator>
  <cp:lastModifiedBy>dev</cp:lastModifiedBy>
  <cp:revision>42</cp:revision>
  <dcterms:created xsi:type="dcterms:W3CDTF">2015-04-13T13:55:28Z</dcterms:created>
  <dcterms:modified xsi:type="dcterms:W3CDTF">2021-02-08T15:06:20Z</dcterms:modified>
</cp:coreProperties>
</file>