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8" r:id="rId2"/>
    <p:sldId id="266" r:id="rId3"/>
    <p:sldId id="265" r:id="rId4"/>
    <p:sldId id="277" r:id="rId5"/>
    <p:sldId id="267" r:id="rId6"/>
    <p:sldId id="257" r:id="rId7"/>
    <p:sldId id="279" r:id="rId8"/>
    <p:sldId id="264" r:id="rId9"/>
    <p:sldId id="281" r:id="rId10"/>
    <p:sldId id="270" r:id="rId11"/>
    <p:sldId id="274" r:id="rId12"/>
    <p:sldId id="273" r:id="rId13"/>
    <p:sldId id="280" r:id="rId14"/>
    <p:sldId id="276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Раздел по умолчанию" id="{A3249038-20D9-43D4-AAF1-177795C00A3E}">
          <p14:sldIdLst>
            <p14:sldId id="258"/>
            <p14:sldId id="266"/>
            <p14:sldId id="265"/>
            <p14:sldId id="277"/>
            <p14:sldId id="267"/>
            <p14:sldId id="257"/>
            <p14:sldId id="279"/>
            <p14:sldId id="264"/>
            <p14:sldId id="281"/>
            <p14:sldId id="270"/>
            <p14:sldId id="274"/>
            <p14:sldId id="273"/>
            <p14:sldId id="280"/>
            <p14:sldId id="276"/>
            <p14:sldId id="283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120D06"/>
    <a:srgbClr val="D3392D"/>
    <a:srgbClr val="E0746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995" autoAdjust="0"/>
    <p:restoredTop sz="94660"/>
  </p:normalViewPr>
  <p:slideViewPr>
    <p:cSldViewPr snapToGrid="0">
      <p:cViewPr>
        <p:scale>
          <a:sx n="62" d="100"/>
          <a:sy n="62" d="100"/>
        </p:scale>
        <p:origin x="-798" y="-11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6AD6EE87-EBD5-4F12-A48A-63ACA297AC8F}" type="datetimeFigureOut">
              <a:rPr lang="en-US" dirty="0"/>
              <a:pPr/>
              <a:t>1/18/2021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133350" ty="-635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73815-2707-4475-8F1A-B873CB631BB4}" type="datetimeFigureOut">
              <a:rPr lang="en-US" dirty="0"/>
              <a:pPr/>
              <a:t>1/18/2021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AFB99-0EAB-4182-AFF8-E214C82A68F6}" type="datetimeFigureOut">
              <a:rPr lang="en-US" dirty="0"/>
              <a:pPr/>
              <a:t>1/18/2021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3794B-289A-4A80-97D7-111025398D45}" type="datetimeFigureOut">
              <a:rPr lang="en-US" dirty="0"/>
              <a:pPr/>
              <a:t>1/18/2021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1015F-7CC6-4D0A-9D87-873EA4C304CC}" type="datetimeFigureOut">
              <a:rPr lang="en-US" dirty="0"/>
              <a:pPr/>
              <a:t>1/18/2021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0" y="-1"/>
            <a:ext cx="12192000" cy="4572000"/>
          </a:xfrm>
          <a:prstGeom prst="rect">
            <a:avLst/>
          </a:prstGeom>
          <a:blipFill dpi="0" rotWithShape="1"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133350" ty="-635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6A301-0538-44EC-B09D-202E1042A48B}" type="datetimeFigureOut">
              <a:rPr lang="en-US" dirty="0"/>
              <a:pPr/>
              <a:t>1/18/2021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9574A-8875-45EF-8EA2-3CAA0F7ABC4C}" type="datetimeFigureOut">
              <a:rPr lang="en-US" dirty="0"/>
              <a:pPr/>
              <a:t>1/18/2021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F4D4C-5367-4C26-9E2B-D8088D7FCA81}" type="datetimeFigureOut">
              <a:rPr lang="en-US" dirty="0"/>
              <a:pPr/>
              <a:t>1/18/2021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91E96-98B0-4413-9547-46F3504108EF}" type="datetimeFigureOut">
              <a:rPr lang="en-US" dirty="0"/>
              <a:pPr/>
              <a:t>1/18/2021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68B11-C5A8-448C-8CE9-B1A273C79CFC}" type="datetimeFigureOut">
              <a:rPr lang="en-US" dirty="0"/>
              <a:pPr/>
              <a:t>1/18/2021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6CA0-919D-4A49-9C8A-62FDFB3A5183}" type="datetimeFigureOut">
              <a:rPr lang="en-US" dirty="0"/>
              <a:pPr/>
              <a:t>1/18/2021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E5644-1E61-4311-A31E-84CB9C7AA8A9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90298CD5-6C1E-4009-B41F-6DF62E31D3BE}" type="datetimeFigureOut">
              <a:rPr lang="en-US" dirty="0"/>
              <a:pPr/>
              <a:t>1/18/2021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hyperlink" Target="https://youtu.be/BgMD4B4ULJA" TargetMode="External"/><Relationship Id="rId7" Type="http://schemas.openxmlformats.org/officeDocument/2006/relationships/image" Target="../media/image2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25.png"/><Relationship Id="rId10" Type="http://schemas.openxmlformats.org/officeDocument/2006/relationships/image" Target="../media/image28.png"/><Relationship Id="rId4" Type="http://schemas.openxmlformats.org/officeDocument/2006/relationships/image" Target="../media/image24.png"/><Relationship Id="rId9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2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11" Type="http://schemas.openxmlformats.org/officeDocument/2006/relationships/image" Target="../media/image43.png"/><Relationship Id="rId5" Type="http://schemas.openxmlformats.org/officeDocument/2006/relationships/image" Target="../media/image37.png"/><Relationship Id="rId10" Type="http://schemas.openxmlformats.org/officeDocument/2006/relationships/image" Target="../media/image42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44.png"/><Relationship Id="rId7" Type="http://schemas.microsoft.com/office/2007/relationships/hdphoto" Target="../media/hdphoto3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5.png"/><Relationship Id="rId4" Type="http://schemas.openxmlformats.org/officeDocument/2006/relationships/image" Target="../media/image45.jpeg"/><Relationship Id="rId9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5.png"/><Relationship Id="rId7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youtu.be/fXiq5U9K6Ao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hyperlink" Target="https://www.jigsawplanet.com/?rc=play&amp;pid=13467618ed73" TargetMode="External"/><Relationship Id="rId2" Type="http://schemas.openxmlformats.org/officeDocument/2006/relationships/hyperlink" Target="&#1087;&#1072;&#1079;&#1083;.htm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jigawplanet.com/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8.jpeg"/><Relationship Id="rId7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5.png"/><Relationship Id="rId10" Type="http://schemas.openxmlformats.org/officeDocument/2006/relationships/image" Target="../media/image23.png"/><Relationship Id="rId4" Type="http://schemas.openxmlformats.org/officeDocument/2006/relationships/image" Target="../media/image19.png"/><Relationship Id="rId9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youtu.be/BgMD4B4ULJA" TargetMode="Externa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66766" y="116272"/>
            <a:ext cx="11958320" cy="6624320"/>
          </a:xfrm>
          <a:prstGeom prst="rect">
            <a:avLst/>
          </a:prstGeom>
          <a:solidFill>
            <a:schemeClr val="bg1"/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926270" y="2371251"/>
            <a:ext cx="316638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0"/>
                <a:solidFill>
                  <a:schemeClr val="bg2">
                    <a:lumMod val="2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3600" b="1" cap="none" spc="0" dirty="0" smtClean="0">
                <a:ln w="0"/>
                <a:solidFill>
                  <a:schemeClr val="bg2">
                    <a:lumMod val="2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ема занятия:</a:t>
            </a:r>
            <a:endParaRPr lang="ru-RU" sz="3600" b="1" cap="none" spc="0" dirty="0">
              <a:ln w="0"/>
              <a:solidFill>
                <a:schemeClr val="bg2">
                  <a:lumMod val="2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379041" y="1251305"/>
            <a:ext cx="3138834" cy="83099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4800" b="1" dirty="0">
              <a:ln w="0">
                <a:solidFill>
                  <a:schemeClr val="tx1"/>
                </a:solidFill>
              </a:ln>
              <a:solidFill>
                <a:srgbClr val="7030A0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322401" y="3250454"/>
            <a:ext cx="6082990" cy="175432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0"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ВОЛШЕБНЫЙ </a:t>
            </a:r>
          </a:p>
          <a:p>
            <a:pPr algn="ctr"/>
            <a:r>
              <a:rPr lang="ru-RU" sz="5400" b="1" dirty="0">
                <a:ln w="0"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ДИНОЗАВР</a:t>
            </a:r>
          </a:p>
        </p:txBody>
      </p:sp>
      <p:pic>
        <p:nvPicPr>
          <p:cNvPr id="3074" name="Picture 2" descr="https://st.kp.yandex.net/im/poster/9/0/1/kinopoisk.ru-Ice-Age_3A-Dawn-of-the-Dinosaurs-90199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959" b="9848"/>
          <a:stretch/>
        </p:blipFill>
        <p:spPr bwMode="auto">
          <a:xfrm>
            <a:off x="6747014" y="170144"/>
            <a:ext cx="5171205" cy="639934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69323" y="1283077"/>
            <a:ext cx="8544394" cy="83099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0">
                  <a:solidFill>
                    <a:schemeClr val="tx1"/>
                  </a:solidFill>
                </a:ln>
                <a:solidFill>
                  <a:srgbClr val="FFC00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</a:rPr>
              <a:t>ДВИЖУЩИЕ ЭЛЕМЕНТЫ </a:t>
            </a:r>
          </a:p>
        </p:txBody>
      </p:sp>
    </p:spTree>
    <p:extLst>
      <p:ext uri="{BB962C8B-B14F-4D97-AF65-F5344CB8AC3E}">
        <p14:creationId xmlns="" xmlns:p14="http://schemas.microsoft.com/office/powerpoint/2010/main" val="5146717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882" y="179882"/>
            <a:ext cx="11866858" cy="653239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78506" y="2778594"/>
            <a:ext cx="45304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FFFFFF"/>
                </a:solidFill>
                <a:latin typeface="YouTube Noto"/>
                <a:hlinkClick r:id="rId3"/>
              </a:rPr>
              <a:t>https://youtu.be/BgMD4B4ULJA</a:t>
            </a:r>
            <a:endParaRPr lang="ru-RU" sz="24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4737" y="1732037"/>
            <a:ext cx="2443717" cy="205786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65778" y="1741307"/>
            <a:ext cx="2714434" cy="20643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Стрелка вниз 4"/>
          <p:cNvSpPr/>
          <p:nvPr/>
        </p:nvSpPr>
        <p:spPr>
          <a:xfrm>
            <a:off x="486898" y="2038662"/>
            <a:ext cx="4468855" cy="898481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1581596" y="2173574"/>
            <a:ext cx="2356695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000" b="1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Ссылка на видео</a:t>
            </a:r>
            <a:endParaRPr lang="ru-RU" sz="2000" b="1" cap="none" spc="0" dirty="0">
              <a:ln w="0"/>
              <a:solidFill>
                <a:srgbClr val="FFFF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 rotWithShape="1">
          <a:blip r:embed="rId6">
            <a:lum bright="70000" contrast="-7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6847" t="-132" r="-736" b="132"/>
          <a:stretch/>
        </p:blipFill>
        <p:spPr>
          <a:xfrm flipH="1">
            <a:off x="9470732" y="2696308"/>
            <a:ext cx="2536930" cy="39566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=""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5071" y="3401663"/>
            <a:ext cx="4039809" cy="274767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9"/>
          <a:srcRect l="24638" r="17147"/>
          <a:stretch/>
        </p:blipFill>
        <p:spPr>
          <a:xfrm>
            <a:off x="5572970" y="3991805"/>
            <a:ext cx="2392180" cy="205786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479079" y="4088749"/>
            <a:ext cx="2730837" cy="209808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274321" y="243841"/>
            <a:ext cx="11704319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spc="50" dirty="0" smtClean="0">
                <a:ln w="12700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mic Sans MS" pitchFamily="66" charset="0"/>
                <a:cs typeface="Times New Roman" pitchFamily="18" charset="0"/>
              </a:rPr>
              <a:t>БЕСКАРКАСНЫЙ НАБОР ФОРМЫ,ПОСТЕПЕННЫМ НАРАЩИВАНИЕМ</a:t>
            </a:r>
            <a:endParaRPr lang="ru-RU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endParaRPr lang="ru-RU" sz="36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348895" y="1522214"/>
            <a:ext cx="28616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Этапы работы: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27575252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92" y="209862"/>
            <a:ext cx="12046740" cy="6502416"/>
          </a:xfrm>
          <a:prstGeom prst="rect">
            <a:avLst/>
          </a:prstGeom>
        </p:spPr>
      </p:pic>
      <p:sp>
        <p:nvSpPr>
          <p:cNvPr id="5" name="Стрелка вниз 4"/>
          <p:cNvSpPr/>
          <p:nvPr/>
        </p:nvSpPr>
        <p:spPr>
          <a:xfrm>
            <a:off x="570468" y="1718359"/>
            <a:ext cx="4468855" cy="868763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1577341" y="1805940"/>
            <a:ext cx="2423160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000" b="1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Ссылка на видео</a:t>
            </a:r>
            <a:endParaRPr lang="ru-RU" sz="2000" b="1" cap="none" spc="0" dirty="0">
              <a:ln w="0"/>
              <a:solidFill>
                <a:srgbClr val="FFFF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13921" y="2441362"/>
            <a:ext cx="69733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u="sng" dirty="0">
                <a:solidFill>
                  <a:schemeClr val="accent2">
                    <a:lumMod val="75000"/>
                  </a:schemeClr>
                </a:solidFill>
              </a:rPr>
              <a:t>https://vk.com/video389602521_456239213</a:t>
            </a:r>
            <a:endParaRPr lang="ru-RU" sz="2800" u="sng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297" y="4107305"/>
            <a:ext cx="1685348" cy="224713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9016" y="3198731"/>
            <a:ext cx="1734945" cy="23132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9839" y="2970742"/>
            <a:ext cx="2584938" cy="344658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6">
            <a:lum bright="70000" contrast="-7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6847" t="-132" r="-736" b="132"/>
          <a:stretch/>
        </p:blipFill>
        <p:spPr>
          <a:xfrm flipH="1">
            <a:off x="8156312" y="0"/>
            <a:ext cx="3840817" cy="665298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2173" y="4092315"/>
            <a:ext cx="1686830" cy="224910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0" y="-685800"/>
            <a:ext cx="12191999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                     </a:t>
            </a:r>
          </a:p>
          <a:p>
            <a:pPr algn="ctr"/>
            <a:endParaRPr lang="ru-RU" sz="36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algn="ctr"/>
            <a:r>
              <a:rPr lang="ru-RU" sz="4000" b="1" spc="50" dirty="0" smtClean="0">
                <a:ln w="12700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mic Sans MS" pitchFamily="66" charset="0"/>
                <a:cs typeface="Times New Roman" pitchFamily="18" charset="0"/>
              </a:rPr>
              <a:t>БЕСКАРКАСНЫЙ И КАРКАСНЫЙ </a:t>
            </a:r>
            <a:r>
              <a:rPr lang="ru-RU" sz="4000" b="1" spc="50" dirty="0" smtClean="0">
                <a:ln w="12700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mic Sans MS" pitchFamily="66" charset="0"/>
                <a:cs typeface="Times New Roman" pitchFamily="18" charset="0"/>
              </a:rPr>
              <a:t>НАБОР </a:t>
            </a:r>
            <a:r>
              <a:rPr lang="ru-RU" sz="4000" b="1" spc="50" dirty="0" smtClean="0">
                <a:ln w="12700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mic Sans MS" pitchFamily="66" charset="0"/>
                <a:cs typeface="Times New Roman" pitchFamily="18" charset="0"/>
              </a:rPr>
              <a:t>ФОРМЫ,ПОСТЕПЕННЫМ НАРАЩИВАНИЕМ</a:t>
            </a:r>
            <a:endParaRPr lang="ru-RU" sz="4000" b="1" u="sng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536000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30" y="72861"/>
            <a:ext cx="12046740" cy="671227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21353" y="303317"/>
            <a:ext cx="1018580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spc="50" dirty="0" smtClean="0">
                <a:ln w="12700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mic Sans MS" pitchFamily="66" charset="0"/>
                <a:cs typeface="Times New Roman" pitchFamily="18" charset="0"/>
              </a:rPr>
              <a:t>ВИДЫ МЕХАНИЗМОВ ОТКРЫВАНИЯ </a:t>
            </a:r>
            <a:endParaRPr lang="ru-RU" sz="4000" b="1" u="sng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3">
            <a:lum bright="2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754" y="2128602"/>
            <a:ext cx="2349709" cy="31329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7" name="Рисунок 26"/>
          <p:cNvPicPr>
            <a:picLocks noChangeAspect="1"/>
          </p:cNvPicPr>
          <p:nvPr/>
        </p:nvPicPr>
        <p:blipFill rotWithShape="1">
          <a:blip r:embed="rId4">
            <a:lum bright="70000" contrast="-7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6847" t="-132" r="-736" b="132"/>
          <a:stretch/>
        </p:blipFill>
        <p:spPr>
          <a:xfrm flipH="1">
            <a:off x="8166846" y="64013"/>
            <a:ext cx="3840817" cy="6652983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3">
            <a:lum bright="2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0877" t="55810" r="23377" b="16173"/>
          <a:stretch/>
        </p:blipFill>
        <p:spPr>
          <a:xfrm>
            <a:off x="2900525" y="3730803"/>
            <a:ext cx="2675816" cy="17930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910501" y="5304222"/>
            <a:ext cx="1398323" cy="129015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lum bright="20000"/>
          </a:blip>
          <a:stretch>
            <a:fillRect/>
          </a:stretch>
        </p:blipFill>
        <p:spPr>
          <a:xfrm>
            <a:off x="5953057" y="2488367"/>
            <a:ext cx="3565229" cy="18737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lum bright="20000"/>
          </a:blip>
          <a:stretch>
            <a:fillRect/>
          </a:stretch>
        </p:blipFill>
        <p:spPr>
          <a:xfrm>
            <a:off x="9666499" y="2409295"/>
            <a:ext cx="2055809" cy="19439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1165008" y="1202476"/>
            <a:ext cx="23968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Простой-</a:t>
            </a:r>
          </a:p>
          <a:p>
            <a:r>
              <a:rPr lang="ru-RU" sz="2000" b="1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одноступенчатый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118601" y="1669671"/>
            <a:ext cx="237116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Сложный-</a:t>
            </a:r>
          </a:p>
          <a:p>
            <a:r>
              <a:rPr lang="ru-RU" sz="2000" b="1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двухступенчатый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47979" y="5567111"/>
            <a:ext cx="419903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Соединение с применением одного</a:t>
            </a:r>
          </a:p>
          <a:p>
            <a:pPr algn="ctr"/>
            <a:r>
              <a:rPr lang="ru-RU" sz="2000" b="1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движущегося соединения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716366" y="4475328"/>
            <a:ext cx="394915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Соединение с применением двух</a:t>
            </a:r>
          </a:p>
          <a:p>
            <a:pPr algn="ctr"/>
            <a:r>
              <a:rPr lang="ru-RU" sz="2000" b="1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движущегося соединения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82787" y="1048595"/>
            <a:ext cx="7200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391410" y="1470818"/>
            <a:ext cx="7200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2.</a:t>
            </a:r>
          </a:p>
        </p:txBody>
      </p:sp>
    </p:spTree>
    <p:extLst>
      <p:ext uri="{BB962C8B-B14F-4D97-AF65-F5344CB8AC3E}">
        <p14:creationId xmlns="" xmlns:p14="http://schemas.microsoft.com/office/powerpoint/2010/main" val="3200442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145722"/>
            <a:ext cx="11863860" cy="648367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454163" y="333048"/>
            <a:ext cx="764824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spc="50" dirty="0" smtClean="0">
                <a:ln w="12700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mic Sans MS" pitchFamily="66" charset="0"/>
                <a:cs typeface="Times New Roman" pitchFamily="18" charset="0"/>
              </a:rPr>
              <a:t>ПРОВЕРОЧНАЯ ВИКТОРИНА</a:t>
            </a:r>
            <a:endParaRPr lang="ru-RU" sz="4000" b="1" u="sng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330C83E2-70F3-4FF4-8375-59FEF0DE153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3986" t="13972" r="10898" b="20077"/>
          <a:stretch>
            <a:fillRect/>
          </a:stretch>
        </p:blipFill>
        <p:spPr>
          <a:xfrm>
            <a:off x="8250096" y="2788920"/>
            <a:ext cx="3142592" cy="155205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48DA82E7-214B-41E4-8FEB-3C1F6E850AC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4561" t="11884" r="11527" b="23063"/>
          <a:stretch>
            <a:fillRect/>
          </a:stretch>
        </p:blipFill>
        <p:spPr>
          <a:xfrm>
            <a:off x="4430634" y="2839368"/>
            <a:ext cx="2993323" cy="14819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16BB7B10-B1CD-4143-AF40-A8D7012C51E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4919" t="19419" r="12283" b="19678"/>
          <a:stretch>
            <a:fillRect/>
          </a:stretch>
        </p:blipFill>
        <p:spPr>
          <a:xfrm>
            <a:off x="462981" y="2788920"/>
            <a:ext cx="3052008" cy="143623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13F134C7-D579-4550-A877-98B00356625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4434" t="18787" r="10636" b="22228"/>
          <a:stretch>
            <a:fillRect/>
          </a:stretch>
        </p:blipFill>
        <p:spPr>
          <a:xfrm>
            <a:off x="8242212" y="1109366"/>
            <a:ext cx="3216166" cy="1424134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="" xmlns:a16="http://schemas.microsoft.com/office/drawing/2014/main" id="{8B1A16D1-C11D-40D3-AD59-21671533220A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11987" t="11961" r="11905" b="22191"/>
          <a:stretch>
            <a:fillRect/>
          </a:stretch>
        </p:blipFill>
        <p:spPr>
          <a:xfrm>
            <a:off x="8274794" y="4490545"/>
            <a:ext cx="3153103" cy="1534511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="" xmlns:a16="http://schemas.microsoft.com/office/drawing/2014/main" id="{8D18BF54-DC68-4335-BB5C-550828272E2B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13651" t="16655" r="10829" b="11741"/>
          <a:stretch>
            <a:fillRect/>
          </a:stretch>
        </p:blipFill>
        <p:spPr>
          <a:xfrm>
            <a:off x="4488969" y="4525755"/>
            <a:ext cx="2916620" cy="1555532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="" xmlns:a16="http://schemas.microsoft.com/office/drawing/2014/main" id="{791CF8F3-3C06-40A4-BE8A-F906205B9610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14061" t="18726" r="12191" b="17833"/>
          <a:stretch>
            <a:fillRect/>
          </a:stretch>
        </p:blipFill>
        <p:spPr>
          <a:xfrm>
            <a:off x="4444824" y="1120928"/>
            <a:ext cx="2974427" cy="14392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1" name="Рисунок 20">
            <a:extLst>
              <a:ext uri="{FF2B5EF4-FFF2-40B4-BE49-F238E27FC236}">
                <a16:creationId xmlns="" xmlns:a16="http://schemas.microsoft.com/office/drawing/2014/main" id="{6C2DD037-F038-4490-93C3-009EBF73EA9B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l="14942" t="23848" r="12883" b="12199"/>
          <a:stretch>
            <a:fillRect/>
          </a:stretch>
        </p:blipFill>
        <p:spPr>
          <a:xfrm>
            <a:off x="461930" y="4403568"/>
            <a:ext cx="3142593" cy="156630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04D0A34F-1CFA-441D-A37D-4DB7037B6D4F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l="3412" t="11010" r="2920" b="5379"/>
          <a:stretch>
            <a:fillRect/>
          </a:stretch>
        </p:blipFill>
        <p:spPr>
          <a:xfrm>
            <a:off x="561252" y="1160867"/>
            <a:ext cx="2995449" cy="15040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4" name="Прямоугольник 23">
            <a:extLst>
              <a:ext uri="{FF2B5EF4-FFF2-40B4-BE49-F238E27FC236}">
                <a16:creationId xmlns="" xmlns:a16="http://schemas.microsoft.com/office/drawing/2014/main" id="{66ACA5BC-7FCD-40D9-BE89-693745DE6873}"/>
              </a:ext>
            </a:extLst>
          </p:cNvPr>
          <p:cNvSpPr/>
          <p:nvPr/>
        </p:nvSpPr>
        <p:spPr>
          <a:xfrm>
            <a:off x="1082041" y="5876645"/>
            <a:ext cx="113343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u="sng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Aharoni" panose="020B0604020202020204" pitchFamily="2" charset="-79"/>
              </a:rPr>
              <a:t>код викторины-</a:t>
            </a:r>
            <a:r>
              <a:rPr lang="en-US" sz="4000" b="1" u="sng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Aharoni" panose="020B0604020202020204" pitchFamily="2" charset="-79"/>
              </a:rPr>
              <a:t>https://myquiz.ru/</a:t>
            </a:r>
            <a:r>
              <a:rPr lang="ru-RU" sz="4000" b="1" i="0" u="sng" dirty="0">
                <a:solidFill>
                  <a:schemeClr val="accent2">
                    <a:lumMod val="75000"/>
                  </a:schemeClr>
                </a:solidFill>
                <a:effectLst/>
                <a:latin typeface="Open Sans"/>
                <a:cs typeface="Aharoni" panose="020B0604020202020204" pitchFamily="2" charset="-79"/>
              </a:rPr>
              <a:t>159274</a:t>
            </a:r>
            <a:endParaRPr lang="ru-RU" sz="4000" b="1" u="sng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itchFamily="18" charset="0"/>
              <a:cs typeface="Aharoni" panose="020B0604020202020204" pitchFamily="2" charset="-79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13" y="53544"/>
            <a:ext cx="12046740" cy="671227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493480" y="209985"/>
            <a:ext cx="619272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spc="50" dirty="0" smtClean="0">
                <a:ln w="12700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mic Sans MS" pitchFamily="66" charset="0"/>
                <a:cs typeface="Times New Roman" pitchFamily="18" charset="0"/>
              </a:rPr>
              <a:t>ДОМАШНЕЕ ЗАДАНИЕ</a:t>
            </a:r>
            <a:endParaRPr lang="ru-RU" sz="4000" b="1" u="sng" dirty="0">
              <a:ln w="0"/>
              <a:solidFill>
                <a:srgbClr val="D3392D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17535" y="5733994"/>
            <a:ext cx="2660379" cy="8925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Слепить модель из пластилина</a:t>
            </a:r>
          </a:p>
        </p:txBody>
      </p:sp>
      <p:pic>
        <p:nvPicPr>
          <p:cNvPr id="1028" name="Picture 4" descr="https://i.pinimg.com/originals/06/86/43/0686436b40b1973160784b66503b00f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614" y="440132"/>
            <a:ext cx="2776271" cy="2453530"/>
          </a:xfrm>
          <a:prstGeom prst="rect">
            <a:avLst/>
          </a:prstGeom>
          <a:ln w="38100" cap="sq">
            <a:solidFill>
              <a:schemeClr val="bg1">
                <a:lumMod val="9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i.ytimg.com/vi/ixzKjdJ9WQw/maxresdefault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867" t="6209" r="21204" b="3632"/>
          <a:stretch/>
        </p:blipFill>
        <p:spPr bwMode="auto">
          <a:xfrm>
            <a:off x="457126" y="3791295"/>
            <a:ext cx="2690808" cy="2069853"/>
          </a:xfrm>
          <a:prstGeom prst="rect">
            <a:avLst/>
          </a:prstGeom>
          <a:ln w="38100" cap="sq">
            <a:solidFill>
              <a:schemeClr val="bg1">
                <a:lumMod val="9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5">
            <a:lum bright="70000" contrast="-7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6847" t="-132" r="-736" b="132"/>
          <a:stretch/>
        </p:blipFill>
        <p:spPr>
          <a:xfrm flipH="1">
            <a:off x="8165824" y="53544"/>
            <a:ext cx="3840817" cy="665298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0877" t="55810" r="23377" b="16173"/>
          <a:stretch/>
        </p:blipFill>
        <p:spPr>
          <a:xfrm>
            <a:off x="4709679" y="1249892"/>
            <a:ext cx="2735701" cy="1833203"/>
          </a:xfrm>
          <a:prstGeom prst="rect">
            <a:avLst/>
          </a:prstGeom>
          <a:ln w="38100" cap="sq">
            <a:solidFill>
              <a:schemeClr val="bg1">
                <a:lumMod val="9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77197" y="1113595"/>
            <a:ext cx="2037644" cy="1926724"/>
          </a:xfrm>
          <a:prstGeom prst="rect">
            <a:avLst/>
          </a:prstGeom>
          <a:ln w="38100" cap="sq">
            <a:solidFill>
              <a:schemeClr val="bg1">
                <a:lumMod val="9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38655" y="3567660"/>
            <a:ext cx="2198513" cy="1783679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670140" y="3012755"/>
            <a:ext cx="26116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 algn="ctr"/>
            <a:r>
              <a:rPr lang="ru-RU" b="1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Придумать эскиз</a:t>
            </a:r>
          </a:p>
          <a:p>
            <a:pPr marL="514350" indent="-514350" algn="ctr"/>
            <a:r>
              <a:rPr lang="ru-RU" b="1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 сказочного дракона.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661942" y="3213665"/>
            <a:ext cx="3162925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000" b="1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Придумать механизм </a:t>
            </a:r>
          </a:p>
          <a:p>
            <a:r>
              <a:rPr lang="ru-RU" sz="2000" b="1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открывания, нарисовать</a:t>
            </a:r>
          </a:p>
          <a:p>
            <a:r>
              <a:rPr lang="ru-RU" sz="2000" b="1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эскиз механизма </a:t>
            </a:r>
          </a:p>
          <a:p>
            <a:r>
              <a:rPr lang="ru-RU" sz="2000" b="1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открывания.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8546891" y="3216164"/>
            <a:ext cx="271072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000" b="1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Слепить  механизм</a:t>
            </a:r>
          </a:p>
          <a:p>
            <a:r>
              <a:rPr lang="ru-RU" sz="2000" b="1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 открывания, из</a:t>
            </a:r>
          </a:p>
          <a:p>
            <a:r>
              <a:rPr lang="ru-RU" sz="2000" b="1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 пластилина.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616969" y="5027475"/>
            <a:ext cx="554636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514350" indent="-514350"/>
            <a:r>
              <a:rPr lang="ru-RU" sz="2000" b="1" dirty="0" err="1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Скриншот</a:t>
            </a:r>
            <a:r>
              <a:rPr lang="ru-RU" sz="2000" b="1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 выслать в группе:</a:t>
            </a:r>
          </a:p>
          <a:p>
            <a:pPr marL="514350" indent="-514350"/>
            <a:r>
              <a:rPr lang="en-US" sz="20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https://vk.com/page-777107_28406709</a:t>
            </a:r>
            <a:endParaRPr lang="ru-RU" sz="20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537397" y="5826433"/>
            <a:ext cx="7050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000" b="1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Эскизы и модель из пластилина принести на занятие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242945" y="2862404"/>
            <a:ext cx="7200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1.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15463" y="5724808"/>
            <a:ext cx="7200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2.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3963004" y="3119735"/>
            <a:ext cx="7200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3.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7845456" y="3209676"/>
            <a:ext cx="7200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4.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3918033" y="4948535"/>
            <a:ext cx="7200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5.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3903043" y="5713033"/>
            <a:ext cx="7200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6.</a:t>
            </a:r>
          </a:p>
        </p:txBody>
      </p:sp>
    </p:spTree>
    <p:extLst>
      <p:ext uri="{BB962C8B-B14F-4D97-AF65-F5344CB8AC3E}">
        <p14:creationId xmlns="" xmlns:p14="http://schemas.microsoft.com/office/powerpoint/2010/main" val="31639315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169936" y="121046"/>
            <a:ext cx="11837185" cy="6624320"/>
          </a:xfrm>
          <a:prstGeom prst="rect">
            <a:avLst/>
          </a:prstGeom>
          <a:solidFill>
            <a:schemeClr val="bg1"/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218" name="Picture 2" descr="http://4.bp.blogspot.com/_R3alTV6BaSE/TErW9Nv7ELI/AAAAAAAACIQ/QEvaFq5rDD8/s1600/batrachotomus1d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8477" y="2806003"/>
            <a:ext cx="2804632" cy="17388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72089" y="2964261"/>
            <a:ext cx="5781041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Первый динозавр?</a:t>
            </a:r>
            <a:r>
              <a:rPr lang="ru-RU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 Архозавр</a:t>
            </a:r>
            <a:endParaRPr lang="ru-RU" sz="32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6847" t="-132" r="-736" b="132"/>
          <a:stretch/>
        </p:blipFill>
        <p:spPr>
          <a:xfrm flipH="1">
            <a:off x="8891578" y="118462"/>
            <a:ext cx="3025602" cy="6621073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367699" y="4315484"/>
            <a:ext cx="10716861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3200" b="1" cap="none" spc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Почему вымерли</a:t>
            </a:r>
            <a:r>
              <a:rPr lang="ru-RU" sz="3200" b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? </a:t>
            </a:r>
            <a:r>
              <a:rPr lang="ru-RU" sz="32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В</a:t>
            </a:r>
            <a:r>
              <a:rPr lang="ru-RU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ымерли из-за одной страшной </a:t>
            </a:r>
          </a:p>
          <a:p>
            <a:pPr algn="just"/>
            <a:r>
              <a:rPr lang="ru-RU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вселенской катастрофы: 65 миллионов лет назад Земля столкнулась с астероидом, и при этом произошел страшной силы взрыв.</a:t>
            </a:r>
            <a:endParaRPr lang="ru-RU" sz="3200" cap="none" spc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353822" y="330656"/>
            <a:ext cx="558518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spc="50" dirty="0" smtClean="0">
                <a:ln w="12700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mic Sans MS" pitchFamily="66" charset="0"/>
                <a:cs typeface="Times New Roman" pitchFamily="18" charset="0"/>
              </a:rPr>
              <a:t>ДИНОЗАВРЫ ЭТО….</a:t>
            </a:r>
            <a:endParaRPr lang="ru-RU" sz="4000" b="1" spc="50" dirty="0">
              <a:ln w="12700" cmpd="sng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Comic Sans MS" pitchFamily="66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8054" y="1143583"/>
            <a:ext cx="11013439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cap="none" spc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Кто такие динозавры? </a:t>
            </a:r>
            <a:r>
              <a:rPr lang="ru-RU" sz="3200" dirty="0">
                <a:latin typeface="Comic Sans MS" panose="030F0702030302020204" pitchFamily="66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Вымершие </a:t>
            </a:r>
            <a:r>
              <a:rPr lang="ru-RU" sz="3200" dirty="0">
                <a:latin typeface="Comic Sans MS" panose="030F0702030302020204" pitchFamily="66" charset="0"/>
                <a:cs typeface="Times New Roman" panose="02020603050405020304" pitchFamily="18" charset="0"/>
              </a:rPr>
              <a:t>пресмыкающихся  животные, огромных размеров.</a:t>
            </a:r>
            <a:endParaRPr lang="ru-RU" sz="3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6403" y="2299555"/>
            <a:ext cx="1071686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cap="none" spc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Когда </a:t>
            </a:r>
            <a:r>
              <a:rPr lang="ru-RU" sz="3200" b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жили? </a:t>
            </a:r>
            <a:r>
              <a:rPr lang="ru-RU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Появились </a:t>
            </a:r>
            <a:r>
              <a:rPr lang="ru-RU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230 миллионов лет назад. </a:t>
            </a:r>
            <a:endParaRPr lang="ru-RU" sz="3200" cap="none" spc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006420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78" y="75909"/>
            <a:ext cx="12040644" cy="6706181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1844040" y="320040"/>
            <a:ext cx="7874000" cy="899160"/>
            <a:chOff x="1920240" y="309880"/>
            <a:chExt cx="7874000" cy="1183640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3850640" y="579120"/>
              <a:ext cx="5943600" cy="91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1920240" y="309880"/>
              <a:ext cx="2092960" cy="8178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cxnSp>
        <p:nvCxnSpPr>
          <p:cNvPr id="12" name="Прямая со стрелкой 11"/>
          <p:cNvCxnSpPr/>
          <p:nvPr/>
        </p:nvCxnSpPr>
        <p:spPr>
          <a:xfrm>
            <a:off x="4607169" y="1219200"/>
            <a:ext cx="2649416" cy="1588"/>
          </a:xfrm>
          <a:prstGeom prst="straightConnector1">
            <a:avLst/>
          </a:prstGeom>
          <a:ln w="76200">
            <a:solidFill>
              <a:srgbClr val="00206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64686" y="644768"/>
            <a:ext cx="735992" cy="824581"/>
          </a:xfrm>
          <a:prstGeom prst="rect">
            <a:avLst/>
          </a:prstGeom>
        </p:spPr>
      </p:pic>
      <p:sp>
        <p:nvSpPr>
          <p:cNvPr id="15362" name="AutoShape 2" descr="Птерозавр-воробей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5366" name="AutoShape 6" descr="Фигурка Safari Ltd Птерозавра Диморфодон XL 304729 - лучшая цена на Фигурка  Safari Ltd Птерозавра Диморфодон XL 304729, купить в интернет магазине  детских товаров и игрушек &quot;Юные таланты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5368" name="AutoShape 8" descr="Фигурка Safari Ltd Птерозавра Диморфодон XL 304729 - лучшая цена на Фигурка  Safari Ltd Птерозавра Диморфодон XL 304729, купить в интернет магазине  детских товаров и игрушек &quot;Юные таланты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15369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9085" y="1820007"/>
            <a:ext cx="1837591" cy="1837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Прямоугольник 16"/>
          <p:cNvSpPr/>
          <p:nvPr/>
        </p:nvSpPr>
        <p:spPr>
          <a:xfrm>
            <a:off x="398585" y="3032503"/>
            <a:ext cx="237978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Деморфодон</a:t>
            </a:r>
            <a:r>
              <a:rPr lang="ru-RU" sz="4400" b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 </a:t>
            </a:r>
            <a:endParaRPr lang="ru-RU" sz="44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024555" y="2990886"/>
            <a:ext cx="237978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Дарвиноптер </a:t>
            </a:r>
            <a:r>
              <a:rPr lang="ru-RU" sz="4400" b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 </a:t>
            </a:r>
            <a:endParaRPr lang="ru-RU" sz="44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15371" name="AutoShape 11" descr="Птеродактили назначены главными донжуанами и павлинами Юрского период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15372" name="Picture 1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51574" y="3920783"/>
            <a:ext cx="1978427" cy="1841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Прямоугольник 23"/>
          <p:cNvSpPr/>
          <p:nvPr/>
        </p:nvSpPr>
        <p:spPr>
          <a:xfrm>
            <a:off x="1607235" y="5776289"/>
            <a:ext cx="237978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Птеродактель  </a:t>
            </a:r>
            <a:r>
              <a:rPr lang="ru-RU" sz="4400" b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 </a:t>
            </a:r>
            <a:endParaRPr lang="ru-RU" sz="44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pic>
        <p:nvPicPr>
          <p:cNvPr id="15373" name="Picture 1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96806" y="2103120"/>
            <a:ext cx="2563088" cy="1127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" name="Picture 14"/>
          <p:cNvPicPr>
            <a:picLocks noChangeAspect="1" noChangeArrowheads="1"/>
          </p:cNvPicPr>
          <p:nvPr/>
        </p:nvPicPr>
        <p:blipFill>
          <a:blip r:embed="rId7"/>
          <a:srcRect l="33800" t="4833" r="32300" b="56126"/>
          <a:stretch>
            <a:fillRect/>
          </a:stretch>
        </p:blipFill>
        <p:spPr bwMode="auto">
          <a:xfrm>
            <a:off x="7109460" y="4114800"/>
            <a:ext cx="258318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" name="Picture 14"/>
          <p:cNvPicPr>
            <a:picLocks noChangeAspect="1" noChangeArrowheads="1"/>
          </p:cNvPicPr>
          <p:nvPr/>
        </p:nvPicPr>
        <p:blipFill>
          <a:blip r:embed="rId7"/>
          <a:srcRect t="3500" r="66400" b="58000"/>
          <a:stretch>
            <a:fillRect/>
          </a:stretch>
        </p:blipFill>
        <p:spPr bwMode="auto">
          <a:xfrm>
            <a:off x="6309360" y="1760220"/>
            <a:ext cx="2560320" cy="1760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" name="Прямоугольник 29"/>
          <p:cNvSpPr/>
          <p:nvPr/>
        </p:nvSpPr>
        <p:spPr>
          <a:xfrm>
            <a:off x="7063155" y="5657886"/>
            <a:ext cx="237978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Трицератопс </a:t>
            </a:r>
            <a:r>
              <a:rPr lang="ru-RU" sz="4400" b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 </a:t>
            </a:r>
            <a:endParaRPr lang="ru-RU" sz="44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506895" y="3181386"/>
            <a:ext cx="237978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Тиранозавр  </a:t>
            </a:r>
            <a:r>
              <a:rPr lang="ru-RU" sz="4400" b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 </a:t>
            </a:r>
            <a:endParaRPr lang="ru-RU" sz="44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pic>
        <p:nvPicPr>
          <p:cNvPr id="27" name="Picture 14"/>
          <p:cNvPicPr>
            <a:picLocks noChangeAspect="1" noChangeArrowheads="1"/>
          </p:cNvPicPr>
          <p:nvPr/>
        </p:nvPicPr>
        <p:blipFill>
          <a:blip r:embed="rId7"/>
          <a:srcRect l="-1100" t="53167" r="63600" b="10833"/>
          <a:stretch>
            <a:fillRect/>
          </a:stretch>
        </p:blipFill>
        <p:spPr bwMode="auto">
          <a:xfrm flipH="1">
            <a:off x="8846820" y="1783080"/>
            <a:ext cx="2948940" cy="1645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" name="Прямоугольник 31"/>
          <p:cNvSpPr/>
          <p:nvPr/>
        </p:nvSpPr>
        <p:spPr>
          <a:xfrm>
            <a:off x="9059595" y="3356646"/>
            <a:ext cx="2379785" cy="113877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Диплодок</a:t>
            </a:r>
          </a:p>
          <a:p>
            <a:r>
              <a:rPr lang="ru-RU" sz="2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 </a:t>
            </a:r>
            <a:r>
              <a:rPr lang="ru-RU" sz="4400" b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 </a:t>
            </a:r>
            <a:endParaRPr lang="ru-RU" sz="44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pic>
        <p:nvPicPr>
          <p:cNvPr id="15364" name="Picture 4" descr="Птерозавр-воробей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20560700">
            <a:off x="10059122" y="561402"/>
            <a:ext cx="1090137" cy="976085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31195" y="944538"/>
            <a:ext cx="1113692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динозавры                       птерозавры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5036469" y="260154"/>
            <a:ext cx="186301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spc="50" dirty="0" smtClean="0">
                <a:ln w="12700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mic Sans MS" pitchFamily="66" charset="0"/>
                <a:cs typeface="Times New Roman" pitchFamily="18" charset="0"/>
              </a:rPr>
              <a:t>ВИДЫ</a:t>
            </a:r>
            <a:endParaRPr lang="ru-RU" sz="4000" b="1" spc="50" dirty="0">
              <a:ln w="12700" cmpd="sng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Comic Sans MS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967685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78" y="75909"/>
            <a:ext cx="12040644" cy="670618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6847" t="-132" r="-736" b="132"/>
          <a:stretch/>
        </p:blipFill>
        <p:spPr>
          <a:xfrm flipH="1">
            <a:off x="8934871" y="312169"/>
            <a:ext cx="3017287" cy="627306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79010" y="3822243"/>
            <a:ext cx="9835898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>
                <a:solidFill>
                  <a:srgbClr val="0070C0"/>
                </a:solidFill>
                <a:hlinkClick r:id="rId4"/>
              </a:rPr>
              <a:t>https://youtu.be/fXiq5U9K6Ao</a:t>
            </a:r>
            <a:endParaRPr lang="ru-RU" sz="6000" dirty="0">
              <a:solidFill>
                <a:srgbClr val="0070C0"/>
              </a:solidFill>
            </a:endParaRPr>
          </a:p>
          <a:p>
            <a:endParaRPr lang="ru-RU" sz="60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419" y="4683805"/>
            <a:ext cx="2356923" cy="217419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48640" y="1223238"/>
            <a:ext cx="1138428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400" b="1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Как появились летающие динозавры?</a:t>
            </a:r>
          </a:p>
          <a:p>
            <a:pPr algn="ctr"/>
            <a:r>
              <a:rPr lang="ru-RU" sz="4400" b="1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Какие виды существовали</a:t>
            </a:r>
            <a:r>
              <a:rPr lang="ru-RU" sz="4400" b="1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?</a:t>
            </a:r>
          </a:p>
          <a:p>
            <a:pPr algn="ctr"/>
            <a:endParaRPr lang="ru-RU" sz="44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264920" y="496965"/>
            <a:ext cx="886968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Для чего динозавру крылья?</a:t>
            </a:r>
            <a:endParaRPr lang="ru-RU" sz="4400" b="1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9" name="Стрелка вниз 8"/>
          <p:cNvSpPr/>
          <p:nvPr/>
        </p:nvSpPr>
        <p:spPr>
          <a:xfrm>
            <a:off x="3762281" y="2938571"/>
            <a:ext cx="4631960" cy="914397"/>
          </a:xfrm>
          <a:prstGeom prst="downArrow">
            <a:avLst>
              <a:gd name="adj1" fmla="val 50000"/>
              <a:gd name="adj2" fmla="val 39071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937175" y="2891826"/>
            <a:ext cx="237978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400" b="1" dirty="0" smtClean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Хочешь знать?</a:t>
            </a:r>
            <a:r>
              <a:rPr lang="ru-RU" sz="2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  </a:t>
            </a:r>
            <a:r>
              <a:rPr lang="ru-RU" sz="4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 </a:t>
            </a:r>
            <a:endParaRPr lang="ru-RU" sz="44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30" y="72861"/>
            <a:ext cx="12046740" cy="671227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712564" flipH="1">
            <a:off x="8954823" y="3923661"/>
            <a:ext cx="3017560" cy="244818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>
            <a:lum bright="70000" contrast="-7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6847" t="-132" r="-736" b="132"/>
          <a:stretch/>
        </p:blipFill>
        <p:spPr>
          <a:xfrm flipH="1">
            <a:off x="8351183" y="205017"/>
            <a:ext cx="3840817" cy="6652983"/>
          </a:xfrm>
          <a:prstGeom prst="rect">
            <a:avLst/>
          </a:prstGeom>
        </p:spPr>
      </p:pic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5"/>
          <a:srcRect l="18197" t="48873" r="16393" b="26998"/>
          <a:stretch>
            <a:fillRect/>
          </a:stretch>
        </p:blipFill>
        <p:spPr bwMode="auto">
          <a:xfrm>
            <a:off x="629336" y="2632771"/>
            <a:ext cx="7974767" cy="2353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Прямоугольник 12"/>
          <p:cNvSpPr/>
          <p:nvPr/>
        </p:nvSpPr>
        <p:spPr>
          <a:xfrm>
            <a:off x="2123107" y="349686"/>
            <a:ext cx="757015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Ребус: как </a:t>
            </a:r>
            <a:r>
              <a:rPr lang="ru-RU" sz="4000" b="1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назывались летающие динозавры?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720403" y="6295120"/>
            <a:ext cx="7150308" cy="314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 ссылка на сайт по составлению ребуса</a:t>
            </a:r>
            <a:r>
              <a:rPr lang="en-US" sz="1400" dirty="0"/>
              <a:t>http://rebus1.com/index.php?item=rebus_generator</a:t>
            </a:r>
            <a:endParaRPr lang="ru-RU" sz="1400" dirty="0"/>
          </a:p>
        </p:txBody>
      </p:sp>
    </p:spTree>
    <p:extLst>
      <p:ext uri="{BB962C8B-B14F-4D97-AF65-F5344CB8AC3E}">
        <p14:creationId xmlns="" xmlns:p14="http://schemas.microsoft.com/office/powerpoint/2010/main" val="21263259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356" y="75909"/>
            <a:ext cx="11840775" cy="6706181"/>
          </a:xfrm>
          <a:prstGeom prst="rect">
            <a:avLst/>
          </a:prstGeom>
        </p:spPr>
      </p:pic>
      <p:sp>
        <p:nvSpPr>
          <p:cNvPr id="8" name="Стрелка вниз 7"/>
          <p:cNvSpPr/>
          <p:nvPr/>
        </p:nvSpPr>
        <p:spPr>
          <a:xfrm>
            <a:off x="3503201" y="2100371"/>
            <a:ext cx="4631960" cy="914397"/>
          </a:xfrm>
          <a:prstGeom prst="downArrow">
            <a:avLst>
              <a:gd name="adj1" fmla="val 50000"/>
              <a:gd name="adj2" fmla="val 39071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3314" name="Picture 2" descr="https://www.cartelesmix.com/carteles/animacion/iceage3/03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67502" r="63137"/>
          <a:stretch/>
        </p:blipFill>
        <p:spPr bwMode="auto">
          <a:xfrm>
            <a:off x="765113" y="5218577"/>
            <a:ext cx="1169929" cy="11706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5">
            <a:lum bright="70000" contrast="-7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6847" t="-132" r="-736" b="132"/>
          <a:stretch/>
        </p:blipFill>
        <p:spPr>
          <a:xfrm flipH="1">
            <a:off x="8594398" y="236927"/>
            <a:ext cx="3300422" cy="6621073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8589583" y="6152425"/>
            <a:ext cx="29570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  <a:hlinkClick r:id="rId6"/>
              </a:rPr>
              <a:t>https://www.jigawplanet.com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072724" y="3361507"/>
            <a:ext cx="1034507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latin typeface="Times New Roman" pitchFamily="18" charset="0"/>
                <a:cs typeface="Times New Roman" pitchFamily="18" charset="0"/>
                <a:hlinkClick r:id="rId7"/>
              </a:rPr>
              <a:t>https://www.jigsawplanet.com/?rc=play&amp;pid=13467618ed73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084761" y="2027413"/>
            <a:ext cx="237978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400" b="1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ссылка</a:t>
            </a:r>
            <a:r>
              <a:rPr lang="ru-RU" sz="4400" b="1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 </a:t>
            </a:r>
            <a:endParaRPr lang="ru-RU" sz="4400" b="1" cap="none" spc="0" dirty="0">
              <a:ln w="0"/>
              <a:solidFill>
                <a:srgbClr val="FFFF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67620" y="501134"/>
            <a:ext cx="870783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spc="50" dirty="0" smtClean="0">
                <a:ln w="12700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mic Sans MS" pitchFamily="66" charset="0"/>
                <a:cs typeface="Times New Roman" pitchFamily="18" charset="0"/>
              </a:rPr>
              <a:t>СОСТАВЬ ПАЗЛ И УЗНАЕШЬ,</a:t>
            </a:r>
          </a:p>
          <a:p>
            <a:pPr algn="ctr"/>
            <a:r>
              <a:rPr lang="ru-RU" sz="4000" b="1" spc="50" dirty="0" smtClean="0">
                <a:ln w="12700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mic Sans MS" pitchFamily="66" charset="0"/>
                <a:cs typeface="Times New Roman" pitchFamily="18" charset="0"/>
              </a:rPr>
              <a:t> ЧТО ОБЩЕГО У ПТЕРОЗАВРОВ</a:t>
            </a:r>
            <a:endParaRPr lang="ru-RU" sz="4000" b="1" spc="50" dirty="0">
              <a:ln w="12700" cmpd="sng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Comic Sans MS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86183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78" y="75909"/>
            <a:ext cx="12040644" cy="6706181"/>
          </a:xfrm>
          <a:prstGeom prst="rect">
            <a:avLst/>
          </a:prstGeom>
        </p:spPr>
      </p:pic>
      <p:sp>
        <p:nvSpPr>
          <p:cNvPr id="13314" name="AutoShape 2" descr="Почему динозавры с крыльями как у драконов плохо летали и стали тупиком  эволюци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6250" y="2994660"/>
            <a:ext cx="5593671" cy="29946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319" name="Picture 7" descr="Археоптерикс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97980" y="2530636"/>
            <a:ext cx="4914239" cy="380158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7033260" y="1684935"/>
            <a:ext cx="704088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b="1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Перьевое оперение</a:t>
            </a:r>
            <a:endParaRPr lang="ru-RU" sz="2800" b="1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39140" y="1814475"/>
            <a:ext cx="704088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b="1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Кожаная мембрана</a:t>
            </a:r>
            <a:endParaRPr lang="ru-RU" sz="2800" b="1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34172" y="437963"/>
            <a:ext cx="973394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spc="50" dirty="0" smtClean="0">
                <a:ln w="12700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mic Sans MS" pitchFamily="66" charset="0"/>
                <a:cs typeface="Times New Roman" pitchFamily="18" charset="0"/>
              </a:rPr>
              <a:t>КАКИЕ БЫВАЮТ КРЫЛЬЯ?</a:t>
            </a:r>
            <a:endParaRPr lang="ru-RU" sz="4000" b="1" spc="50" dirty="0">
              <a:ln w="12700" cmpd="sng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Comic Sans MS" pitchFamily="66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20" y="103136"/>
            <a:ext cx="12040644" cy="6706181"/>
          </a:xfrm>
          <a:prstGeom prst="rect">
            <a:avLst/>
          </a:prstGeom>
        </p:spPr>
      </p:pic>
      <p:pic>
        <p:nvPicPr>
          <p:cNvPr id="8202" name="Picture 10" descr="https://i.pinimg.com/originals/2f/cc/2d/2fcc2d4ad1fa9727b515b6766566f197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931" r="3441" b="5242"/>
          <a:stretch/>
        </p:blipFill>
        <p:spPr bwMode="auto">
          <a:xfrm rot="576557">
            <a:off x="528625" y="1112574"/>
            <a:ext cx="3066102" cy="263482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24197" t="3882" r="21334" b="18749"/>
          <a:stretch/>
        </p:blipFill>
        <p:spPr>
          <a:xfrm rot="955013">
            <a:off x="4820024" y="1425474"/>
            <a:ext cx="3049792" cy="288806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5">
            <a:lum bright="70000" contrast="-7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6847" t="-132" r="-736" b="132"/>
          <a:stretch/>
        </p:blipFill>
        <p:spPr>
          <a:xfrm flipH="1">
            <a:off x="7661743" y="-443097"/>
            <a:ext cx="4385245" cy="9117101"/>
          </a:xfrm>
          <a:prstGeom prst="rect">
            <a:avLst/>
          </a:prstGeom>
        </p:spPr>
      </p:pic>
      <p:pic>
        <p:nvPicPr>
          <p:cNvPr id="8206" name="Picture 14" descr="https://cs5.livemaster.ru/storage/e6/8e/57fb8da64d6eeb9b057fe94202cu--dlya-doma-i-interera-ledyanoj-drakon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51663">
            <a:off x="8084566" y="2546359"/>
            <a:ext cx="3345273" cy="28769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https://www.coollady.ru/puc/6/LP/17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4747"/>
          <a:stretch/>
        </p:blipFill>
        <p:spPr bwMode="auto">
          <a:xfrm>
            <a:off x="184424" y="4959666"/>
            <a:ext cx="2451768" cy="17515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https://3d-box.com.ua/image/cache/catalog/3dpen/3DoodlerStart_6-1200x800.jp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108" t="7159" r="10789" b="11921"/>
          <a:stretch/>
        </p:blipFill>
        <p:spPr bwMode="auto">
          <a:xfrm rot="20045560">
            <a:off x="2203101" y="3367522"/>
            <a:ext cx="3030587" cy="272021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="" xmlns:a14="http://schemas.microsoft.com/office/drawing/2010/main">
                  <a14:imgLayer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66338" y="4553776"/>
            <a:ext cx="1506248" cy="179171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640080" y="238050"/>
            <a:ext cx="113385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spc="50" dirty="0" smtClean="0">
                <a:ln w="12700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mic Sans MS" pitchFamily="66" charset="0"/>
                <a:cs typeface="Times New Roman" pitchFamily="18" charset="0"/>
              </a:rPr>
              <a:t>ДИНОЗАВРЫ С КРЫЛЬЯМИ НАРИСОВАННЫЕ 3</a:t>
            </a:r>
            <a:r>
              <a:rPr lang="en-US" sz="4000" b="1" spc="50" dirty="0" smtClean="0">
                <a:ln w="12700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mic Sans MS" pitchFamily="66" charset="0"/>
                <a:cs typeface="Times New Roman" pitchFamily="18" charset="0"/>
              </a:rPr>
              <a:t>D</a:t>
            </a:r>
            <a:r>
              <a:rPr lang="ru-RU" sz="4000" b="1" spc="50" dirty="0" smtClean="0">
                <a:ln w="12700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mic Sans MS" pitchFamily="66" charset="0"/>
                <a:cs typeface="Times New Roman" pitchFamily="18" charset="0"/>
              </a:rPr>
              <a:t>-РУЧКОЙ</a:t>
            </a:r>
            <a:endParaRPr lang="ru-RU" sz="4000" b="1" spc="50" dirty="0">
              <a:ln w="12700" cmpd="sng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Comic Sans MS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127802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60" y="182880"/>
            <a:ext cx="11848620" cy="652939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712564" flipH="1">
            <a:off x="4386863" y="3743778"/>
            <a:ext cx="3017560" cy="244818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>
            <a:lum bright="70000" contrast="-7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6847" t="-132" r="-736" b="132"/>
          <a:stretch/>
        </p:blipFill>
        <p:spPr>
          <a:xfrm flipH="1">
            <a:off x="8166846" y="64013"/>
            <a:ext cx="3840817" cy="665298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93569" y="2000414"/>
            <a:ext cx="1098249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u="sng" dirty="0">
                <a:solidFill>
                  <a:schemeClr val="accent2">
                    <a:lumMod val="75000"/>
                  </a:schemeClr>
                </a:solidFill>
              </a:rPr>
              <a:t>https://</a:t>
            </a:r>
            <a:r>
              <a:rPr lang="en-US" sz="4400" u="sng" dirty="0">
                <a:solidFill>
                  <a:schemeClr val="accent2">
                    <a:lumMod val="75000"/>
                  </a:schemeClr>
                </a:solidFill>
              </a:rPr>
              <a:t>vk.com/video389602521_456239213</a:t>
            </a:r>
            <a:endParaRPr lang="ru-RU" sz="4400" u="sng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02556" y="3016210"/>
            <a:ext cx="995657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dirty="0">
                <a:solidFill>
                  <a:srgbClr val="FFFFFF"/>
                </a:solidFill>
                <a:latin typeface="YouTube Noto"/>
                <a:hlinkClick r:id="rId5"/>
              </a:rPr>
              <a:t>https://youtu.be/BgMD4B4ULJA</a:t>
            </a:r>
            <a:endParaRPr lang="ru-RU" sz="5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447800" y="316915"/>
            <a:ext cx="976884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spc="50" dirty="0" smtClean="0">
                <a:ln w="12700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mic Sans MS" pitchFamily="66" charset="0"/>
                <a:cs typeface="Times New Roman" pitchFamily="18" charset="0"/>
              </a:rPr>
              <a:t>КАК СОЗДАТЬ КРЫЛАТЫХ  ПТЕРОЗАВРОВ?</a:t>
            </a:r>
            <a:endParaRPr lang="ru-RU" sz="4000" b="1" spc="50" dirty="0">
              <a:ln w="12700" cmpd="sng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Comic Sans MS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2632591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Integral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99CB38"/>
      </a:accent1>
      <a:accent2>
        <a:srgbClr val="63A537"/>
      </a:accent2>
      <a:accent3>
        <a:srgbClr val="E6D024"/>
      </a:accent3>
      <a:accent4>
        <a:srgbClr val="CC9700"/>
      </a:accent4>
      <a:accent5>
        <a:srgbClr val="4EB3CF"/>
      </a:accent5>
      <a:accent6>
        <a:srgbClr val="378DA6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ntegral" id="{3577F8C9-A904-41D8-97D2-FD898F53F20E}" vid="{29F68FFC-748B-4FC3-BF39-7F84A6D584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1307</TotalTime>
  <Words>272</Words>
  <Application>Microsoft Office PowerPoint</Application>
  <PresentationFormat>Произвольный</PresentationFormat>
  <Paragraphs>81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Интеграл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79028086379</dc:creator>
  <cp:lastModifiedBy>Admin</cp:lastModifiedBy>
  <cp:revision>160</cp:revision>
  <dcterms:created xsi:type="dcterms:W3CDTF">2021-01-07T10:42:21Z</dcterms:created>
  <dcterms:modified xsi:type="dcterms:W3CDTF">2021-01-18T12:55:58Z</dcterms:modified>
</cp:coreProperties>
</file>