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</p:sldMasterIdLst>
  <p:sldIdLst>
    <p:sldId id="256" r:id="rId15"/>
    <p:sldId id="261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24" r:id="rId29"/>
    <p:sldId id="323" r:id="rId30"/>
    <p:sldId id="332" r:id="rId31"/>
    <p:sldId id="330" r:id="rId32"/>
    <p:sldId id="328" r:id="rId33"/>
    <p:sldId id="327" r:id="rId34"/>
    <p:sldId id="319" r:id="rId35"/>
    <p:sldId id="309" r:id="rId36"/>
    <p:sldId id="311" r:id="rId37"/>
    <p:sldId id="313" r:id="rId38"/>
    <p:sldId id="314" r:id="rId39"/>
    <p:sldId id="307" r:id="rId40"/>
    <p:sldId id="305" r:id="rId41"/>
    <p:sldId id="329" r:id="rId42"/>
    <p:sldId id="334" r:id="rId43"/>
    <p:sldId id="308" r:id="rId44"/>
    <p:sldId id="312" r:id="rId45"/>
    <p:sldId id="316" r:id="rId46"/>
    <p:sldId id="318" r:id="rId47"/>
    <p:sldId id="321" r:id="rId48"/>
    <p:sldId id="322" r:id="rId49"/>
    <p:sldId id="310" r:id="rId50"/>
    <p:sldId id="333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82B6DB2-99B1-4A01-A716-EE584D2C007C}">
          <p14:sldIdLst>
            <p14:sldId id="256"/>
            <p14:sldId id="261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24"/>
            <p14:sldId id="323"/>
            <p14:sldId id="332"/>
            <p14:sldId id="330"/>
            <p14:sldId id="328"/>
            <p14:sldId id="327"/>
            <p14:sldId id="319"/>
            <p14:sldId id="309"/>
            <p14:sldId id="311"/>
            <p14:sldId id="313"/>
            <p14:sldId id="314"/>
            <p14:sldId id="307"/>
            <p14:sldId id="305"/>
            <p14:sldId id="329"/>
            <p14:sldId id="334"/>
            <p14:sldId id="308"/>
            <p14:sldId id="312"/>
            <p14:sldId id="316"/>
            <p14:sldId id="318"/>
            <p14:sldId id="321"/>
            <p14:sldId id="322"/>
            <p14:sldId id="310"/>
            <p14:sldId id="33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90"/>
    <a:srgbClr val="43682A"/>
    <a:srgbClr val="78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53" autoAdjust="0"/>
    <p:restoredTop sz="99821" autoAdjust="0"/>
  </p:normalViewPr>
  <p:slideViewPr>
    <p:cSldViewPr snapToGrid="0">
      <p:cViewPr>
        <p:scale>
          <a:sx n="70" d="100"/>
          <a:sy n="70" d="100"/>
        </p:scale>
        <p:origin x="-7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2D7F06-C31E-4DD9-BFD8-A41DDA162F5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969956C3-477A-43D5-A783-2139C22115D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Проект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«Создание условий для социализации детей через путешествие в мир музыкальных инструментов»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CCC7A365-A21B-4922-8618-17AD781E38EF}" type="parTrans" cxnId="{192FB80D-0B97-4873-991A-1C907CCEC3C9}">
      <dgm:prSet/>
      <dgm:spPr/>
    </dgm:pt>
    <dgm:pt modelId="{824E8098-CFBA-426E-ACC8-F964EB42D122}" type="sibTrans" cxnId="{192FB80D-0B97-4873-991A-1C907CCEC3C9}">
      <dgm:prSet/>
      <dgm:spPr/>
    </dgm:pt>
    <dgm:pt modelId="{FDED2885-740B-4C5C-ABF5-6885E0FF29D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Театрализованная деятельность: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театрализованные игры с Чевостиком, пантомины, театральные этюды «Мы - оркестр»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7790157D-F6E8-44EB-863F-43DD07E5EF43}" type="parTrans" cxnId="{E9027A5F-F578-4AEE-9205-77295883B5AD}">
      <dgm:prSet/>
      <dgm:spPr/>
      <dgm:t>
        <a:bodyPr/>
        <a:lstStyle/>
        <a:p>
          <a:endParaRPr lang="ru-RU"/>
        </a:p>
      </dgm:t>
    </dgm:pt>
    <dgm:pt modelId="{5911D3B9-8A05-41AF-B6B2-8A2A1523D57C}" type="sibTrans" cxnId="{E9027A5F-F578-4AEE-9205-77295883B5AD}">
      <dgm:prSet/>
      <dgm:spPr/>
    </dgm:pt>
    <dgm:pt modelId="{69BBC347-2CD8-4A4E-BD02-D55067B3F2A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Ознакомление с окружающим миром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     выставка книг по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       истории музыки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E6C22EA0-90B4-4ABC-93FF-6C91AFAC6CC5}" type="parTrans" cxnId="{6BD75939-B604-4A73-97FB-843EE1977053}">
      <dgm:prSet/>
      <dgm:spPr/>
      <dgm:t>
        <a:bodyPr/>
        <a:lstStyle/>
        <a:p>
          <a:endParaRPr lang="ru-RU"/>
        </a:p>
      </dgm:t>
    </dgm:pt>
    <dgm:pt modelId="{23B7BD5D-7116-44F4-9503-8759A9D902DB}" type="sibTrans" cxnId="{6BD75939-B604-4A73-97FB-843EE1977053}">
      <dgm:prSet/>
      <dgm:spPr/>
    </dgm:pt>
    <dgm:pt modelId="{44C8CFA0-6FF9-4F08-AD87-A020043A9C8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Музыкальная деятельность: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Игра на музыкальных игрушках  и детских музыкальных инструментах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8821A4B1-B9EA-4C78-BEF4-EF51A1A7A9C1}" type="parTrans" cxnId="{D8127A0C-7B38-4920-A109-AC3A94156FAC}">
      <dgm:prSet/>
      <dgm:spPr/>
      <dgm:t>
        <a:bodyPr/>
        <a:lstStyle/>
        <a:p>
          <a:endParaRPr lang="ru-RU"/>
        </a:p>
      </dgm:t>
    </dgm:pt>
    <dgm:pt modelId="{76355927-8B70-41B7-A5FC-C1E9C1FA2570}" type="sibTrans" cxnId="{D8127A0C-7B38-4920-A109-AC3A94156FAC}">
      <dgm:prSet/>
      <dgm:spPr/>
    </dgm:pt>
    <dgm:pt modelId="{EA6C0496-B943-4E64-A317-507653777F4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Игровая деятельность: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музыкально-дидактические игры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0546FDFB-607F-421E-8EBD-5C459458D7C5}" type="parTrans" cxnId="{51E4E4C0-96AD-44AA-859F-7CA9783FFC2D}">
      <dgm:prSet/>
      <dgm:spPr/>
      <dgm:t>
        <a:bodyPr/>
        <a:lstStyle/>
        <a:p>
          <a:endParaRPr lang="ru-RU"/>
        </a:p>
      </dgm:t>
    </dgm:pt>
    <dgm:pt modelId="{794C93E2-64D3-40B4-B679-796DAD8AE2DB}" type="sibTrans" cxnId="{51E4E4C0-96AD-44AA-859F-7CA9783FFC2D}">
      <dgm:prSet/>
      <dgm:spPr/>
    </dgm:pt>
    <dgm:pt modelId="{11EF223E-1D37-49DC-9FFD-C7506D4D586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Изобразительная деятельность: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Альбомы с иллюстрациями музыкальных инструментов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A1F503D8-8ADA-4FC3-9A5F-072A4D23D2E3}" type="parTrans" cxnId="{B10D1AD9-84F9-4CEB-B6F4-37ACE2731B6B}">
      <dgm:prSet/>
      <dgm:spPr/>
      <dgm:t>
        <a:bodyPr/>
        <a:lstStyle/>
        <a:p>
          <a:endParaRPr lang="ru-RU"/>
        </a:p>
      </dgm:t>
    </dgm:pt>
    <dgm:pt modelId="{AD801618-DA63-4592-BA8C-5A1D83340F45}" type="sibTrans" cxnId="{B10D1AD9-84F9-4CEB-B6F4-37ACE2731B6B}">
      <dgm:prSet/>
      <dgm:spPr/>
    </dgm:pt>
    <dgm:pt modelId="{A0CF3AB8-F8EF-41EE-BC07-72F4DDEEC41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Художественная литература: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потешки, песенки, загадки, сказки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475994BD-37B0-4F35-994B-4B8C83790C93}" type="parTrans" cxnId="{658A24C6-DA60-4499-9647-44E51CC209FB}">
      <dgm:prSet/>
      <dgm:spPr/>
      <dgm:t>
        <a:bodyPr/>
        <a:lstStyle/>
        <a:p>
          <a:endParaRPr lang="ru-RU"/>
        </a:p>
      </dgm:t>
    </dgm:pt>
    <dgm:pt modelId="{A5DF3E15-C6B3-4E85-85F3-EEC5A379F985}" type="sibTrans" cxnId="{658A24C6-DA60-4499-9647-44E51CC209FB}">
      <dgm:prSet/>
      <dgm:spPr/>
    </dgm:pt>
    <dgm:pt modelId="{F6CC9900-CB6D-461F-A1B2-063CE3CB5B4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Художественно – творческая деятельность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: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Рисунки детей, изготовление музыкальных инструментов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7E4D55EF-439F-421E-A978-96A629013563}" type="parTrans" cxnId="{96EB00DF-D3C9-4682-818E-51653EE42D5C}">
      <dgm:prSet/>
      <dgm:spPr/>
      <dgm:t>
        <a:bodyPr/>
        <a:lstStyle/>
        <a:p>
          <a:endParaRPr lang="ru-RU"/>
        </a:p>
      </dgm:t>
    </dgm:pt>
    <dgm:pt modelId="{2D95E2A9-D50C-495D-BFDC-D65AB828D4F9}" type="sibTrans" cxnId="{96EB00DF-D3C9-4682-818E-51653EE42D5C}">
      <dgm:prSet/>
      <dgm:spPr/>
    </dgm:pt>
    <dgm:pt modelId="{EDFCAA98-E315-4C92-9FFC-D38CE819DBF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Социально – нравственное воспитание.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Виртуальные путешествия «Экскурсия в консерваторию, концертный зал»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Общение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5532A8BF-503A-40C6-9C09-B8F400FA94B0}" type="parTrans" cxnId="{C1954ED6-54A9-48B6-AB5F-8ACEE81423EE}">
      <dgm:prSet/>
      <dgm:spPr/>
      <dgm:t>
        <a:bodyPr/>
        <a:lstStyle/>
        <a:p>
          <a:endParaRPr lang="ru-RU"/>
        </a:p>
      </dgm:t>
    </dgm:pt>
    <dgm:pt modelId="{76601006-E582-4D08-9330-810BB1DE31D8}" type="sibTrans" cxnId="{C1954ED6-54A9-48B6-AB5F-8ACEE81423EE}">
      <dgm:prSet/>
      <dgm:spPr/>
    </dgm:pt>
    <dgm:pt modelId="{421517CF-201F-4085-BEBC-E4E5CFE94F82}" type="pres">
      <dgm:prSet presAssocID="{822D7F06-C31E-4DD9-BFD8-A41DDA162F5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D2AA144-CF74-4970-8B5C-8126175028D3}" type="pres">
      <dgm:prSet presAssocID="{969956C3-477A-43D5-A783-2139C22115D4}" presName="centerShape" presStyleLbl="node0" presStyleIdx="0" presStyleCnt="1"/>
      <dgm:spPr/>
    </dgm:pt>
    <dgm:pt modelId="{4E815740-A5A9-4E90-BB91-7A1DAD491FD5}" type="pres">
      <dgm:prSet presAssocID="{7790157D-F6E8-44EB-863F-43DD07E5EF43}" presName="Name9" presStyleLbl="parChTrans1D2" presStyleIdx="0" presStyleCnt="8"/>
      <dgm:spPr/>
    </dgm:pt>
    <dgm:pt modelId="{B472B0DF-6347-40B7-A483-037A5F6FC2F5}" type="pres">
      <dgm:prSet presAssocID="{7790157D-F6E8-44EB-863F-43DD07E5EF43}" presName="connTx" presStyleLbl="parChTrans1D2" presStyleIdx="0" presStyleCnt="8"/>
      <dgm:spPr/>
    </dgm:pt>
    <dgm:pt modelId="{42595166-879B-47A6-B0CC-5E05D5933586}" type="pres">
      <dgm:prSet presAssocID="{FDED2885-740B-4C5C-ABF5-6885E0FF29D7}" presName="node" presStyleLbl="node1" presStyleIdx="0" presStyleCnt="8">
        <dgm:presLayoutVars>
          <dgm:bulletEnabled val="1"/>
        </dgm:presLayoutVars>
      </dgm:prSet>
      <dgm:spPr/>
    </dgm:pt>
    <dgm:pt modelId="{9856EA50-2AE8-4090-B7B0-7AF0EEA0B03F}" type="pres">
      <dgm:prSet presAssocID="{E6C22EA0-90B4-4ABC-93FF-6C91AFAC6CC5}" presName="Name9" presStyleLbl="parChTrans1D2" presStyleIdx="1" presStyleCnt="8"/>
      <dgm:spPr/>
    </dgm:pt>
    <dgm:pt modelId="{EE3DFB0A-3762-4ACD-8E13-84ADA28542EB}" type="pres">
      <dgm:prSet presAssocID="{E6C22EA0-90B4-4ABC-93FF-6C91AFAC6CC5}" presName="connTx" presStyleLbl="parChTrans1D2" presStyleIdx="1" presStyleCnt="8"/>
      <dgm:spPr/>
    </dgm:pt>
    <dgm:pt modelId="{75A863F1-C850-41AD-9C15-7C8847A860AD}" type="pres">
      <dgm:prSet presAssocID="{69BBC347-2CD8-4A4E-BD02-D55067B3F2A4}" presName="node" presStyleLbl="node1" presStyleIdx="1" presStyleCnt="8">
        <dgm:presLayoutVars>
          <dgm:bulletEnabled val="1"/>
        </dgm:presLayoutVars>
      </dgm:prSet>
      <dgm:spPr/>
    </dgm:pt>
    <dgm:pt modelId="{6F039733-A4A3-4A9F-8426-043B22C53B1C}" type="pres">
      <dgm:prSet presAssocID="{8821A4B1-B9EA-4C78-BEF4-EF51A1A7A9C1}" presName="Name9" presStyleLbl="parChTrans1D2" presStyleIdx="2" presStyleCnt="8"/>
      <dgm:spPr/>
    </dgm:pt>
    <dgm:pt modelId="{34C29634-447A-4FEF-A0FA-3031C7F449A4}" type="pres">
      <dgm:prSet presAssocID="{8821A4B1-B9EA-4C78-BEF4-EF51A1A7A9C1}" presName="connTx" presStyleLbl="parChTrans1D2" presStyleIdx="2" presStyleCnt="8"/>
      <dgm:spPr/>
    </dgm:pt>
    <dgm:pt modelId="{A4AEBDC2-5CD6-47A9-BF93-174370FFEED6}" type="pres">
      <dgm:prSet presAssocID="{44C8CFA0-6FF9-4F08-AD87-A020043A9C84}" presName="node" presStyleLbl="node1" presStyleIdx="2" presStyleCnt="8">
        <dgm:presLayoutVars>
          <dgm:bulletEnabled val="1"/>
        </dgm:presLayoutVars>
      </dgm:prSet>
      <dgm:spPr/>
    </dgm:pt>
    <dgm:pt modelId="{A71AC84A-483E-4C97-88C4-A0BA3106A453}" type="pres">
      <dgm:prSet presAssocID="{0546FDFB-607F-421E-8EBD-5C459458D7C5}" presName="Name9" presStyleLbl="parChTrans1D2" presStyleIdx="3" presStyleCnt="8"/>
      <dgm:spPr/>
    </dgm:pt>
    <dgm:pt modelId="{CB27D7D5-4A07-47E7-B1CC-AE588E751CFD}" type="pres">
      <dgm:prSet presAssocID="{0546FDFB-607F-421E-8EBD-5C459458D7C5}" presName="connTx" presStyleLbl="parChTrans1D2" presStyleIdx="3" presStyleCnt="8"/>
      <dgm:spPr/>
    </dgm:pt>
    <dgm:pt modelId="{C4E647F5-1EBA-4E40-9AC7-00BD855AE090}" type="pres">
      <dgm:prSet presAssocID="{EA6C0496-B943-4E64-A317-507653777F48}" presName="node" presStyleLbl="node1" presStyleIdx="3" presStyleCnt="8">
        <dgm:presLayoutVars>
          <dgm:bulletEnabled val="1"/>
        </dgm:presLayoutVars>
      </dgm:prSet>
      <dgm:spPr/>
    </dgm:pt>
    <dgm:pt modelId="{8D293729-93E9-44C0-80B3-3CF649B26902}" type="pres">
      <dgm:prSet presAssocID="{A1F503D8-8ADA-4FC3-9A5F-072A4D23D2E3}" presName="Name9" presStyleLbl="parChTrans1D2" presStyleIdx="4" presStyleCnt="8"/>
      <dgm:spPr/>
    </dgm:pt>
    <dgm:pt modelId="{F7E9980B-5A97-4C9C-8C38-D2D246B7F81D}" type="pres">
      <dgm:prSet presAssocID="{A1F503D8-8ADA-4FC3-9A5F-072A4D23D2E3}" presName="connTx" presStyleLbl="parChTrans1D2" presStyleIdx="4" presStyleCnt="8"/>
      <dgm:spPr/>
    </dgm:pt>
    <dgm:pt modelId="{6EEEA6BA-DEDE-4AC2-8A67-E7693B5D0993}" type="pres">
      <dgm:prSet presAssocID="{11EF223E-1D37-49DC-9FFD-C7506D4D5861}" presName="node" presStyleLbl="node1" presStyleIdx="4" presStyleCnt="8">
        <dgm:presLayoutVars>
          <dgm:bulletEnabled val="1"/>
        </dgm:presLayoutVars>
      </dgm:prSet>
      <dgm:spPr/>
    </dgm:pt>
    <dgm:pt modelId="{150C8C22-A699-48BC-89D3-891C1AD5A0C6}" type="pres">
      <dgm:prSet presAssocID="{475994BD-37B0-4F35-994B-4B8C83790C93}" presName="Name9" presStyleLbl="parChTrans1D2" presStyleIdx="5" presStyleCnt="8"/>
      <dgm:spPr/>
    </dgm:pt>
    <dgm:pt modelId="{B770C32A-6452-4FA0-AEFD-869A2FDBEA37}" type="pres">
      <dgm:prSet presAssocID="{475994BD-37B0-4F35-994B-4B8C83790C93}" presName="connTx" presStyleLbl="parChTrans1D2" presStyleIdx="5" presStyleCnt="8"/>
      <dgm:spPr/>
    </dgm:pt>
    <dgm:pt modelId="{60C8D5D4-09FB-4C61-9220-90BAAA39E7F4}" type="pres">
      <dgm:prSet presAssocID="{A0CF3AB8-F8EF-41EE-BC07-72F4DDEEC415}" presName="node" presStyleLbl="node1" presStyleIdx="5" presStyleCnt="8">
        <dgm:presLayoutVars>
          <dgm:bulletEnabled val="1"/>
        </dgm:presLayoutVars>
      </dgm:prSet>
      <dgm:spPr/>
    </dgm:pt>
    <dgm:pt modelId="{E0D2F1A0-5471-4CA0-8182-52F2EC38E601}" type="pres">
      <dgm:prSet presAssocID="{7E4D55EF-439F-421E-A978-96A629013563}" presName="Name9" presStyleLbl="parChTrans1D2" presStyleIdx="6" presStyleCnt="8"/>
      <dgm:spPr/>
    </dgm:pt>
    <dgm:pt modelId="{F255C8D6-1F7B-4BF0-99AE-A326B2A63C8B}" type="pres">
      <dgm:prSet presAssocID="{7E4D55EF-439F-421E-A978-96A629013563}" presName="connTx" presStyleLbl="parChTrans1D2" presStyleIdx="6" presStyleCnt="8"/>
      <dgm:spPr/>
    </dgm:pt>
    <dgm:pt modelId="{D09A9EE0-D585-4500-9ADA-AF8B1B9E6784}" type="pres">
      <dgm:prSet presAssocID="{F6CC9900-CB6D-461F-A1B2-063CE3CB5B4B}" presName="node" presStyleLbl="node1" presStyleIdx="6" presStyleCnt="8">
        <dgm:presLayoutVars>
          <dgm:bulletEnabled val="1"/>
        </dgm:presLayoutVars>
      </dgm:prSet>
      <dgm:spPr/>
    </dgm:pt>
    <dgm:pt modelId="{33EE3762-06BC-4AF2-9AE3-16942EBA40C0}" type="pres">
      <dgm:prSet presAssocID="{5532A8BF-503A-40C6-9C09-B8F400FA94B0}" presName="Name9" presStyleLbl="parChTrans1D2" presStyleIdx="7" presStyleCnt="8"/>
      <dgm:spPr/>
    </dgm:pt>
    <dgm:pt modelId="{1C921828-E7F5-47D2-B3DC-8772248849D0}" type="pres">
      <dgm:prSet presAssocID="{5532A8BF-503A-40C6-9C09-B8F400FA94B0}" presName="connTx" presStyleLbl="parChTrans1D2" presStyleIdx="7" presStyleCnt="8"/>
      <dgm:spPr/>
    </dgm:pt>
    <dgm:pt modelId="{CEC847E3-5DC6-4847-8334-1BCBBDDADEDF}" type="pres">
      <dgm:prSet presAssocID="{EDFCAA98-E315-4C92-9FFC-D38CE819DBFA}" presName="node" presStyleLbl="node1" presStyleIdx="7" presStyleCnt="8">
        <dgm:presLayoutVars>
          <dgm:bulletEnabled val="1"/>
        </dgm:presLayoutVars>
      </dgm:prSet>
      <dgm:spPr/>
    </dgm:pt>
  </dgm:ptLst>
  <dgm:cxnLst>
    <dgm:cxn modelId="{B10D1AD9-84F9-4CEB-B6F4-37ACE2731B6B}" srcId="{969956C3-477A-43D5-A783-2139C22115D4}" destId="{11EF223E-1D37-49DC-9FFD-C7506D4D5861}" srcOrd="4" destOrd="0" parTransId="{A1F503D8-8ADA-4FC3-9A5F-072A4D23D2E3}" sibTransId="{AD801618-DA63-4592-BA8C-5A1D83340F45}"/>
    <dgm:cxn modelId="{F60BD420-12AE-4F49-830A-30595F71C8E8}" type="presOf" srcId="{0546FDFB-607F-421E-8EBD-5C459458D7C5}" destId="{CB27D7D5-4A07-47E7-B1CC-AE588E751CFD}" srcOrd="1" destOrd="0" presId="urn:microsoft.com/office/officeart/2005/8/layout/radial1"/>
    <dgm:cxn modelId="{00DB8EAD-4E12-443F-A276-681B8BAC30AF}" type="presOf" srcId="{822D7F06-C31E-4DD9-BFD8-A41DDA162F59}" destId="{421517CF-201F-4085-BEBC-E4E5CFE94F82}" srcOrd="0" destOrd="0" presId="urn:microsoft.com/office/officeart/2005/8/layout/radial1"/>
    <dgm:cxn modelId="{96EB00DF-D3C9-4682-818E-51653EE42D5C}" srcId="{969956C3-477A-43D5-A783-2139C22115D4}" destId="{F6CC9900-CB6D-461F-A1B2-063CE3CB5B4B}" srcOrd="6" destOrd="0" parTransId="{7E4D55EF-439F-421E-A978-96A629013563}" sibTransId="{2D95E2A9-D50C-495D-BFDC-D65AB828D4F9}"/>
    <dgm:cxn modelId="{E2A9C8DE-2D2A-4177-A87D-9EA3ED7FC15A}" type="presOf" srcId="{F6CC9900-CB6D-461F-A1B2-063CE3CB5B4B}" destId="{D09A9EE0-D585-4500-9ADA-AF8B1B9E6784}" srcOrd="0" destOrd="0" presId="urn:microsoft.com/office/officeart/2005/8/layout/radial1"/>
    <dgm:cxn modelId="{C1954ED6-54A9-48B6-AB5F-8ACEE81423EE}" srcId="{969956C3-477A-43D5-A783-2139C22115D4}" destId="{EDFCAA98-E315-4C92-9FFC-D38CE819DBFA}" srcOrd="7" destOrd="0" parTransId="{5532A8BF-503A-40C6-9C09-B8F400FA94B0}" sibTransId="{76601006-E582-4D08-9330-810BB1DE31D8}"/>
    <dgm:cxn modelId="{85125955-E765-4634-B8C4-6A897AD77315}" type="presOf" srcId="{EDFCAA98-E315-4C92-9FFC-D38CE819DBFA}" destId="{CEC847E3-5DC6-4847-8334-1BCBBDDADEDF}" srcOrd="0" destOrd="0" presId="urn:microsoft.com/office/officeart/2005/8/layout/radial1"/>
    <dgm:cxn modelId="{9571A08A-52EE-46E3-AB04-342936FD859E}" type="presOf" srcId="{A0CF3AB8-F8EF-41EE-BC07-72F4DDEEC415}" destId="{60C8D5D4-09FB-4C61-9220-90BAAA39E7F4}" srcOrd="0" destOrd="0" presId="urn:microsoft.com/office/officeart/2005/8/layout/radial1"/>
    <dgm:cxn modelId="{7BD033B3-5089-4AD6-811F-177F028CE154}" type="presOf" srcId="{11EF223E-1D37-49DC-9FFD-C7506D4D5861}" destId="{6EEEA6BA-DEDE-4AC2-8A67-E7693B5D0993}" srcOrd="0" destOrd="0" presId="urn:microsoft.com/office/officeart/2005/8/layout/radial1"/>
    <dgm:cxn modelId="{77F98A18-D0E4-4B3F-8A3A-8C210559E8B6}" type="presOf" srcId="{E6C22EA0-90B4-4ABC-93FF-6C91AFAC6CC5}" destId="{EE3DFB0A-3762-4ACD-8E13-84ADA28542EB}" srcOrd="1" destOrd="0" presId="urn:microsoft.com/office/officeart/2005/8/layout/radial1"/>
    <dgm:cxn modelId="{31CB9CE0-86A9-4D12-8623-9F82DF3B3956}" type="presOf" srcId="{5532A8BF-503A-40C6-9C09-B8F400FA94B0}" destId="{1C921828-E7F5-47D2-B3DC-8772248849D0}" srcOrd="1" destOrd="0" presId="urn:microsoft.com/office/officeart/2005/8/layout/radial1"/>
    <dgm:cxn modelId="{E9027A5F-F578-4AEE-9205-77295883B5AD}" srcId="{969956C3-477A-43D5-A783-2139C22115D4}" destId="{FDED2885-740B-4C5C-ABF5-6885E0FF29D7}" srcOrd="0" destOrd="0" parTransId="{7790157D-F6E8-44EB-863F-43DD07E5EF43}" sibTransId="{5911D3B9-8A05-41AF-B6B2-8A2A1523D57C}"/>
    <dgm:cxn modelId="{28941B38-137F-4C58-87CC-D3D3142F0F15}" type="presOf" srcId="{A1F503D8-8ADA-4FC3-9A5F-072A4D23D2E3}" destId="{8D293729-93E9-44C0-80B3-3CF649B26902}" srcOrd="0" destOrd="0" presId="urn:microsoft.com/office/officeart/2005/8/layout/radial1"/>
    <dgm:cxn modelId="{9D2E740C-8AD8-46F9-AB6F-2C9FEF959357}" type="presOf" srcId="{8821A4B1-B9EA-4C78-BEF4-EF51A1A7A9C1}" destId="{6F039733-A4A3-4A9F-8426-043B22C53B1C}" srcOrd="0" destOrd="0" presId="urn:microsoft.com/office/officeart/2005/8/layout/radial1"/>
    <dgm:cxn modelId="{A6A5D7AB-17EF-42DA-BCEC-E7BC22598F50}" type="presOf" srcId="{FDED2885-740B-4C5C-ABF5-6885E0FF29D7}" destId="{42595166-879B-47A6-B0CC-5E05D5933586}" srcOrd="0" destOrd="0" presId="urn:microsoft.com/office/officeart/2005/8/layout/radial1"/>
    <dgm:cxn modelId="{D8127A0C-7B38-4920-A109-AC3A94156FAC}" srcId="{969956C3-477A-43D5-A783-2139C22115D4}" destId="{44C8CFA0-6FF9-4F08-AD87-A020043A9C84}" srcOrd="2" destOrd="0" parTransId="{8821A4B1-B9EA-4C78-BEF4-EF51A1A7A9C1}" sibTransId="{76355927-8B70-41B7-A5FC-C1E9C1FA2570}"/>
    <dgm:cxn modelId="{B61E28A0-8C88-4098-8E76-9DBB2DD1E220}" type="presOf" srcId="{7E4D55EF-439F-421E-A978-96A629013563}" destId="{E0D2F1A0-5471-4CA0-8182-52F2EC38E601}" srcOrd="0" destOrd="0" presId="urn:microsoft.com/office/officeart/2005/8/layout/radial1"/>
    <dgm:cxn modelId="{71EDD0C5-693F-4153-A32D-3F058C518AF5}" type="presOf" srcId="{475994BD-37B0-4F35-994B-4B8C83790C93}" destId="{B770C32A-6452-4FA0-AEFD-869A2FDBEA37}" srcOrd="1" destOrd="0" presId="urn:microsoft.com/office/officeart/2005/8/layout/radial1"/>
    <dgm:cxn modelId="{176E5750-32F9-4E89-BD7F-C103622C1B88}" type="presOf" srcId="{7E4D55EF-439F-421E-A978-96A629013563}" destId="{F255C8D6-1F7B-4BF0-99AE-A326B2A63C8B}" srcOrd="1" destOrd="0" presId="urn:microsoft.com/office/officeart/2005/8/layout/radial1"/>
    <dgm:cxn modelId="{68015A3F-70B9-4C8A-AF4B-ADEA08B41908}" type="presOf" srcId="{5532A8BF-503A-40C6-9C09-B8F400FA94B0}" destId="{33EE3762-06BC-4AF2-9AE3-16942EBA40C0}" srcOrd="0" destOrd="0" presId="urn:microsoft.com/office/officeart/2005/8/layout/radial1"/>
    <dgm:cxn modelId="{6BD75939-B604-4A73-97FB-843EE1977053}" srcId="{969956C3-477A-43D5-A783-2139C22115D4}" destId="{69BBC347-2CD8-4A4E-BD02-D55067B3F2A4}" srcOrd="1" destOrd="0" parTransId="{E6C22EA0-90B4-4ABC-93FF-6C91AFAC6CC5}" sibTransId="{23B7BD5D-7116-44F4-9503-8759A9D902DB}"/>
    <dgm:cxn modelId="{7E7C3982-180D-496C-BDFE-96EF877AF028}" type="presOf" srcId="{969956C3-477A-43D5-A783-2139C22115D4}" destId="{ED2AA144-CF74-4970-8B5C-8126175028D3}" srcOrd="0" destOrd="0" presId="urn:microsoft.com/office/officeart/2005/8/layout/radial1"/>
    <dgm:cxn modelId="{F751046E-6B45-4C7F-B26A-785E1FCA8BA3}" type="presOf" srcId="{44C8CFA0-6FF9-4F08-AD87-A020043A9C84}" destId="{A4AEBDC2-5CD6-47A9-BF93-174370FFEED6}" srcOrd="0" destOrd="0" presId="urn:microsoft.com/office/officeart/2005/8/layout/radial1"/>
    <dgm:cxn modelId="{D2DBF653-F7F7-4192-B40C-2C265CEC360A}" type="presOf" srcId="{EA6C0496-B943-4E64-A317-507653777F48}" destId="{C4E647F5-1EBA-4E40-9AC7-00BD855AE090}" srcOrd="0" destOrd="0" presId="urn:microsoft.com/office/officeart/2005/8/layout/radial1"/>
    <dgm:cxn modelId="{192FB80D-0B97-4873-991A-1C907CCEC3C9}" srcId="{822D7F06-C31E-4DD9-BFD8-A41DDA162F59}" destId="{969956C3-477A-43D5-A783-2139C22115D4}" srcOrd="0" destOrd="0" parTransId="{CCC7A365-A21B-4922-8618-17AD781E38EF}" sibTransId="{824E8098-CFBA-426E-ACC8-F964EB42D122}"/>
    <dgm:cxn modelId="{51E4E4C0-96AD-44AA-859F-7CA9783FFC2D}" srcId="{969956C3-477A-43D5-A783-2139C22115D4}" destId="{EA6C0496-B943-4E64-A317-507653777F48}" srcOrd="3" destOrd="0" parTransId="{0546FDFB-607F-421E-8EBD-5C459458D7C5}" sibTransId="{794C93E2-64D3-40B4-B679-796DAD8AE2DB}"/>
    <dgm:cxn modelId="{00A0C82E-D0D0-46B2-A4FC-A7F19B72E1F2}" type="presOf" srcId="{A1F503D8-8ADA-4FC3-9A5F-072A4D23D2E3}" destId="{F7E9980B-5A97-4C9C-8C38-D2D246B7F81D}" srcOrd="1" destOrd="0" presId="urn:microsoft.com/office/officeart/2005/8/layout/radial1"/>
    <dgm:cxn modelId="{658A24C6-DA60-4499-9647-44E51CC209FB}" srcId="{969956C3-477A-43D5-A783-2139C22115D4}" destId="{A0CF3AB8-F8EF-41EE-BC07-72F4DDEEC415}" srcOrd="5" destOrd="0" parTransId="{475994BD-37B0-4F35-994B-4B8C83790C93}" sibTransId="{A5DF3E15-C6B3-4E85-85F3-EEC5A379F985}"/>
    <dgm:cxn modelId="{0D34A636-1E20-427E-9C9E-A40586655C57}" type="presOf" srcId="{7790157D-F6E8-44EB-863F-43DD07E5EF43}" destId="{4E815740-A5A9-4E90-BB91-7A1DAD491FD5}" srcOrd="0" destOrd="0" presId="urn:microsoft.com/office/officeart/2005/8/layout/radial1"/>
    <dgm:cxn modelId="{BBF78747-C962-4C2E-BC57-F8F61D8814F7}" type="presOf" srcId="{475994BD-37B0-4F35-994B-4B8C83790C93}" destId="{150C8C22-A699-48BC-89D3-891C1AD5A0C6}" srcOrd="0" destOrd="0" presId="urn:microsoft.com/office/officeart/2005/8/layout/radial1"/>
    <dgm:cxn modelId="{31F1FC3A-FD17-4BC9-9894-31CBB89884D8}" type="presOf" srcId="{69BBC347-2CD8-4A4E-BD02-D55067B3F2A4}" destId="{75A863F1-C850-41AD-9C15-7C8847A860AD}" srcOrd="0" destOrd="0" presId="urn:microsoft.com/office/officeart/2005/8/layout/radial1"/>
    <dgm:cxn modelId="{33861444-F94F-417E-B981-C29752427DDE}" type="presOf" srcId="{E6C22EA0-90B4-4ABC-93FF-6C91AFAC6CC5}" destId="{9856EA50-2AE8-4090-B7B0-7AF0EEA0B03F}" srcOrd="0" destOrd="0" presId="urn:microsoft.com/office/officeart/2005/8/layout/radial1"/>
    <dgm:cxn modelId="{C26DC5E4-A568-4AAB-A91D-BAE4F76E3763}" type="presOf" srcId="{0546FDFB-607F-421E-8EBD-5C459458D7C5}" destId="{A71AC84A-483E-4C97-88C4-A0BA3106A453}" srcOrd="0" destOrd="0" presId="urn:microsoft.com/office/officeart/2005/8/layout/radial1"/>
    <dgm:cxn modelId="{5B63660E-2A8E-40FF-9080-B6DE8F0F66F9}" type="presOf" srcId="{7790157D-F6E8-44EB-863F-43DD07E5EF43}" destId="{B472B0DF-6347-40B7-A483-037A5F6FC2F5}" srcOrd="1" destOrd="0" presId="urn:microsoft.com/office/officeart/2005/8/layout/radial1"/>
    <dgm:cxn modelId="{B75D7250-B45E-491E-B310-CB9664CEF9C2}" type="presOf" srcId="{8821A4B1-B9EA-4C78-BEF4-EF51A1A7A9C1}" destId="{34C29634-447A-4FEF-A0FA-3031C7F449A4}" srcOrd="1" destOrd="0" presId="urn:microsoft.com/office/officeart/2005/8/layout/radial1"/>
    <dgm:cxn modelId="{917474EF-76D5-41A3-B01C-F1A283381C3E}" type="presParOf" srcId="{421517CF-201F-4085-BEBC-E4E5CFE94F82}" destId="{ED2AA144-CF74-4970-8B5C-8126175028D3}" srcOrd="0" destOrd="0" presId="urn:microsoft.com/office/officeart/2005/8/layout/radial1"/>
    <dgm:cxn modelId="{A2F776FC-B196-49FD-9B37-D442B7AB37FE}" type="presParOf" srcId="{421517CF-201F-4085-BEBC-E4E5CFE94F82}" destId="{4E815740-A5A9-4E90-BB91-7A1DAD491FD5}" srcOrd="1" destOrd="0" presId="urn:microsoft.com/office/officeart/2005/8/layout/radial1"/>
    <dgm:cxn modelId="{2CB607BA-4165-4B5D-A2DD-30DD72F71FB5}" type="presParOf" srcId="{4E815740-A5A9-4E90-BB91-7A1DAD491FD5}" destId="{B472B0DF-6347-40B7-A483-037A5F6FC2F5}" srcOrd="0" destOrd="0" presId="urn:microsoft.com/office/officeart/2005/8/layout/radial1"/>
    <dgm:cxn modelId="{C2DB120E-447C-4BBA-A2F6-CE6686595B8F}" type="presParOf" srcId="{421517CF-201F-4085-BEBC-E4E5CFE94F82}" destId="{42595166-879B-47A6-B0CC-5E05D5933586}" srcOrd="2" destOrd="0" presId="urn:microsoft.com/office/officeart/2005/8/layout/radial1"/>
    <dgm:cxn modelId="{0C2FCA0E-6E99-423B-98CB-4204A2950799}" type="presParOf" srcId="{421517CF-201F-4085-BEBC-E4E5CFE94F82}" destId="{9856EA50-2AE8-4090-B7B0-7AF0EEA0B03F}" srcOrd="3" destOrd="0" presId="urn:microsoft.com/office/officeart/2005/8/layout/radial1"/>
    <dgm:cxn modelId="{4B0A1FEE-3165-47BE-875E-1D15834D267D}" type="presParOf" srcId="{9856EA50-2AE8-4090-B7B0-7AF0EEA0B03F}" destId="{EE3DFB0A-3762-4ACD-8E13-84ADA28542EB}" srcOrd="0" destOrd="0" presId="urn:microsoft.com/office/officeart/2005/8/layout/radial1"/>
    <dgm:cxn modelId="{A2BB5E92-FA35-4269-AD2C-B6BEC2619EF8}" type="presParOf" srcId="{421517CF-201F-4085-BEBC-E4E5CFE94F82}" destId="{75A863F1-C850-41AD-9C15-7C8847A860AD}" srcOrd="4" destOrd="0" presId="urn:microsoft.com/office/officeart/2005/8/layout/radial1"/>
    <dgm:cxn modelId="{B1DD0925-E8E1-40CF-9318-0F9454C7182B}" type="presParOf" srcId="{421517CF-201F-4085-BEBC-E4E5CFE94F82}" destId="{6F039733-A4A3-4A9F-8426-043B22C53B1C}" srcOrd="5" destOrd="0" presId="urn:microsoft.com/office/officeart/2005/8/layout/radial1"/>
    <dgm:cxn modelId="{3BABE19B-8270-4324-B8E1-06988208537C}" type="presParOf" srcId="{6F039733-A4A3-4A9F-8426-043B22C53B1C}" destId="{34C29634-447A-4FEF-A0FA-3031C7F449A4}" srcOrd="0" destOrd="0" presId="urn:microsoft.com/office/officeart/2005/8/layout/radial1"/>
    <dgm:cxn modelId="{338EC329-3BEE-461E-8D36-A5381C9A0A9B}" type="presParOf" srcId="{421517CF-201F-4085-BEBC-E4E5CFE94F82}" destId="{A4AEBDC2-5CD6-47A9-BF93-174370FFEED6}" srcOrd="6" destOrd="0" presId="urn:microsoft.com/office/officeart/2005/8/layout/radial1"/>
    <dgm:cxn modelId="{3365DEC4-0D25-40C9-873C-C76D25CBF612}" type="presParOf" srcId="{421517CF-201F-4085-BEBC-E4E5CFE94F82}" destId="{A71AC84A-483E-4C97-88C4-A0BA3106A453}" srcOrd="7" destOrd="0" presId="urn:microsoft.com/office/officeart/2005/8/layout/radial1"/>
    <dgm:cxn modelId="{175E7EC4-5BC8-45F4-AB64-3DEBE78F246A}" type="presParOf" srcId="{A71AC84A-483E-4C97-88C4-A0BA3106A453}" destId="{CB27D7D5-4A07-47E7-B1CC-AE588E751CFD}" srcOrd="0" destOrd="0" presId="urn:microsoft.com/office/officeart/2005/8/layout/radial1"/>
    <dgm:cxn modelId="{DFDBF24C-7190-4C35-8D89-31D1A610F14F}" type="presParOf" srcId="{421517CF-201F-4085-BEBC-E4E5CFE94F82}" destId="{C4E647F5-1EBA-4E40-9AC7-00BD855AE090}" srcOrd="8" destOrd="0" presId="urn:microsoft.com/office/officeart/2005/8/layout/radial1"/>
    <dgm:cxn modelId="{11C05F9C-4320-4246-8081-31821B822CD0}" type="presParOf" srcId="{421517CF-201F-4085-BEBC-E4E5CFE94F82}" destId="{8D293729-93E9-44C0-80B3-3CF649B26902}" srcOrd="9" destOrd="0" presId="urn:microsoft.com/office/officeart/2005/8/layout/radial1"/>
    <dgm:cxn modelId="{3783A8B0-BA7E-4036-BD30-8895AAA1F92F}" type="presParOf" srcId="{8D293729-93E9-44C0-80B3-3CF649B26902}" destId="{F7E9980B-5A97-4C9C-8C38-D2D246B7F81D}" srcOrd="0" destOrd="0" presId="urn:microsoft.com/office/officeart/2005/8/layout/radial1"/>
    <dgm:cxn modelId="{B966A6F2-D3C7-41B7-88D6-7EC70211D270}" type="presParOf" srcId="{421517CF-201F-4085-BEBC-E4E5CFE94F82}" destId="{6EEEA6BA-DEDE-4AC2-8A67-E7693B5D0993}" srcOrd="10" destOrd="0" presId="urn:microsoft.com/office/officeart/2005/8/layout/radial1"/>
    <dgm:cxn modelId="{9309CBE9-682D-409C-AE69-49D47CC40EF4}" type="presParOf" srcId="{421517CF-201F-4085-BEBC-E4E5CFE94F82}" destId="{150C8C22-A699-48BC-89D3-891C1AD5A0C6}" srcOrd="11" destOrd="0" presId="urn:microsoft.com/office/officeart/2005/8/layout/radial1"/>
    <dgm:cxn modelId="{5AD06654-770D-45B1-9268-6BE9C0C52F7C}" type="presParOf" srcId="{150C8C22-A699-48BC-89D3-891C1AD5A0C6}" destId="{B770C32A-6452-4FA0-AEFD-869A2FDBEA37}" srcOrd="0" destOrd="0" presId="urn:microsoft.com/office/officeart/2005/8/layout/radial1"/>
    <dgm:cxn modelId="{193939BE-A654-4254-9C10-19D95E87F277}" type="presParOf" srcId="{421517CF-201F-4085-BEBC-E4E5CFE94F82}" destId="{60C8D5D4-09FB-4C61-9220-90BAAA39E7F4}" srcOrd="12" destOrd="0" presId="urn:microsoft.com/office/officeart/2005/8/layout/radial1"/>
    <dgm:cxn modelId="{06A682F1-675F-4524-ABF2-BED383C013D6}" type="presParOf" srcId="{421517CF-201F-4085-BEBC-E4E5CFE94F82}" destId="{E0D2F1A0-5471-4CA0-8182-52F2EC38E601}" srcOrd="13" destOrd="0" presId="urn:microsoft.com/office/officeart/2005/8/layout/radial1"/>
    <dgm:cxn modelId="{F15788D2-8CA8-43CA-A1DD-56348B5A3C55}" type="presParOf" srcId="{E0D2F1A0-5471-4CA0-8182-52F2EC38E601}" destId="{F255C8D6-1F7B-4BF0-99AE-A326B2A63C8B}" srcOrd="0" destOrd="0" presId="urn:microsoft.com/office/officeart/2005/8/layout/radial1"/>
    <dgm:cxn modelId="{B151EA68-3435-4EB9-9DE7-CB9DBA903EA3}" type="presParOf" srcId="{421517CF-201F-4085-BEBC-E4E5CFE94F82}" destId="{D09A9EE0-D585-4500-9ADA-AF8B1B9E6784}" srcOrd="14" destOrd="0" presId="urn:microsoft.com/office/officeart/2005/8/layout/radial1"/>
    <dgm:cxn modelId="{1589573E-047D-4CC8-B9A9-CF5A8B62A85D}" type="presParOf" srcId="{421517CF-201F-4085-BEBC-E4E5CFE94F82}" destId="{33EE3762-06BC-4AF2-9AE3-16942EBA40C0}" srcOrd="15" destOrd="0" presId="urn:microsoft.com/office/officeart/2005/8/layout/radial1"/>
    <dgm:cxn modelId="{F8F7F721-FA7D-4EB1-AD82-C988F2B4CFD5}" type="presParOf" srcId="{33EE3762-06BC-4AF2-9AE3-16942EBA40C0}" destId="{1C921828-E7F5-47D2-B3DC-8772248849D0}" srcOrd="0" destOrd="0" presId="urn:microsoft.com/office/officeart/2005/8/layout/radial1"/>
    <dgm:cxn modelId="{D1CA74F6-6C60-4A1B-BDD0-564A68DEBA9C}" type="presParOf" srcId="{421517CF-201F-4085-BEBC-E4E5CFE94F82}" destId="{CEC847E3-5DC6-4847-8334-1BCBBDDADEDF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32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12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02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26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6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49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53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3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5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62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92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34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51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9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03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6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74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10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5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53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514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28803"/>
            <a:ext cx="103632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CE6823-1471-4BE4-AAA5-FF5B351903C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0804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91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6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27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1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4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84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43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52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93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4DE83-38D3-45E2-8F4E-791A85E3A16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8887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40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76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7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65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19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63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2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14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63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0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DAE18-374A-4F0C-8BB8-7A4069F5122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9780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71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59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84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6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70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8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2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3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1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F8C13-E557-4E64-B64E-7816E3B9BF2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5545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71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8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38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00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1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610A8-E403-44A6-9F4B-4434A00D2A9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837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A9305-A419-4093-9E75-FC53D1B55B9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43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0E1A0-E59F-4DEE-A61D-103B577677B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11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3F0FF-429A-4A2E-A2CD-113F2B03234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8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08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7B70A-1BDA-4F85-8653-E9746EEF920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464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15473-EC50-4292-84BF-2DE769CCC62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339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955AA-60E7-43BC-BFCE-86BD13D764C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081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81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8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7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71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3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8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3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49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1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8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8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03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80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5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65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28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3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86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00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70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2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80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2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5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6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96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52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85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2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48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32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50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9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4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5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64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8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9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13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69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0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50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0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9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6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8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4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25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00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48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2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02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0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0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4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85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71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55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83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43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1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91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5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6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3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5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56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63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28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81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08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6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37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5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7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84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02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5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3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3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82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80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72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8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555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84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11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99B5FE-0C8D-4F62-872A-B419C15564D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9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21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4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68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798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31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008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A4064-9F8B-433D-B97E-2A9BDB858A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FCA0-ACE1-4E53-B0FC-726F0DC42A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58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89;&#1082;&#1072;&#1079;&#1082;&#1080;/&#1057;&#1082;&#1072;&#1079;&#1082;&#1072;%20&#1074;&#1080;&#1076;&#1077;&#1090;&#1100;%20&#1084;&#1091;&#1079;&#1099;&#1082;&#1091;%20&#1082;&#1091;&#1089;&#1086;&#1082;.mp4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89;&#1082;&#1072;&#1079;&#1082;&#1080;/&#1089;&#1082;&#1072;&#1079;&#1082;&#1080;%20&#1082;&#1091;&#1089;&#1082;&#1080;/&#1055;&#1088;&#1086;&#1082;&#1086;&#1092;&#1100;&#1077;&#1074;%20&#1055;&#1077;&#1090;&#1103;%20&#1080;%20&#1074;&#1086;&#1083;&#1082;/&#1047;&#1085;&#1072;&#1082;&#1086;&#1084;&#1089;&#1090;&#1074;&#1086;%20&#1089;%20&#1089;&#1080;&#1084;&#1092;&#1086;&#1085;&#1080;&#1095;.%20&#1089;&#1082;&#1072;&#1079;&#1082;&#1086;&#1081;%20&#1055;&#1077;&#1090;&#1103;%20&#1080;%20&#1074;&#1086;&#1083;&#1082;.ppt" TargetMode="External"/><Relationship Id="rId5" Type="http://schemas.openxmlformats.org/officeDocument/2006/relationships/image" Target="../media/image22.png"/><Relationship Id="rId4" Type="http://schemas.openxmlformats.org/officeDocument/2006/relationships/hyperlink" Target="&#1089;&#1082;&#1072;&#1079;&#1082;&#1080;/&#1089;&#1082;&#1072;&#1079;&#1082;&#1080;%20&#1082;&#1091;&#1089;&#1082;&#1080;/&#1056;&#1080;&#1084;&#1089;&#1082;&#1080;&#1081;%20&#1050;&#1086;&#1088;&#1089;&#1072;&#1082;&#1086;&#1074;%20&#1058;&#1088;&#1080;%20&#1063;&#1091;&#1076;&#1072;/&#1088;&#1080;&#1084;&#1089;&#1082;&#1080;&#1081;%20&#1082;&#1086;&#1088;&#1089;&#1072;&#1082;&#1086;&#1074;%20&#1090;&#1088;&#1080;%20&#1095;&#1091;&#1076;&#1072;.pp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102;&#1090;%20&#1080;%20&#1080;&#1075;&#1088;&#1072;&#1102;&#1090;%20&#1085;&#1072;%20&#1091;&#1083;&#1080;&#1094;&#1077;%20(online-video-cutter.com).mp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hyperlink" Target="&#1048;&#1075;&#1088;&#1072;&#1102;&#1090;%20&#1085;&#1072;%20&#1089;&#1072;&#1084;&#1086;&#1076;&#1077;&#1083;&#1100;&#1085;&#1099;&#1093;%20&#1080;&#1085;&#1089;&#1090;&#1088;&#1091;&#1084;&#1077;&#1085;&#1090;&#1072;&#1093;%20&#1086;&#1073;&#1088;&#1077;&#1079;.mp4" TargetMode="Externa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&#1074;&#1080;&#1088;&#1090;&#1091;&#1072;&#1083;&#1100;&#1085;&#1099;&#1077;%20&#1101;&#1082;&#1089;&#1082;&#1091;&#1088;&#1089;&#1080;&#1080;%20&#1074;%20&#1090;&#1077;&#1072;&#1090;&#1088;/&#1101;&#1082;&#1089;&#1082;&#1091;&#1088;&#1089;&#1080;&#1103;%20&#1073;&#1086;&#1083;&#1100;&#1096;&#1086;&#1081;%20&#1090;&#1077;&#1072;&#1090;&#1088;.mp4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74;&#1080;&#1088;&#1090;&#1091;&#1072;&#1083;&#1100;&#1085;&#1099;&#1077;%20&#1101;&#1082;&#1089;&#1082;&#1091;&#1088;&#1089;&#1080;&#1080;%20&#1074;%20&#1090;&#1077;&#1072;&#1090;&#1088;/&#1056;&#1086;&#1089;&#1090;&#1086;&#1074;&#1089;&#1082;&#1080;&#1081;%20&#1084;&#1091;&#1079;&#1099;&#1082;&#1072;&#1083;&#1100;&#1085;&#1099;&#1081;%20&#1090;&#1077;&#1072;&#1090;&#1088;.mp4" TargetMode="External"/><Relationship Id="rId5" Type="http://schemas.openxmlformats.org/officeDocument/2006/relationships/image" Target="../media/image40.jpeg"/><Relationship Id="rId4" Type="http://schemas.openxmlformats.org/officeDocument/2006/relationships/hyperlink" Target="&#1074;&#1080;&#1088;&#1090;&#1091;&#1072;&#1083;&#1100;&#1085;&#1099;&#1077;%20&#1101;&#1082;&#1089;&#1082;&#1091;&#1088;&#1089;&#1080;&#1080;%20&#1074;%20&#1090;&#1077;&#1072;&#1090;&#1088;/&#1101;&#1082;&#1089;&#1082;&#1091;&#1088;&#1089;&#1080;&#1103;%20&#1084;&#1072;&#1088;&#1080;&#1080;&#1085;&#1089;&#1082;&#1080;&#1081;%20&#1090;&#1077;&#1072;&#1090;&#1088;.mp4" TargetMode="External"/><Relationship Id="rId9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hyperlink" Target="&#1074;&#1080;&#1088;&#1090;&#1091;&#1072;&#1083;&#1100;&#1085;&#1099;&#1077;%20&#1087;&#1091;&#1090;&#1077;&#1096;&#1077;&#1089;&#1090;&#1074;&#1080;&#1103;%20&#1074;&#1085;&#1091;&#1090;&#1088;&#1100;%20&#1090;&#1077;&#1072;&#1090;&#1088;&#1072;/&#1042;&#1080;&#1088;&#1090;&#1091;&#1072;&#1083;&#1100;&#1085;&#1072;&#1103;%20&#1101;&#1082;&#1089;&#1082;&#1091;&#1088;&#1089;&#1080;&#1103;%20&#1074;%20&#1086;&#1088;&#1082;&#1077;&#1089;&#1090;&#1088;&#1086;&#1074;&#1091;3.&#1102;%20&#1103;&#1084;&#1091;.mp4" TargetMode="Externa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73;&#1099;&#1089;&#1090;&#1088;&#1077;&#1077;%20&#1080;&#1090;&#1086;&#1075;%20&#1087;&#1086;%20&#1082;&#1083;&#1072;&#1089;&#1089;&#1080;&#1082;&#1077;&#1090;&#1086;&#1089;&#1082;&#1091;&#1103;.mp4" TargetMode="External"/><Relationship Id="rId5" Type="http://schemas.openxmlformats.org/officeDocument/2006/relationships/image" Target="../media/image45.png"/><Relationship Id="rId4" Type="http://schemas.openxmlformats.org/officeDocument/2006/relationships/hyperlink" Target="&#1048;&#1090;&#1086;&#1075;%20&#1084;&#1091;&#1079;.&#1096;&#1082;&#1086;&#1083;&#1072;%20(&#1073;&#1099;&#1089;&#1090;&#1088;&#1077;&#1077;).mp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hyperlink" Target="&#1048;&#1090;&#1086;&#1075;%20&#1060;&#1080;&#1083;&#1080;&#1087;&#1087;&#1086;&#1074;.mp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.png"/><Relationship Id="rId7" Type="http://schemas.openxmlformats.org/officeDocument/2006/relationships/image" Target="../media/image5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hyperlink" Target="&#1053;&#1080;&#1082;&#1086;&#1083;&#1072;&#1077;&#1074;%20&#1088;&#1077;&#1079;&#1072;&#1082;%20&#1073;&#1099;&#1089;&#1090;&#1088;&#1086;.mp4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48;&#1090;&#1086;&#1075;%20&#1058;&#1080;&#1084;&#1086;&#1092;&#1077;&#1081;%20&#1073;&#1099;&#1089;&#1090;&#1088;&#1077;&#1077;.mp4" TargetMode="Externa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00"/>
          <a:stretch/>
        </p:blipFill>
        <p:spPr>
          <a:xfrm>
            <a:off x="0" y="1"/>
            <a:ext cx="12192000" cy="70051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716" y="261822"/>
            <a:ext cx="10440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«Колокольчик»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Волгодонска</a:t>
            </a:r>
            <a:endParaRPr lang="ru-RU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-139853" y="4160480"/>
            <a:ext cx="8043333" cy="2305050"/>
          </a:xfrm>
          <a:noFill/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endParaRPr lang="ru-RU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904" y="-3"/>
            <a:ext cx="3816096" cy="700512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" y="798971"/>
            <a:ext cx="115050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</a:t>
            </a:r>
            <a:endParaRPr lang="ru-RU" dirty="0"/>
          </a:p>
          <a:p>
            <a:pPr algn="ctr"/>
            <a:r>
              <a:rPr lang="ru-RU" sz="5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Проект</a:t>
            </a:r>
            <a:r>
              <a:rPr lang="ru-RU" sz="5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 </a:t>
            </a:r>
            <a:endParaRPr lang="ru-RU" sz="5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мир </a:t>
            </a:r>
          </a:p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музыкальных инструментов, </a:t>
            </a:r>
          </a:p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способ социализации </a:t>
            </a:r>
          </a:p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дошкольного возраста»</a:t>
            </a:r>
          </a:p>
          <a:p>
            <a:pPr algn="ctr"/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Автор проекта</a:t>
            </a:r>
          </a:p>
          <a:p>
            <a:pPr lvl="0"/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Музыкальный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</a:p>
          <a:p>
            <a:pPr lvl="0"/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Лавроненко Наталья Владимировна</a:t>
            </a:r>
            <a:endParaRPr lang="ru-RU" sz="2400" b="1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:\наташа\наташа\фото\фотосессия крылова июнь 2020\будуарная фотосессия\DSC_34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24" y="3502562"/>
            <a:ext cx="2989841" cy="377467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13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6350"/>
          <a:ext cx="12010029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2646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588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Проектное решение</a:t>
            </a:r>
            <a:endParaRPr lang="ru-RU" sz="40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767072" y="2731008"/>
            <a:ext cx="2438400" cy="12801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Формы реализации проекта</a:t>
            </a:r>
            <a:endParaRPr lang="ru-RU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343701" y="801387"/>
            <a:ext cx="3086857" cy="124439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Исследовательская, поисковая, продуктивная деятельность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9089409" y="18884"/>
            <a:ext cx="2521377" cy="10319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Самостоятельное </a:t>
            </a:r>
            <a:r>
              <a:rPr lang="ru-RU" sz="1600" b="1" i="1" dirty="0" err="1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музицирование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детей в группе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5513" y="2301588"/>
            <a:ext cx="4021704" cy="13560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Родительские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консультации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участие родителей в изготовлении музыкальных инструментов, в праздниках, концертах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416955" y="5486401"/>
            <a:ext cx="2775045" cy="13716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Выставка музыкальные инструменты своими руками </a:t>
            </a:r>
          </a:p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(с родителями)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8118" y="5609229"/>
            <a:ext cx="2122820" cy="96899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Слушание музыки в режиме дня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9021170" y="3572988"/>
            <a:ext cx="3170830" cy="134532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Интегрированные занятия с использованием всех видов музыкальной деятельности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91570" y="67386"/>
            <a:ext cx="2896172" cy="98349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Импровизационно – творческая деятельность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156348" y="5922300"/>
            <a:ext cx="1897038" cy="9357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Выставка детских рисунков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верх 21"/>
          <p:cNvSpPr/>
          <p:nvPr/>
        </p:nvSpPr>
        <p:spPr>
          <a:xfrm>
            <a:off x="5666982" y="2154868"/>
            <a:ext cx="496737" cy="539496"/>
          </a:xfrm>
          <a:prstGeom prst="upArrow">
            <a:avLst>
              <a:gd name="adj1" fmla="val 65094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 rot="5400000">
            <a:off x="4089654" y="2937510"/>
            <a:ext cx="573024" cy="78181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7180322" y="2811621"/>
            <a:ext cx="835036" cy="57302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5500115" y="4168138"/>
            <a:ext cx="633984" cy="83562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20117613">
            <a:off x="6704027" y="2161134"/>
            <a:ext cx="972314" cy="6447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Стрелка влево 26"/>
          <p:cNvSpPr/>
          <p:nvPr/>
        </p:nvSpPr>
        <p:spPr>
          <a:xfrm rot="1701329">
            <a:off x="3816665" y="2120159"/>
            <a:ext cx="1260786" cy="665675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трелка вниз 27"/>
          <p:cNvSpPr/>
          <p:nvPr/>
        </p:nvSpPr>
        <p:spPr>
          <a:xfrm rot="4114219">
            <a:off x="3859884" y="3382850"/>
            <a:ext cx="672168" cy="155399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 rot="18670198">
            <a:off x="6879338" y="3822753"/>
            <a:ext cx="595042" cy="144533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низ 29"/>
          <p:cNvSpPr/>
          <p:nvPr/>
        </p:nvSpPr>
        <p:spPr>
          <a:xfrm rot="17654694">
            <a:off x="7649597" y="3156901"/>
            <a:ext cx="595042" cy="177681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673210" y="5784553"/>
            <a:ext cx="2650679" cy="107344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Выступления детей в оркестре, исполнительство на праздниках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низ 31"/>
          <p:cNvSpPr/>
          <p:nvPr/>
        </p:nvSpPr>
        <p:spPr>
          <a:xfrm rot="3273485">
            <a:off x="4108445" y="3785389"/>
            <a:ext cx="672168" cy="188459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1053236" y="4706028"/>
            <a:ext cx="2099397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Составление викторин, кроссвордов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88117" y="1074585"/>
            <a:ext cx="2954039" cy="124542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картотеки сказок, где есть музыкальные инструменты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8418459" y="2045785"/>
            <a:ext cx="3773539" cy="148625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Создание </a:t>
            </a:r>
            <a:r>
              <a:rPr lang="ru-RU" sz="1600" b="1" i="1" dirty="0" err="1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медиатеки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 виртуальных экскурсий</a:t>
            </a:r>
          </a:p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в 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концертный зал, консерваторию, собор, для ознакомления с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муз. инструментами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653194" y="5036024"/>
            <a:ext cx="3416346" cy="131762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видео 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роликов: рассказ и игра на инструменте, членов семьи, играющих на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инструментах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286878" y="822218"/>
            <a:ext cx="3247265" cy="124439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Просмотр рассказов </a:t>
            </a:r>
            <a:endParaRPr lang="ru-RU" sz="1600" b="1" i="1" dirty="0" smtClean="0">
              <a:solidFill>
                <a:srgbClr val="4472C4">
                  <a:lumMod val="50000"/>
                </a:srgbClr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и 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видео роликов, исполнения детей, играющих на инструментах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9841247" y="1057737"/>
            <a:ext cx="2350753" cy="89969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Обогащение музыкальных уголков в группе</a:t>
            </a:r>
            <a:r>
              <a:rPr lang="ru-RU" sz="1600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.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95512" y="3710938"/>
            <a:ext cx="3386438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Рассказ о муз. школе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и 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исполнение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детьми, посещающими 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группу </a:t>
            </a:r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на  </a:t>
            </a:r>
            <a:r>
              <a:rPr lang="ru-RU" sz="1600" b="1" i="1" dirty="0">
                <a:solidFill>
                  <a:srgbClr val="4472C4">
                    <a:lumMod val="50000"/>
                  </a:srgbClr>
                </a:solidFill>
                <a:latin typeface="Times New Roman"/>
                <a:ea typeface="Times New Roman"/>
              </a:rPr>
              <a:t>муз. инструментах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7833815" y="4776894"/>
            <a:ext cx="2488635" cy="96881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Пантомимы , танцевальные этюды «Оркестр»</a:t>
            </a:r>
            <a:endParaRPr lang="ru-RU" sz="16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09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570537"/>
            <a:ext cx="4209230" cy="12969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570537"/>
            <a:ext cx="3981450" cy="12969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1588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40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96386" y="823774"/>
            <a:ext cx="3104583" cy="154801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Этапы</a:t>
            </a:r>
          </a:p>
          <a:p>
            <a:pPr algn="ctr"/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реализации проекта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723723" y="477672"/>
            <a:ext cx="4468277" cy="53089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3 этап - заключительный: </a:t>
            </a:r>
            <a:r>
              <a:rPr lang="ru-RU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У детей сформированы представления о муз. инструментах;</a:t>
            </a:r>
          </a:p>
          <a:p>
            <a:pPr algn="ctr"/>
            <a:r>
              <a:rPr lang="ru-RU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готовность детей к использованию в самостоятельной деятельности игру на муз. инструментах;</a:t>
            </a:r>
          </a:p>
          <a:p>
            <a:pPr algn="ctr"/>
            <a:r>
              <a:rPr lang="ru-RU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концертах, праздниках, </a:t>
            </a:r>
            <a:r>
              <a:rPr lang="ru-RU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оркестры, танцы с использованием инструментов;</a:t>
            </a:r>
          </a:p>
          <a:p>
            <a:pPr algn="ctr"/>
            <a:r>
              <a:rPr lang="ru-RU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обогащение предметно - развивающей среды атрибутами, музыкально дидактическими играми, видеоматериалом</a:t>
            </a:r>
            <a:endParaRPr lang="ru-RU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0" y="532262"/>
            <a:ext cx="4073768" cy="509061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1 этап – подготовительный, организационный,</a:t>
            </a:r>
          </a:p>
          <a:p>
            <a:pPr algn="ctr"/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вызвать 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интерес  </a:t>
            </a:r>
            <a:b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Поиск информации о различных музыкальных инструментах, в книгах, телепередачах, интернете</a:t>
            </a:r>
            <a:r>
              <a:rPr lang="ru-RU" sz="2000" dirty="0" smtClean="0">
                <a:solidFill>
                  <a:prstClr val="black"/>
                </a:solidFill>
              </a:rPr>
              <a:t/>
            </a:r>
            <a:br>
              <a:rPr lang="ru-RU" sz="2000" dirty="0" smtClean="0">
                <a:solidFill>
                  <a:prstClr val="black"/>
                </a:solidFill>
              </a:rPr>
            </a:br>
            <a:endParaRPr lang="ru-RU" sz="2000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12191" y="3405116"/>
            <a:ext cx="4446962" cy="34528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2 этап – основной:</a:t>
            </a:r>
          </a:p>
          <a:p>
            <a:pPr algn="ctr"/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Проведение циклов занятий, викторин. Привлечение родителей к изготовлению детских инструментов.</a:t>
            </a:r>
            <a:b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освоение 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техники игры на музыкальных </a:t>
            </a:r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инструментах</a:t>
            </a:r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ритмические игры, </a:t>
            </a:r>
            <a:r>
              <a:rPr lang="ru-RU" sz="2000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упражнения</a:t>
            </a:r>
            <a:endParaRPr lang="ru-RU" sz="2000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22"/>
          <p:cNvSpPr/>
          <p:nvPr/>
        </p:nvSpPr>
        <p:spPr>
          <a:xfrm rot="3364305">
            <a:off x="3525606" y="1524966"/>
            <a:ext cx="573024" cy="78181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1712341">
            <a:off x="7389583" y="1762438"/>
            <a:ext cx="835036" cy="57302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5603227" y="2412933"/>
            <a:ext cx="633984" cy="66903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11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400675"/>
            <a:ext cx="4209230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0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0" cy="14668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525" y="82808"/>
            <a:ext cx="12191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реализации проекта</a:t>
            </a:r>
            <a:endParaRPr lang="ru-RU" sz="4000" b="1" i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445" y="838562"/>
            <a:ext cx="1153441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/>
            <a:r>
              <a:rPr lang="ru-RU" sz="2300" dirty="0" smtClean="0">
                <a:solidFill>
                  <a:prstClr val="black"/>
                </a:solidFill>
              </a:rPr>
              <a:t> </a:t>
            </a: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5216" y="658368"/>
            <a:ext cx="112288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Сформируется  потребность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музыке, интерес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умение самостоятельно общаться с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музыкой. </a:t>
            </a:r>
            <a:endParaRPr lang="ru-RU" sz="2400" b="1" i="1" dirty="0">
              <a:solidFill>
                <a:srgbClr val="4472C4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 разносторонний и разнообразный активный музыкальный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опыт.</a:t>
            </a:r>
            <a:endParaRPr lang="ru-RU" sz="2400" b="1" i="1" dirty="0">
              <a:solidFill>
                <a:srgbClr val="4472C4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Научатся 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переживать, радоваться своим успехам и успехам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других, появится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ответственности, дисциплинированности,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выдержки, сформируются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реакция, умение слышать и слушать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самостоятельно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в мире музыкальных инструментов,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знать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классификацию и способы </a:t>
            </a:r>
            <a:r>
              <a:rPr lang="ru-RU" sz="2400" b="1" i="1" dirty="0" err="1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звукоизвлечения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детях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разовьётся чувство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красоты,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  классическую  музыку, понимать ее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Сформируется 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бережное отношение к музыкальным инструментам.</a:t>
            </a:r>
          </a:p>
        </p:txBody>
      </p:sp>
    </p:spTree>
    <p:extLst>
      <p:ext uri="{BB962C8B-B14F-4D97-AF65-F5344CB8AC3E}">
        <p14:creationId xmlns:p14="http://schemas.microsoft.com/office/powerpoint/2010/main" val="86067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857335"/>
            <a:ext cx="4209230" cy="1010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57335"/>
            <a:ext cx="4209230" cy="10101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57335"/>
            <a:ext cx="3981450" cy="10101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20650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000" i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8224" y="-910649"/>
            <a:ext cx="1169212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pPr algn="just"/>
            <a:r>
              <a:rPr lang="ru-RU" sz="2000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Проект 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«Развитие и реализация музыкальных способностей детей в накоплении музыкально – слуховых представлений через </a:t>
            </a:r>
            <a:r>
              <a:rPr lang="ru-RU" sz="2000" i="1" dirty="0" err="1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музицирование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разработан для повышения эффективности воспитания и обучения детей, создания условий для поиска и выявления индивидуальных способов общения с музыкой, творческого развития природной музыкальности, формирования внутреннего мира. Работа над проектом позволяет сделать вывод, что использование инструментального </a:t>
            </a:r>
            <a:r>
              <a:rPr lang="ru-RU" sz="2000" i="1" dirty="0" err="1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музицирования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музыкальном развитии дошкольников положительно влияет на качество образовательного </a:t>
            </a:r>
            <a:r>
              <a:rPr lang="ru-RU" sz="2000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процесса.</a:t>
            </a:r>
          </a:p>
          <a:p>
            <a:pPr algn="just"/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Используя 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инструментальное </a:t>
            </a:r>
            <a:r>
              <a:rPr lang="ru-RU" sz="2000" i="1" dirty="0" err="1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музицирование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образовательном процессе, педагогу необходимо обладать доброжелательностью, умением осуществлять эмоциональную поддержку, поощрять фантазии ребенка, предоставлять возможности каждому ребёнку творчески реализовать себя в каждом виде музыкальной деятельности в соответствии с возрастными и индивидуальными возможностями, создавать  комфортные условия для музыкального развития детей. Только в этом случае инструментальное </a:t>
            </a:r>
            <a:r>
              <a:rPr lang="ru-RU" sz="2000" i="1" dirty="0" err="1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музицирование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будет полезным  для развития ребенка и создаст  положительную атмосферу сотрудничества с взрослым.</a:t>
            </a:r>
          </a:p>
          <a:p>
            <a:pPr algn="just"/>
            <a:r>
              <a:rPr lang="ru-RU" sz="2000" i="1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Данный 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должен стать хорошим подспорьем для внедрения инструментального </a:t>
            </a:r>
            <a:r>
              <a:rPr lang="ru-RU" sz="2000" i="1" dirty="0" err="1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музицирования</a:t>
            </a:r>
            <a:r>
              <a:rPr lang="ru-RU" sz="2000" i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образовательный  процесс, что позволит детям  дошкольного возраста творчески развиваться и проявлять инициативность  в самостоятельных видах деятельности.</a:t>
            </a:r>
          </a:p>
          <a:p>
            <a:pPr algn="just"/>
            <a:endParaRPr lang="ru-RU" sz="2000" i="1" dirty="0">
              <a:solidFill>
                <a:srgbClr val="4472C4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05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6905" y="107362"/>
            <a:ext cx="1206462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buClr>
                <a:srgbClr val="F7FC24"/>
              </a:buClr>
              <a:buSzPct val="70000"/>
            </a:pPr>
            <a:r>
              <a:rPr lang="ru-RU" altLang="ru-RU" sz="3200" b="1" u="sng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Подборка ярких фактов из истории </a:t>
            </a: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возникновения,</a:t>
            </a:r>
          </a:p>
          <a:p>
            <a:pPr lvl="0" algn="ctr" fontAlgn="base"/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видео альбомов </a:t>
            </a:r>
            <a:r>
              <a:rPr lang="ru-RU" altLang="ru-RU" sz="3200" b="1" u="sng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иллюстрациями </a:t>
            </a:r>
            <a:endParaRPr lang="ru-RU" altLang="ru-RU" sz="3200" b="1" u="sng" kern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/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музыкальных инструментов</a:t>
            </a:r>
            <a:endParaRPr lang="ru-RU" altLang="ru-RU" sz="3200" b="1" u="sng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endParaRPr lang="ru-RU" altLang="ru-RU" sz="3200" kern="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934" y="1657445"/>
            <a:ext cx="4617066" cy="30979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C:\Users\1\Desktop\проект музыкальные инструменты\проект муз инстр\проект муз инструменты\фото проект муз.инструменты\IMG-20201102-WA00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6" y="1657445"/>
            <a:ext cx="6352255" cy="29691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1\Desktop\фот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00" y="3932262"/>
            <a:ext cx="5542712" cy="30444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663"/>
            <a:ext cx="12191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altLang="ru-RU" sz="3200" b="1" u="sng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медиатеки</a:t>
            </a: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музыкальных, интерактивных игр, викторин, по знакомству с музыкальными инструментами</a:t>
            </a:r>
            <a:endParaRPr lang="ru-RU" altLang="ru-RU" sz="3200" u="sng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2334">
            <a:off x="247612" y="1446663"/>
            <a:ext cx="3399951" cy="254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3287">
            <a:off x="2548588" y="1579094"/>
            <a:ext cx="4146632" cy="310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0754">
            <a:off x="5426853" y="1593804"/>
            <a:ext cx="4130722" cy="3098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5679">
            <a:off x="7533678" y="1688685"/>
            <a:ext cx="4228208" cy="298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32447">
            <a:off x="432928" y="3082008"/>
            <a:ext cx="4139821" cy="3104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9573">
            <a:off x="3099612" y="3443618"/>
            <a:ext cx="4275970" cy="300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1216">
            <a:off x="7309052" y="3242687"/>
            <a:ext cx="4409264" cy="341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814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6905" y="11828"/>
            <a:ext cx="12064621" cy="1205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 презентаций и аудио файлов,</a:t>
            </a: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театральных этюдов, пантомим </a:t>
            </a:r>
            <a:r>
              <a:rPr lang="ru-RU" altLang="ru-RU" sz="3200" b="1" u="sng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- оркестр</a:t>
            </a: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3200" u="sng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фото занятие\фото музыка космоса\882290c1-64b3-48a9-b695-ca6a204038e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748" y="1335267"/>
            <a:ext cx="4466618" cy="32006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фото занятие\IMG-20210413-WA0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25" y="3609938"/>
            <a:ext cx="4330750" cy="324806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наташа\проект муз инстр\проект муз инструменты\фото проект муз.инструменты\0474082a-35ae-4adb-a0a0-d87fe644d42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05" y="1201006"/>
            <a:ext cx="4267480" cy="32006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88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422" y="189249"/>
            <a:ext cx="11682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u="sng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 банк видео </a:t>
            </a:r>
            <a:r>
              <a:rPr lang="ru-RU" sz="3200" b="1" u="sng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сказок о музыкальных инструментах</a:t>
            </a:r>
            <a:endParaRPr lang="ru-RU" sz="3200" b="1" u="sng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024" y="2241836"/>
            <a:ext cx="5188457" cy="345897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http://ftp.libs.spb.ru/covers/images/cover_19817029-ks_2019-12-06_11-50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267" y="1105929"/>
            <a:ext cx="3783065" cy="530495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74561"/>
            <a:ext cx="4230806" cy="516769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33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422" y="175602"/>
            <a:ext cx="116824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u="sng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3200" b="1" u="sng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банка презентаций и видео</a:t>
            </a:r>
            <a:r>
              <a:rPr lang="ru-RU" sz="3200" b="1" u="sng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u="sng" dirty="0" smtClean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u="sng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художественных произведений, связанных с музыкой</a:t>
            </a:r>
            <a:endParaRPr lang="ru-RU" sz="3200" b="1" u="sng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808" y="1733266"/>
            <a:ext cx="5894885" cy="436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ds05.infourok.ru/uploads/ex/0e13/0011389a-24554b8a/img0.jpg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25" y="1733266"/>
            <a:ext cx="5444947" cy="436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71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04717"/>
            <a:ext cx="12201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4967" y="750628"/>
            <a:ext cx="112048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000" dirty="0" smtClean="0"/>
              <a:t>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личностного, творческого потенциала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ребёнка, его природной музыкальности,  способности 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 творческому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самовыражению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ознакомление с музыкальными инструментами в партнёрском сотрудничестве взрослых и детей</a:t>
            </a:r>
          </a:p>
          <a:p>
            <a:pPr indent="457200" algn="ctr"/>
            <a:endParaRPr lang="ru-RU" altLang="ru-RU" sz="2400" b="1" i="1" kern="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r>
              <a:rPr lang="ru-RU" altLang="ru-RU" sz="2400" b="1" i="1" kern="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</a:t>
            </a:r>
            <a:r>
              <a:rPr lang="ru-RU" altLang="ru-RU" sz="2400" b="1" i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</a:p>
          <a:p>
            <a:pPr marL="342900"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400" b="1" i="1" kern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2400" b="1" i="1" kern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ктябрь 2020 – апрель 2021</a:t>
            </a:r>
            <a:endParaRPr lang="ru-RU" altLang="ru-RU" sz="2400" b="1" i="1" kern="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 развивающей  музыкальной среды: взаимодействие  детей со взрослыми, отбор высокохудожественной музыки, наличие игрушек, музыкальных, шумовых, самодельных инструментов и т.д.</a:t>
            </a: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Предоставление возможности каждому ребёнку творчески реализовать себя в каждом виде музыкальной деятельности в соответствии с индивидуальными и возрастными возможностями.</a:t>
            </a: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комфортных условий для музыкального развития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endParaRPr lang="ru-RU" sz="24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endParaRPr lang="ru-RU" sz="24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34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4491" y="212752"/>
            <a:ext cx="12191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 eaLnBrk="0" fontAlgn="base" hangingPunct="0"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3200" b="1" u="sng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Исполненительство</a:t>
            </a: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на музыкальных инструментах</a:t>
            </a:r>
            <a:endParaRPr lang="ru-RU" altLang="ru-RU" sz="3200" b="1" u="sng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5" descr="C:\Users\1\Desktop\проект музыкальные инструменты\презентации детей музыка в моей семье\презентации детей\фото видео\20210407_114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616" y="1228415"/>
            <a:ext cx="7953784" cy="56295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04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pic>
        <p:nvPicPr>
          <p:cNvPr id="10246" name="Picture 6" descr="C:\Users\1\Desktop\проект музыкальные инструменты\презентации детей музыка в моей семье\презентации детей\IMG-20210405-WA00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86001"/>
            <a:ext cx="6796944" cy="4572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1\Desktop\проект музыкальные инструменты\презентации детей музыка в моей семье\презентации детей\IMG-20210405-WA000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0" y="88173"/>
            <a:ext cx="5591176" cy="528739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0473" y="455054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-342900" algn="ctr" eaLnBrk="0" fontAlgn="base" hangingPunct="0"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Исполнительство детей</a:t>
            </a:r>
          </a:p>
          <a:p>
            <a:pPr lvl="0" indent="-342900" algn="ctr" eaLnBrk="0" fontAlgn="base" hangingPunct="0"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3200" b="1" u="sng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3200" b="1" u="sng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музыкальных инструментах</a:t>
            </a:r>
          </a:p>
        </p:txBody>
      </p:sp>
    </p:spTree>
    <p:extLst>
      <p:ext uri="{BB962C8B-B14F-4D97-AF65-F5344CB8AC3E}">
        <p14:creationId xmlns:p14="http://schemas.microsoft.com/office/powerpoint/2010/main" val="18945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" y="136484"/>
            <a:ext cx="1220152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2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Сотрудничество с родителями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altLang="ru-RU" sz="2400" i="1" kern="0" dirty="0">
                <a:solidFill>
                  <a:srgbClr val="000000"/>
                </a:solidFill>
                <a:latin typeface="Cambria"/>
              </a:rPr>
              <a:t>Совместная творческая деятельность помогает объединить детей и </a:t>
            </a:r>
            <a:r>
              <a:rPr lang="ru-RU" altLang="ru-RU" sz="2400" i="1" kern="0" dirty="0" smtClean="0">
                <a:solidFill>
                  <a:srgbClr val="000000"/>
                </a:solidFill>
                <a:latin typeface="Cambria"/>
              </a:rPr>
              <a:t>взрослых</a:t>
            </a:r>
          </a:p>
          <a:p>
            <a:pPr algn="ctr"/>
            <a:endParaRPr lang="ru-RU" sz="2800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1\Desktop\проект музыкальные инструменты\проект муз инстр\новости Лавроненко\IMG-20201026-WA0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77" y="1160061"/>
            <a:ext cx="10508776" cy="581975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23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91072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«Музыкальные инструменты своими руками»</a:t>
            </a:r>
            <a:endParaRPr lang="ru-RU" sz="32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44" y="976218"/>
            <a:ext cx="10425112" cy="5711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65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проект музыкальные инструменты\проект муз инстр\новости Лавроненко\БАБАЕВСКАЯ АЛИСА  гр.№ 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521123" cy="523871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\Desktop\проект музыкальные инструменты\проект муз инстр\новости Лавроненко\БАГРОВ АЛЕША гр.№ 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194" y="625027"/>
            <a:ext cx="3723564" cy="606920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1\Desktop\проект музыкальные инструменты\проект муз инстр\новости Лавроненко\ВИШНЕВАЯ ВЛАДА гр.№ 9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1" y="922741"/>
            <a:ext cx="3543300" cy="593525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0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1\Desktop\проект музыкальные инструменты\проект муз инстр\новости Лавроненко\ВОЛОДИН ДАНИИЛ  гр.№ 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658" y="1523650"/>
            <a:ext cx="4051109" cy="540147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1\Desktop\проект музыкальные инструменты\проект муз инстр\новости Лавроненко\КУМЕЙКО ВОВА гр.№ 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437" y="-177421"/>
            <a:ext cx="4073324" cy="54310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\Desktop\проект музыкальные инструменты\проект муз инстр\новости Лавроненко\ВЕРЧЕНКО МИЛАНА  гр.№ 9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747" y="1460310"/>
            <a:ext cx="5044687" cy="379336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9413" y="5646002"/>
            <a:ext cx="63065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обогащение предметно - развивающей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атрибутами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0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проект музыкальные инструменты\проект муз инстр\новости Лавроненко\ХАБА ЛЕРА, ЗАБОЛОТСКИЙ МАКСИМ, ФОМЕНКО БОРЯ, СИВЯКОВ САША, ДОНСКОВ АРТЕМ гр.№1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269" y="1164999"/>
            <a:ext cx="6851176" cy="418492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\Desktop\проект музыкальные инструменты\проект муз инстр\новости Лавроненко\ТРОФИМОВ ТИМОФЕЙ  гр.№ 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216" y="0"/>
            <a:ext cx="3715603" cy="495413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\Desktop\проект музыкальные инструменты\проект муз инстр\новости Лавроненко\НИКОЛАЕВ ЛЕВ  гр.№ 7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647" y="2129053"/>
            <a:ext cx="3211773" cy="48654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0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2261" y="177422"/>
            <a:ext cx="11232107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Поддержка </a:t>
            </a:r>
            <a:r>
              <a:rPr lang="ru-RU" sz="3200" b="1" u="sng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инициативы детей </a:t>
            </a:r>
            <a:endParaRPr lang="ru-RU" sz="3200" b="1" u="sng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 музыкальной деятельности </a:t>
            </a:r>
            <a:endParaRPr lang="ru-RU" sz="3200" b="1" u="sng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u="sng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ерез </a:t>
            </a:r>
          </a:p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самостоятельную </a:t>
            </a:r>
          </a:p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игру</a:t>
            </a:r>
          </a:p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самодельных </a:t>
            </a:r>
          </a:p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музыкальных </a:t>
            </a:r>
          </a:p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инструментах</a:t>
            </a: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800" i="1" u="sng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проект музыкальные инструменты\проект муз инстр\новости Лавроненко\БУКАТОВ НИКИТА гр.№ 9.jpe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461" y="1364778"/>
            <a:ext cx="3712852" cy="574456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проект музыкальные инструменты\проект муз инстр\новости Лавроненко\ЧЕКУРОВ ГЛЕБ  гр.№ 9.jpe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6910"/>
            <a:ext cx="3807725" cy="536109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60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" y="175938"/>
            <a:ext cx="12201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путешествия «</a:t>
            </a:r>
            <a:r>
              <a:rPr lang="ru-RU" alt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в театр»</a:t>
            </a:r>
            <a:endParaRPr lang="ru-RU" alt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1\Desktop\защита проект Муз. инструменты\виртуальные экскурсии\мариинский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22269"/>
            <a:ext cx="5042710" cy="376337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защита проект Муз. инструменты\виртуальные экскурсии\ростовский музыкальный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26" y="822268"/>
            <a:ext cx="5143500" cy="403548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защита проект Муз. инструменты\виртуальные экскурсии\большой.jp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25" y="3200400"/>
            <a:ext cx="5545475" cy="381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8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816977"/>
            <a:ext cx="4209231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1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1" cy="1050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" y="612666"/>
            <a:ext cx="12201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</a:t>
            </a:r>
            <a:r>
              <a:rPr lang="ru-RU" alt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</a:t>
            </a:r>
          </a:p>
        </p:txBody>
      </p:sp>
      <p:pic>
        <p:nvPicPr>
          <p:cNvPr id="2052" name="Picture 4" descr="http://artsamerica.org/wp-content/uploads/2011/04/milwaukee-symphon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737" y="2429301"/>
            <a:ext cx="5480506" cy="364395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00763" y="1429562"/>
            <a:ext cx="53537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симфонический оркестр</a:t>
            </a:r>
            <a:endParaRPr lang="ru-RU" alt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12" y="2429301"/>
            <a:ext cx="5244262" cy="354841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2568" y="1539825"/>
            <a:ext cx="370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оркестровую яму</a:t>
            </a:r>
            <a:endParaRPr lang="ru-RU" alt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400675"/>
            <a:ext cx="4209230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0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0" cy="14668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526" y="232013"/>
            <a:ext cx="12182474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9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настоящее время Федеральный государственный образовательный стандарт,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определяет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новые принципы новой дошкольной образовательной программы – поддержка инициативы детей в различных видах деятельности, сотрудничество с семьёй, приобщение детей к социокультурным нормам, традициям общества, формирование познавательных интересов и действий ребёнка. </a:t>
            </a:r>
          </a:p>
          <a:p>
            <a:pPr algn="ctr">
              <a:spcBef>
                <a:spcPts val="600"/>
              </a:spcBef>
            </a:pP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Знакомство с миром детских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музыкальных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инструментов является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формой приобщения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 совместному коллективному </a:t>
            </a:r>
            <a:r>
              <a:rPr lang="ru-RU" sz="2500" b="1" i="1" dirty="0" err="1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музицированию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, познанию и социализации; </a:t>
            </a:r>
          </a:p>
          <a:p>
            <a:pPr algn="ctr">
              <a:spcBef>
                <a:spcPts val="600"/>
              </a:spcBef>
            </a:pP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способствует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проявлению и развитию музыкальных способностей ребенка,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обогащению художественного опыта, развивает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их интерес к исполнительской деятельности,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эмоциональное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отношение к </a:t>
            </a:r>
            <a:r>
              <a:rPr lang="ru-RU" sz="2500" b="1" i="1" dirty="0" err="1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музицированию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500" b="1" i="1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 так же реализуется  </a:t>
            </a:r>
            <a:r>
              <a:rPr lang="ru-RU" sz="25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коммуникативная природа музыки и потребность в музыкальном </a:t>
            </a:r>
            <a:r>
              <a:rPr lang="ru-RU" sz="25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общении</a:t>
            </a:r>
            <a:endParaRPr lang="ru-RU" sz="2500" b="1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i="1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i="1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i="1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19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2137" y="661904"/>
            <a:ext cx="1123210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Связь с социумом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36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Сотрудничество </a:t>
            </a:r>
          </a:p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 ДМШ </a:t>
            </a:r>
          </a:p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им. С.В. Рахманинова </a:t>
            </a:r>
          </a:p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Волгодонска</a:t>
            </a:r>
          </a:p>
          <a:p>
            <a:pPr algn="ctr"/>
            <a:endParaRPr lang="ru-RU" sz="36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E:\Работа\e0026f13llllllllllllllllllllc44e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t="6757" b="5405"/>
          <a:stretch>
            <a:fillRect/>
          </a:stretch>
        </p:blipFill>
        <p:spPr bwMode="auto">
          <a:xfrm>
            <a:off x="8791859" y="803277"/>
            <a:ext cx="3136284" cy="287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admin\Desktop\Deti_na_prosrahnom_fone\6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b="8038"/>
          <a:stretch>
            <a:fillRect/>
          </a:stretch>
        </p:blipFill>
        <p:spPr bwMode="auto">
          <a:xfrm>
            <a:off x="518615" y="2450985"/>
            <a:ext cx="2361063" cy="294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2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2263" y="191071"/>
            <a:ext cx="112321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Презентации и видео «Музыка в моей семье»</a:t>
            </a:r>
            <a:endParaRPr lang="ru-RU" sz="36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1\Desktop\проект музыкальные инструменты\презентации Музыка в моей семье\3 Филипповы\IMG-20210407-WA0008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98147"/>
            <a:ext cx="5795911" cy="410252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1\Desktop\проект музыкальные инструменты\презентации Музыка в моей семье\3 Филипповы\IMG-20210407-WA00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845" y="2825087"/>
            <a:ext cx="5887681" cy="403291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96000" y="1356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 в семье Филипповых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18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e7cd2ecb6a13fc97f672decc46a90900_fu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721" y="1280983"/>
            <a:ext cx="6921531" cy="445107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421419" y="1103564"/>
            <a:ext cx="7124133" cy="438767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6000" i="1" dirty="0" smtClean="0">
                <a:solidFill>
                  <a:srgbClr val="FF00FF"/>
                </a:solidFill>
              </a:rPr>
              <a:t>Музыка в семье </a:t>
            </a:r>
            <a:r>
              <a:rPr lang="ru-RU" altLang="ru-RU" sz="6600" i="1" dirty="0">
                <a:solidFill>
                  <a:srgbClr val="FF00FF"/>
                </a:solidFill>
              </a:rPr>
              <a:t/>
            </a:r>
            <a:br>
              <a:rPr lang="ru-RU" altLang="ru-RU" sz="6600" i="1" dirty="0">
                <a:solidFill>
                  <a:srgbClr val="FF00FF"/>
                </a:solidFill>
              </a:rPr>
            </a:br>
            <a:r>
              <a:rPr lang="ru-RU" altLang="ru-RU" sz="6600" i="1" dirty="0">
                <a:solidFill>
                  <a:srgbClr val="FF00FF"/>
                </a:solidFill>
              </a:rPr>
              <a:t/>
            </a:r>
            <a:br>
              <a:rPr lang="ru-RU" altLang="ru-RU" sz="6600" i="1" dirty="0">
                <a:solidFill>
                  <a:srgbClr val="FF00FF"/>
                </a:solidFill>
              </a:rPr>
            </a:br>
            <a:r>
              <a:rPr lang="ru-RU" altLang="ru-RU" sz="6600" i="1" dirty="0" smtClean="0">
                <a:solidFill>
                  <a:srgbClr val="FF00FF"/>
                </a:solidFill>
              </a:rPr>
              <a:t/>
            </a:r>
            <a:br>
              <a:rPr lang="ru-RU" altLang="ru-RU" sz="6600" i="1" dirty="0" smtClean="0">
                <a:solidFill>
                  <a:srgbClr val="FF00FF"/>
                </a:solidFill>
              </a:rPr>
            </a:br>
            <a:r>
              <a:rPr lang="ru-RU" altLang="ru-RU" sz="6000" i="1" dirty="0" smtClean="0">
                <a:solidFill>
                  <a:srgbClr val="FF00FF"/>
                </a:solidFill>
              </a:rPr>
              <a:t>Меркуловых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456" y="2442951"/>
            <a:ext cx="3375545" cy="44150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" y="4476466"/>
            <a:ext cx="3711789" cy="25484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3" y="25389"/>
            <a:ext cx="3261901" cy="39870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034" y="1"/>
            <a:ext cx="3552965" cy="22109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2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pic>
        <p:nvPicPr>
          <p:cNvPr id="7170" name="Picture 2" descr="C:\Users\1\Desktop\проект музыкальные инструменты\презентации Музыка в моей семье\4 Меркуловы\IMG-20210405-WA0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7650"/>
            <a:ext cx="8077200" cy="636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5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pic>
        <p:nvPicPr>
          <p:cNvPr id="6" name="Рисунок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621206" y="559559"/>
            <a:ext cx="4722125" cy="435363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757683" y="1708414"/>
            <a:ext cx="42035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Музыка</a:t>
            </a:r>
            <a:r>
              <a:rPr kumimoji="0" lang="en-US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 </a:t>
            </a:r>
            <a:r>
              <a:rPr kumimoji="0" lang="ru-RU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в</a:t>
            </a:r>
            <a:r>
              <a:rPr kumimoji="0" lang="en-US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 </a:t>
            </a:r>
            <a:r>
              <a:rPr kumimoji="0" lang="ru-RU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семье</a:t>
            </a:r>
            <a:r>
              <a:rPr kumimoji="0" lang="en-US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 </a:t>
            </a:r>
            <a:endParaRPr kumimoji="0" lang="ru-RU" sz="4800" b="1" i="0" u="none" strike="noStrike" kern="0" cap="none" spc="0" normalizeH="0" baseline="0" noProof="0" dirty="0" smtClean="0">
              <a:ln>
                <a:noFill/>
              </a:ln>
              <a:solidFill>
                <a:srgbClr val="6600CC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Николаевых</a:t>
            </a:r>
            <a:endParaRPr kumimoji="0" lang="ru-RU" sz="4800" b="1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</a:endParaRPr>
          </a:p>
        </p:txBody>
      </p:sp>
      <p:pic>
        <p:nvPicPr>
          <p:cNvPr id="10" name="Рисунок 9"/>
          <p:cNvPicPr>
            <a:picLocks/>
          </p:cNvPicPr>
          <p:nvPr/>
        </p:nvPicPr>
        <p:blipFill>
          <a:blip r:embed="rId5"/>
          <a:srcRect b="-49"/>
          <a:stretch>
            <a:fillRect/>
          </a:stretch>
        </p:blipFill>
        <p:spPr>
          <a:xfrm>
            <a:off x="-98560" y="-109182"/>
            <a:ext cx="3988172" cy="3370998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/>
          </p:cNvPicPr>
          <p:nvPr/>
        </p:nvPicPr>
        <p:blipFill>
          <a:blip r:embed="rId6"/>
          <a:srcRect b="-60"/>
          <a:stretch>
            <a:fillRect/>
          </a:stretch>
        </p:blipFill>
        <p:spPr>
          <a:xfrm>
            <a:off x="7792871" y="-109182"/>
            <a:ext cx="4531484" cy="3319107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/>
          </p:cNvPicPr>
          <p:nvPr/>
        </p:nvPicPr>
        <p:blipFill>
          <a:blip r:embed="rId7"/>
          <a:srcRect b="-27"/>
          <a:stretch>
            <a:fillRect/>
          </a:stretch>
        </p:blipFill>
        <p:spPr>
          <a:xfrm>
            <a:off x="687912" y="3299986"/>
            <a:ext cx="3069771" cy="3701243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13" name="Рисунок 12"/>
          <p:cNvPicPr>
            <a:picLocks/>
          </p:cNvPicPr>
          <p:nvPr/>
        </p:nvPicPr>
        <p:blipFill>
          <a:blip r:embed="rId8"/>
          <a:srcRect b="31"/>
          <a:stretch>
            <a:fillRect/>
          </a:stretch>
        </p:blipFill>
        <p:spPr>
          <a:xfrm>
            <a:off x="4335439" y="4275798"/>
            <a:ext cx="3293660" cy="2722729"/>
          </a:xfrm>
          <a:prstGeom prst="roundRect">
            <a:avLst/>
          </a:prstGeom>
        </p:spPr>
      </p:pic>
      <p:pic>
        <p:nvPicPr>
          <p:cNvPr id="14" name="Рисунок 13"/>
          <p:cNvPicPr>
            <a:picLocks/>
          </p:cNvPicPr>
          <p:nvPr/>
        </p:nvPicPr>
        <p:blipFill>
          <a:blip r:embed="rId9"/>
          <a:srcRect b="-15"/>
          <a:stretch>
            <a:fillRect/>
          </a:stretch>
        </p:blipFill>
        <p:spPr>
          <a:xfrm>
            <a:off x="8886753" y="3596185"/>
            <a:ext cx="2648093" cy="340234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0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pic>
        <p:nvPicPr>
          <p:cNvPr id="9218" name="Picture 2" descr="C:\Users\1\Desktop\проект музыкальные инструменты\презентации Музыка в моей семье\2 Николаевы\Копия IMG-20210405-WA0016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8" y="95534"/>
            <a:ext cx="5439737" cy="46453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1\Desktop\проект музыкальные инструменты\презентации Музыка в моей семье\2 Николаевы\IMG-20210405-WA001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832" y="1729853"/>
            <a:ext cx="6296167" cy="381796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69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8000" y="58443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 </a:t>
            </a:r>
            <a:endParaRPr lang="ru-RU" sz="4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lvl="0" algn="ctr"/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</a:p>
          <a:p>
            <a:pPr lvl="0" algn="ctr"/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Трофимовых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1\Desktop\проект музыкальные инструменты\презентации Музыка в моей семье\1 Трофимовы\0b2a5f99-ab64-4217-8f84-e356885c6c4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682" y="-95534"/>
            <a:ext cx="4639766" cy="34798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1\Desktop\проект музыкальные инструменты\презентации Музыка в моей семье\1 Трофимовы\9417d498-a740-49a7-b0bd-915e4aba202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45" y="0"/>
            <a:ext cx="4512390" cy="33842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1\Desktop\проект музыкальные инструменты\презентации Музыка в моей семье\1 Трофимовы\7598933a-3b23-43c8-898d-19b562119b47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10" y="3603008"/>
            <a:ext cx="4972180" cy="34148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87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1" y="5400675"/>
            <a:ext cx="4209231" cy="1466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400675"/>
            <a:ext cx="4209231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400675"/>
            <a:ext cx="3981451" cy="14668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02089" y="18623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проект музыкальные инструменты\проект муз инстр\проект муз инструменты\фото проект муз.инструменты\c061bc90-5bae-41d0-845b-a5715a3299a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616" y="1307769"/>
            <a:ext cx="7772400" cy="44958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4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805577"/>
            <a:ext cx="4209230" cy="10619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05577"/>
            <a:ext cx="4209230" cy="10619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05577"/>
            <a:ext cx="3981450" cy="10619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15020" y="144463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3600" b="1" i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6720" y="790795"/>
            <a:ext cx="1122883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музыкального воспитания подрастающего поколения возрастает, как никогда, </a:t>
            </a:r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современному </a:t>
            </a:r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ребёнку очень важно найти для себя способ эмоционального самовыражения. </a:t>
            </a:r>
            <a:endParaRPr lang="ru-RU" sz="2800" b="1" i="1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Большие </a:t>
            </a:r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возможности открываются у детей, вовлечённых в </a:t>
            </a:r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инструментальное </a:t>
            </a:r>
            <a:r>
              <a:rPr lang="ru-RU" sz="2800" b="1" i="1" dirty="0" err="1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музицирование</a:t>
            </a:r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, которое направлено </a:t>
            </a:r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 творческое развитие музыкальности, выявления индивидуальных способов общения с музыкой,  формирование внутреннего мира и самопознания ребёнка.  </a:t>
            </a:r>
            <a:endParaRPr lang="ru-RU" sz="2800" b="1" i="1" dirty="0" smtClean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Это направление объединяет </a:t>
            </a:r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систематическое развитие музыкальности детей и импровизационно - творческую деятельность как принципа </a:t>
            </a:r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2800" b="1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200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6176" y="2413338"/>
            <a:ext cx="1116787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pPr algn="just"/>
            <a:endParaRPr lang="ru-RU" sz="2200" i="1" dirty="0" smtClean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200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28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04716"/>
            <a:ext cx="12201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750627"/>
            <a:ext cx="1219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Развитие личностного, творческого потенциала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ребёнка, его природной музыкальности,  способности 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  творческому </a:t>
            </a: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самовыражению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через ознакомление с музыкальными инструментами в партнёрском сотрудничестве взрослых и детей</a:t>
            </a:r>
          </a:p>
          <a:p>
            <a:pPr indent="457200" algn="ctr"/>
            <a:endParaRPr lang="ru-RU" altLang="ru-RU" sz="2400" b="1" i="1" kern="0" dirty="0" smtClean="0">
              <a:solidFill>
                <a:srgbClr val="4472C4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r>
              <a:rPr lang="ru-RU" altLang="ru-RU" sz="2400" b="1" i="1" kern="0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</a:t>
            </a:r>
            <a:r>
              <a:rPr lang="ru-RU" altLang="ru-RU" sz="2400" b="1" i="1" kern="0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</a:p>
          <a:p>
            <a:pPr marL="3429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400" b="1" i="1" kern="0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2400" b="1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ктябрь 2020 – апрель 2021</a:t>
            </a:r>
            <a:endParaRPr lang="ru-RU" altLang="ru-RU" sz="2400" b="1" i="1" kern="0" dirty="0">
              <a:solidFill>
                <a:srgbClr val="4472C4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 развивающей  музыкальной среды: взаимодействие  детей со взрослыми, отбор высокохудожественной музыки, наличие игрушек, музыкальных, шумовых, самодельных инструментов и т.д.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Предоставление возможности каждому ребёнку творчески реализовать себя в каждом виде музыкальной деятельности в соответствии с индивидуальными и возрастными возможностями.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4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комфортных условий для музыкального развития </a:t>
            </a:r>
            <a:r>
              <a:rPr lang="ru-RU" sz="24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endParaRPr lang="ru-RU" sz="2400" b="1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endParaRPr lang="ru-RU" sz="2400" b="1" i="1" dirty="0" smtClean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63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816977"/>
            <a:ext cx="4209230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0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0" cy="1050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9183" y="2811439"/>
            <a:ext cx="12201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Новизна</a:t>
            </a:r>
            <a:endParaRPr lang="ru-RU" sz="4000" b="1" i="1" dirty="0">
              <a:solidFill>
                <a:srgbClr val="4472C4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8615" y="3541410"/>
            <a:ext cx="110546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3200" b="1" i="1" dirty="0" smtClean="0">
                <a:solidFill>
                  <a:srgbClr val="5B9BD5">
                    <a:lumMod val="50000"/>
                  </a:srgbClr>
                </a:solidFill>
                <a:latin typeface="Times New Roman"/>
                <a:ea typeface="Times New Roman"/>
              </a:rPr>
              <a:t>Проект </a:t>
            </a:r>
            <a:r>
              <a:rPr lang="ru-RU" sz="3200" b="1" i="1" dirty="0">
                <a:solidFill>
                  <a:srgbClr val="5B9BD5">
                    <a:lumMod val="50000"/>
                  </a:srgbClr>
                </a:solidFill>
                <a:latin typeface="Times New Roman"/>
                <a:ea typeface="Times New Roman"/>
              </a:rPr>
              <a:t>обеспечивает выстраивание партнерских отношений между детьми, родителями социальными партнерами, за счет проведения занятий и </a:t>
            </a:r>
            <a:r>
              <a:rPr lang="ru-RU" sz="3200" b="1" i="1" dirty="0" smtClean="0">
                <a:solidFill>
                  <a:srgbClr val="5B9BD5">
                    <a:lumMod val="50000"/>
                  </a:srgbClr>
                </a:solidFill>
                <a:latin typeface="Times New Roman"/>
                <a:ea typeface="Times New Roman"/>
              </a:rPr>
              <a:t>мероприятий</a:t>
            </a:r>
            <a:endParaRPr lang="ru-RU" sz="2800" b="1" i="1" dirty="0">
              <a:solidFill>
                <a:srgbClr val="5B9BD5">
                  <a:lumMod val="50000"/>
                </a:srgbClr>
              </a:solidFill>
              <a:latin typeface="Times New Roman"/>
              <a:ea typeface="Times New Roman"/>
            </a:endParaRPr>
          </a:p>
          <a:p>
            <a:pPr indent="457200" algn="ctr"/>
            <a:endParaRPr lang="ru-RU" sz="2400" b="1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endParaRPr lang="ru-RU" sz="2400" b="1" i="1" dirty="0" smtClean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1643" y="870986"/>
            <a:ext cx="7857407" cy="18928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 проекта</a:t>
            </a:r>
          </a:p>
          <a:p>
            <a:pPr algn="ctr">
              <a:spcBef>
                <a:spcPts val="600"/>
              </a:spcBef>
            </a:pPr>
            <a:r>
              <a:rPr lang="ru-RU" sz="3200" b="1" i="1" dirty="0" smtClean="0">
                <a:solidFill>
                  <a:srgbClr val="5B9BD5">
                    <a:lumMod val="50000"/>
                  </a:srgbClr>
                </a:solidFill>
                <a:latin typeface="Times New Roman"/>
                <a:ea typeface="Times New Roman"/>
              </a:rPr>
              <a:t>Творческий, познавательный, социальный</a:t>
            </a:r>
            <a:endParaRPr lang="ru-RU" sz="2800" b="1" i="1" dirty="0">
              <a:solidFill>
                <a:srgbClr val="5B9BD5">
                  <a:lumMod val="50000"/>
                </a:srgbClr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endParaRPr lang="ru-RU" sz="4000" b="1" i="1" dirty="0">
              <a:solidFill>
                <a:srgbClr val="4472C4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816977"/>
            <a:ext cx="4209230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0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0" cy="1050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95943"/>
            <a:ext cx="12201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000" b="1" i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511943"/>
            <a:ext cx="1149705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sz="2200" i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Приобщить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детей дошкольного возраста  к музыкальному искусству через  разностороннюю музыкально </a:t>
            </a: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творческую деятельность.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Расширить 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кругозор  детей через знакомство с инструментами.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Создать 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условия для творческого самовыражения.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Поддержать 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инициативы и стремления детей к импровизации при игре на   инструментах, танцевальных движений.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Развить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музыкальные способности.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Развить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нравственно – коммуникативные качества личности: способности к  сопереживанию, ответственности, толерантности и другие.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Воспитать  </a:t>
            </a:r>
            <a:r>
              <a:rPr lang="ru-RU" sz="2400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интерес  любви к </a:t>
            </a:r>
            <a:r>
              <a:rPr lang="ru-RU" sz="2400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музыке.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altLang="ru-RU" sz="2400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altLang="ru-RU" sz="2400" i="1" kern="0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атмосферу комфорта и доверия, в </a:t>
            </a:r>
            <a:r>
              <a:rPr lang="ru-RU" altLang="ru-RU" sz="2400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каждый </a:t>
            </a:r>
            <a:r>
              <a:rPr lang="ru-RU" altLang="ru-RU" sz="2400" i="1" kern="0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может почувствовать </a:t>
            </a:r>
            <a:r>
              <a:rPr lang="ru-RU" altLang="ru-RU" sz="2400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 успешным.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altLang="ru-RU" sz="2400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altLang="ru-RU" sz="2400" i="1" kern="0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altLang="ru-RU" sz="2400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музыкально-исторических знаний </a:t>
            </a:r>
            <a:r>
              <a:rPr lang="ru-RU" altLang="ru-RU" sz="2400" i="1" kern="0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 истории и легендах </a:t>
            </a:r>
            <a:r>
              <a:rPr lang="ru-RU" altLang="ru-RU" sz="2400" i="1" kern="0" dirty="0" smtClean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происхождения музыкальных </a:t>
            </a:r>
            <a:r>
              <a:rPr lang="ru-RU" altLang="ru-RU" sz="2400" i="1" kern="0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</a:t>
            </a:r>
          </a:p>
          <a:p>
            <a:pPr indent="457200"/>
            <a:endParaRPr lang="ru-RU" sz="2200" i="1" dirty="0" smtClean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5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816977"/>
            <a:ext cx="4209230" cy="1050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816977"/>
            <a:ext cx="4209230" cy="1050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816977"/>
            <a:ext cx="3981450" cy="1050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95943"/>
            <a:ext cx="12201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000" b="1" i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2234" y="1034457"/>
            <a:ext cx="11497056" cy="475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3600" b="1" i="1" kern="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Для родителей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800" b="1" i="1" kern="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родителей к совместному изготовлению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800" b="1" i="1" kern="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шумовых музыкальных инструментов и совместному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800" b="1" i="1" kern="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музыкальному творчеству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endParaRPr lang="ru-RU" altLang="ru-RU" sz="2800" b="1" i="1" kern="0" dirty="0">
              <a:solidFill>
                <a:srgbClr val="5B9BD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3600" b="1" i="1" kern="0" dirty="0">
                <a:solidFill>
                  <a:srgbClr val="5B9BD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Для педагогов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800" b="1" i="1" kern="0" dirty="0">
                <a:solidFill>
                  <a:srgbClr val="5B9BD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Привлечь внимание педагогов к вопросам духовного и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7FC24"/>
              </a:buClr>
              <a:buSzPct val="70000"/>
            </a:pPr>
            <a:r>
              <a:rPr lang="ru-RU" altLang="ru-RU" sz="2800" b="1" i="1" kern="0" dirty="0">
                <a:solidFill>
                  <a:srgbClr val="5B9BD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нравственного воспитания детей</a:t>
            </a:r>
          </a:p>
          <a:p>
            <a:pPr indent="457200"/>
            <a:endParaRPr lang="ru-RU" sz="2200" i="1" dirty="0" smtClean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90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5570537"/>
            <a:ext cx="4209230" cy="12969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4209230" y="5570537"/>
            <a:ext cx="4209230" cy="12969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" b="16304"/>
          <a:stretch/>
        </p:blipFill>
        <p:spPr>
          <a:xfrm>
            <a:off x="8220075" y="5570537"/>
            <a:ext cx="3981450" cy="12969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1588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Целевая группа проекта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09750" y="921544"/>
            <a:ext cx="85725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</a:rPr>
              <a:t> </a:t>
            </a:r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Дети  старшего дошкольного возраста (5 – 7 лет)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09750" y="1853406"/>
            <a:ext cx="8572500" cy="76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узыкальный руководитель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09750" y="2804315"/>
            <a:ext cx="8572500" cy="76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Воспитатели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09750" y="3706813"/>
            <a:ext cx="8572500" cy="76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09750" y="4603024"/>
            <a:ext cx="85725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Социальные партнеры: музыкальная школа</a:t>
            </a:r>
          </a:p>
        </p:txBody>
      </p:sp>
    </p:spTree>
    <p:extLst>
      <p:ext uri="{BB962C8B-B14F-4D97-AF65-F5344CB8AC3E}">
        <p14:creationId xmlns:p14="http://schemas.microsoft.com/office/powerpoint/2010/main" val="144178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Клен">
  <a:themeElements>
    <a:clrScheme name="Клен 3">
      <a:dk1>
        <a:srgbClr val="000000"/>
      </a:dk1>
      <a:lt1>
        <a:srgbClr val="FFFFCC"/>
      </a:lt1>
      <a:dk2>
        <a:srgbClr val="A26D18"/>
      </a:dk2>
      <a:lt2>
        <a:srgbClr val="F9D793"/>
      </a:lt2>
      <a:accent1>
        <a:srgbClr val="FFD05B"/>
      </a:accent1>
      <a:accent2>
        <a:srgbClr val="FEE1A8"/>
      </a:accent2>
      <a:accent3>
        <a:srgbClr val="FFFFE2"/>
      </a:accent3>
      <a:accent4>
        <a:srgbClr val="000000"/>
      </a:accent4>
      <a:accent5>
        <a:srgbClr val="FFE4B5"/>
      </a:accent5>
      <a:accent6>
        <a:srgbClr val="E6CC98"/>
      </a:accent6>
      <a:hlink>
        <a:srgbClr val="FF0000"/>
      </a:hlink>
      <a:folHlink>
        <a:srgbClr val="CC66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1347</Words>
  <Application>Microsoft Office PowerPoint</Application>
  <PresentationFormat>Произвольный</PresentationFormat>
  <Paragraphs>200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37</vt:i4>
      </vt:variant>
    </vt:vector>
  </HeadingPairs>
  <TitlesOfParts>
    <vt:vector size="51" baseType="lpstr">
      <vt:lpstr>Тема Office</vt:lpstr>
      <vt:lpstr>Клен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 в семье    Меркуловых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 Игровая деятельность в музыкальном развитии детей дошкольного возраста в контексте ФГОС ДО</dc:title>
  <dc:creator>RePack by Diakov</dc:creator>
  <dc:description>by M/A/A</dc:description>
  <cp:lastModifiedBy>1</cp:lastModifiedBy>
  <cp:revision>151</cp:revision>
  <dcterms:created xsi:type="dcterms:W3CDTF">2017-11-18T13:55:32Z</dcterms:created>
  <dcterms:modified xsi:type="dcterms:W3CDTF">2021-05-16T19:47:05Z</dcterms:modified>
</cp:coreProperties>
</file>