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487" r:id="rId3"/>
    <p:sldId id="481" r:id="rId4"/>
    <p:sldId id="482" r:id="rId5"/>
    <p:sldId id="486" r:id="rId6"/>
    <p:sldId id="483" r:id="rId7"/>
    <p:sldId id="561" r:id="rId8"/>
    <p:sldId id="553" r:id="rId9"/>
    <p:sldId id="264" r:id="rId10"/>
    <p:sldId id="265" r:id="rId11"/>
    <p:sldId id="266" r:id="rId12"/>
    <p:sldId id="267" r:id="rId13"/>
    <p:sldId id="562" r:id="rId14"/>
    <p:sldId id="550" r:id="rId15"/>
    <p:sldId id="268" r:id="rId16"/>
    <p:sldId id="269" r:id="rId17"/>
    <p:sldId id="270" r:id="rId18"/>
    <p:sldId id="559" r:id="rId19"/>
    <p:sldId id="558" r:id="rId20"/>
    <p:sldId id="488" r:id="rId21"/>
    <p:sldId id="489" r:id="rId22"/>
    <p:sldId id="491" r:id="rId23"/>
    <p:sldId id="492" r:id="rId24"/>
    <p:sldId id="493" r:id="rId25"/>
    <p:sldId id="563" r:id="rId26"/>
    <p:sldId id="271" r:id="rId27"/>
    <p:sldId id="497" r:id="rId28"/>
    <p:sldId id="498" r:id="rId29"/>
    <p:sldId id="499" r:id="rId30"/>
    <p:sldId id="500" r:id="rId31"/>
    <p:sldId id="554" r:id="rId32"/>
    <p:sldId id="552" r:id="rId33"/>
    <p:sldId id="502" r:id="rId34"/>
    <p:sldId id="503" r:id="rId35"/>
    <p:sldId id="505" r:id="rId36"/>
    <p:sldId id="507" r:id="rId37"/>
    <p:sldId id="564" r:id="rId38"/>
    <p:sldId id="508" r:id="rId39"/>
    <p:sldId id="509" r:id="rId40"/>
    <p:sldId id="531" r:id="rId41"/>
    <p:sldId id="532" r:id="rId42"/>
    <p:sldId id="555" r:id="rId43"/>
    <p:sldId id="533" r:id="rId44"/>
    <p:sldId id="534" r:id="rId45"/>
    <p:sldId id="535" r:id="rId46"/>
    <p:sldId id="536" r:id="rId47"/>
    <p:sldId id="537" r:id="rId48"/>
    <p:sldId id="556" r:id="rId49"/>
    <p:sldId id="538" r:id="rId50"/>
    <p:sldId id="539" r:id="rId51"/>
    <p:sldId id="541" r:id="rId52"/>
    <p:sldId id="543" r:id="rId53"/>
    <p:sldId id="544" r:id="rId54"/>
    <p:sldId id="565" r:id="rId55"/>
    <p:sldId id="545" r:id="rId56"/>
    <p:sldId id="546" r:id="rId57"/>
    <p:sldId id="547" r:id="rId58"/>
    <p:sldId id="551" r:id="rId5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8" autoAdjust="0"/>
    <p:restoredTop sz="94660"/>
  </p:normalViewPr>
  <p:slideViewPr>
    <p:cSldViewPr>
      <p:cViewPr varScale="1">
        <p:scale>
          <a:sx n="69" d="100"/>
          <a:sy n="69" d="100"/>
        </p:scale>
        <p:origin x="-2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984FA-6383-42CC-97B2-510575B33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0F797-72AD-4D97-8642-9E5888AD1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hyperlink" Target="http://rebus1.com/index.php?item=rebus_generator&amp;enter=1" TargetMode="External"/><Relationship Id="rId3" Type="http://schemas.openxmlformats.org/officeDocument/2006/relationships/hyperlink" Target="https://yandex.ru/images/search?img_url=http://bestfotoposter.ru/downloads/priroda/leto/4320X3240-96dpi_foto_berezovoj_roshhi.jpg&amp;text=&#1082;&#1072;&#1088;&#1090;&#1080;&#1085;&#1082;&#1080;%20&#1073;&#1077;&#1088;&#1105;&#1079;&#1086;&#1074;&#1099;&#1081;%20&#1083;&#1077;&#1089;&amp;noreask=1&amp;pos=2&amp;lr=11218&amp;rpt=simage" TargetMode="External"/><Relationship Id="rId7" Type="http://schemas.openxmlformats.org/officeDocument/2006/relationships/hyperlink" Target="https://yandex.ru/images/search?text=&#1082;&#1072;&#1088;&#1090;&#1080;&#1085;&#1082;&#1080;%20&#1089;&#1086;&#1073;&#1088;&#1072;&#1090;&#1100;%20&#1091;&#1088;&#1086;&#1078;&#1072;&#1081;&amp;img_url=http%3A%2F%2Fshool-karabinka.ucoz.ru%2F_nw%2F3%2F05829470.jpg&amp;pos=26&amp;rpt=simage&amp;lr=11218" TargetMode="External"/><Relationship Id="rId2" Type="http://schemas.openxmlformats.org/officeDocument/2006/relationships/hyperlink" Target="https://yandex.ru/images/search?img_url=http%3A%2F%2Fbestfotoposter.ru%2Fdownloads%2Fpriroda%2Fleto%2F4320X3240-96dpi_foto_berezovoj_roshhi.jpg&amp;text=&#1082;&#1072;&#1088;&#1090;&#1080;&#1085;&#1082;&#1080;%20&#1073;&#1077;&#1088;&#1105;&#1079;&#1086;&#1074;&#1099;&#1081;%20&#1083;&#1077;&#1089;&amp;noreask=1&amp;pos=2&amp;lr=11218&amp;rpt=simage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yandex.ru/images/search?p=1&amp;text=&#1082;&#1072;&#1088;&#1090;&#1080;&#1085;&#1082;&#1080;%20&#1073;&#1088;&#1072;&#1090;&#1080;&#1082;&amp;img_url=http%3A%2F%2Frasfokus.ru%2Fimages%2Fphotos%2Fmedium%2Fe3835968ae33ddaf53fcb55393894880.jpg&amp;pos=45&amp;rpt=simage&amp;lr=11218" TargetMode="External"/><Relationship Id="rId5" Type="http://schemas.openxmlformats.org/officeDocument/2006/relationships/hyperlink" Target="https://yandex.ru/images/search?p=1&amp;text=&#1082;&#1072;&#1088;&#1090;&#1080;&#1085;&#1082;&#1080;%20&#1073;&#1086;&#1083;&#1077;&#1083;&#1100;&#1097;&#1080;&#1082;&amp;img_url=https%3A%2F%2Fbashny.net%2Fuploads%2Fimages%2F00%2F00%2F45%2F2014%2F03%2F15%2Fed39aa8273.jpg&amp;pos=33&amp;rpt=simage&amp;lr=11218" TargetMode="External"/><Relationship Id="rId4" Type="http://schemas.openxmlformats.org/officeDocument/2006/relationships/hyperlink" Target="https://yandex.ru/images/search?text=&#1082;&#1072;&#1088;&#1090;&#1080;&#1085;&#1082;&#1080;&#1087;&#1086;&#1076;&#1073;&#1077;&#1088;&#1105;&#1079;&#1086;&#1074;&#1080;&#1082;&amp;img_url=http%3A%2F%2Fi.artfile.ru%2F2048x1365_780406_%5Bwww.ArtFile.ru%5D.jpg&amp;pos=1&amp;rpt=simage&amp;lr=11218" TargetMode="External"/><Relationship Id="rId9" Type="http://schemas.openxmlformats.org/officeDocument/2006/relationships/hyperlink" Target="https://yandex.ru/images/search?img_url=http%3A%2F%2F900igr.net%2Fdatas%2Frusskij-jazyk%2FViktorina-dlja-1-klassa%2F0014-014-Viktorina-dlja-1-klassa.jpg&amp;text=&#1080;&#1079;&#1086;&#1075;&#1088;&#1072;&#1092;&#1099;&amp;noreask=1&amp;pos=4&amp;lr=11218&amp;rpt=simag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1628800"/>
            <a:ext cx="8496944" cy="122396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Аналитическая работа над словом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на материале родственных слов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на логопедических занятиях.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(слова, начинающиеся с буквы «б»)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>
              <a:solidFill>
                <a:srgbClr val="FF33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23928" y="5157192"/>
            <a:ext cx="5032648" cy="1439863"/>
          </a:xfrm>
        </p:spPr>
        <p:txBody>
          <a:bodyPr>
            <a:normAutofit/>
          </a:bodyPr>
          <a:lstStyle/>
          <a:p>
            <a:pPr algn="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1"/>
                </a:solidFill>
              </a:rPr>
              <a:t>Учитель – логопед 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1"/>
                </a:solidFill>
              </a:rPr>
              <a:t>МБОУ СОШ №135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1"/>
                </a:solidFill>
              </a:rPr>
              <a:t>Новикова С.Г.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lum bright="-10000"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2" r="6250" b="46158"/>
          <a:stretch>
            <a:fillRect/>
          </a:stretch>
        </p:blipFill>
        <p:spPr bwMode="auto">
          <a:xfrm>
            <a:off x="323528" y="3573016"/>
            <a:ext cx="4248472" cy="28529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3300"/>
                </a:solidFill>
              </a:rPr>
              <a:t>БЕЛЫЙ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/>
              <a:t>белоснежный</a:t>
            </a:r>
          </a:p>
          <a:p>
            <a:pPr eaLnBrk="1" hangingPunct="1"/>
            <a:r>
              <a:rPr lang="ru-RU" sz="3600" b="1" dirty="0" smtClean="0"/>
              <a:t>светлый</a:t>
            </a:r>
          </a:p>
          <a:p>
            <a:pPr eaLnBrk="1" hangingPunct="1"/>
            <a:r>
              <a:rPr lang="ru-RU" sz="3600" b="1" dirty="0" smtClean="0"/>
              <a:t>седой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чёрный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395288" y="549275"/>
            <a:ext cx="8569325" cy="1470025"/>
          </a:xfrm>
        </p:spPr>
        <p:txBody>
          <a:bodyPr/>
          <a:lstStyle/>
          <a:p>
            <a:pPr algn="l" eaLnBrk="1" hangingPunct="1"/>
            <a:r>
              <a:rPr lang="ru-RU" dirty="0" smtClean="0"/>
              <a:t>Земелька чёрная,  а хлебец белый родит.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88913"/>
            <a:ext cx="8642350" cy="6480175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ru-RU" sz="3500" b="1" dirty="0" smtClean="0"/>
              <a:t>Белые мухи. </a:t>
            </a:r>
          </a:p>
          <a:p>
            <a:pPr eaLnBrk="1" hangingPunct="1"/>
            <a:r>
              <a:rPr lang="ru-RU" sz="3500" b="1" dirty="0" smtClean="0"/>
              <a:t>Белый  флаг  </a:t>
            </a:r>
          </a:p>
          <a:p>
            <a:pPr eaLnBrk="1" hangingPunct="1">
              <a:buNone/>
            </a:pPr>
            <a:r>
              <a:rPr lang="ru-RU" sz="3500" b="1" dirty="0" smtClean="0"/>
              <a:t>-</a:t>
            </a:r>
            <a:r>
              <a:rPr lang="ru-RU" sz="3500" dirty="0" smtClean="0"/>
              <a:t>зна</a:t>
            </a:r>
            <a:r>
              <a:rPr lang="ru-RU" sz="3500" dirty="0" smtClean="0"/>
              <a:t>к </a:t>
            </a:r>
            <a:r>
              <a:rPr lang="ru-RU" sz="3500" dirty="0" smtClean="0"/>
              <a:t>прекращения военных действий: перемирия,</a:t>
            </a:r>
          </a:p>
          <a:p>
            <a:pPr eaLnBrk="1" hangingPunct="1">
              <a:buNone/>
            </a:pPr>
            <a:r>
              <a:rPr lang="ru-RU" sz="3500" dirty="0" smtClean="0"/>
              <a:t>сдачи в плен.</a:t>
            </a:r>
          </a:p>
          <a:p>
            <a:pPr eaLnBrk="1" hangingPunct="1"/>
            <a:r>
              <a:rPr lang="ru-RU" sz="3500" b="1" dirty="0" smtClean="0"/>
              <a:t>Белая ворона</a:t>
            </a:r>
          </a:p>
          <a:p>
            <a:pPr eaLnBrk="1" hangingPunct="1">
              <a:buNone/>
            </a:pPr>
            <a:r>
              <a:rPr lang="ru-RU" sz="3500" dirty="0" smtClean="0"/>
              <a:t>-человек, резко выделяющийся среди других, </a:t>
            </a:r>
          </a:p>
          <a:p>
            <a:pPr eaLnBrk="1" hangingPunct="1">
              <a:buNone/>
            </a:pPr>
            <a:r>
              <a:rPr lang="ru-RU" sz="3500" dirty="0" smtClean="0"/>
              <a:t>непохожий  на окружающих. </a:t>
            </a:r>
          </a:p>
          <a:p>
            <a:pPr eaLnBrk="1" hangingPunct="1"/>
            <a:r>
              <a:rPr lang="ru-RU" sz="3500" b="1" dirty="0" smtClean="0"/>
              <a:t>Белые ночи </a:t>
            </a:r>
          </a:p>
          <a:p>
            <a:pPr eaLnBrk="1" hangingPunct="1">
              <a:buNone/>
            </a:pPr>
            <a:r>
              <a:rPr lang="ru-RU" sz="3500" dirty="0" smtClean="0"/>
              <a:t>северные летние ночи, когда вечерние сумерки </a:t>
            </a:r>
          </a:p>
          <a:p>
            <a:pPr eaLnBrk="1" hangingPunct="1">
              <a:buNone/>
            </a:pPr>
            <a:r>
              <a:rPr lang="ru-RU" sz="3500" dirty="0" smtClean="0"/>
              <a:t>переходят в утренние без наступления темноты.</a:t>
            </a:r>
          </a:p>
          <a:p>
            <a:pPr eaLnBrk="1" hangingPunct="1"/>
            <a:r>
              <a:rPr lang="ru-RU" sz="3500" b="1" dirty="0" smtClean="0"/>
              <a:t>Белый танец</a:t>
            </a:r>
          </a:p>
          <a:p>
            <a:pPr eaLnBrk="1" hangingPunct="1">
              <a:buNone/>
            </a:pPr>
            <a:r>
              <a:rPr lang="ru-RU" sz="3500" dirty="0" smtClean="0"/>
              <a:t>-танец, на который дамы приглашают кавалеров.</a:t>
            </a:r>
          </a:p>
          <a:p>
            <a:pPr eaLnBrk="1" hangingPunct="1"/>
            <a:r>
              <a:rPr lang="ru-RU" sz="3500" b="1" dirty="0" smtClean="0"/>
              <a:t>Довести до белого каления.</a:t>
            </a:r>
          </a:p>
          <a:p>
            <a:pPr eaLnBrk="1" hangingPunct="1"/>
            <a:endParaRPr lang="ru-RU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0"/>
            <a:ext cx="4104456" cy="6833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3300"/>
                </a:solidFill>
              </a:rPr>
              <a:t/>
            </a:r>
            <a:br>
              <a:rPr lang="ru-RU" b="1" dirty="0" smtClean="0">
                <a:solidFill>
                  <a:srgbClr val="FF3300"/>
                </a:solidFill>
              </a:rPr>
            </a:br>
            <a:r>
              <a:rPr lang="ru-RU" b="1" dirty="0" smtClean="0">
                <a:solidFill>
                  <a:srgbClr val="FF3300"/>
                </a:solidFill>
              </a:rPr>
              <a:t/>
            </a:r>
            <a:br>
              <a:rPr lang="ru-RU" b="1" dirty="0" smtClean="0">
                <a:solidFill>
                  <a:srgbClr val="FF3300"/>
                </a:solidFill>
              </a:rPr>
            </a:br>
            <a:r>
              <a:rPr lang="ru-RU" b="1" dirty="0" smtClean="0">
                <a:solidFill>
                  <a:srgbClr val="FF3300"/>
                </a:solidFill>
              </a:rPr>
              <a:t>БЕРЁЗА-</a:t>
            </a:r>
            <a:br>
              <a:rPr lang="ru-RU" b="1" dirty="0" smtClean="0">
                <a:solidFill>
                  <a:srgbClr val="FF3300"/>
                </a:solidFill>
              </a:rPr>
            </a:br>
            <a:r>
              <a:rPr lang="ru-RU" sz="3600" dirty="0"/>
              <a:t>л</a:t>
            </a:r>
            <a:r>
              <a:rPr lang="ru-RU" sz="3600" dirty="0" smtClean="0"/>
              <a:t>иственное </a:t>
            </a:r>
            <a:r>
              <a:rPr lang="ru-RU" sz="3600" dirty="0"/>
              <a:t>дерево с белой </a:t>
            </a:r>
            <a:r>
              <a:rPr lang="ru-RU" sz="3600" dirty="0" smtClean="0"/>
              <a:t>корой </a:t>
            </a:r>
            <a:r>
              <a:rPr lang="ru-RU" sz="3600" dirty="0"/>
              <a:t>и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пахучими </a:t>
            </a:r>
            <a:r>
              <a:rPr lang="ru-RU" sz="3600" dirty="0"/>
              <a:t>сердцевидными листьями.</a:t>
            </a:r>
            <a:endParaRPr lang="ru-RU" b="1" dirty="0" smtClean="0">
              <a:solidFill>
                <a:srgbClr val="FF3300"/>
              </a:solidFill>
            </a:endParaRPr>
          </a:p>
        </p:txBody>
      </p:sp>
      <p:sp>
        <p:nvSpPr>
          <p:cNvPr id="2048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2565400"/>
            <a:ext cx="4038600" cy="3560763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берёзовый</a:t>
            </a:r>
          </a:p>
          <a:p>
            <a:pPr eaLnBrk="1" hangingPunct="1"/>
            <a:r>
              <a:rPr lang="ru-RU" sz="3200" b="1" dirty="0" err="1" smtClean="0"/>
              <a:t>берёзкин</a:t>
            </a:r>
            <a:endParaRPr lang="ru-RU" sz="3200" b="1" dirty="0" smtClean="0"/>
          </a:p>
          <a:p>
            <a:pPr eaLnBrk="1" hangingPunct="1"/>
            <a:r>
              <a:rPr lang="ru-RU" sz="3200" b="1" dirty="0" smtClean="0"/>
              <a:t>березняк</a:t>
            </a:r>
          </a:p>
          <a:p>
            <a:pPr eaLnBrk="1" hangingPunct="1"/>
            <a:r>
              <a:rPr lang="ru-RU" sz="3200" b="1" dirty="0" smtClean="0"/>
              <a:t>подберёзовик</a:t>
            </a:r>
          </a:p>
          <a:p>
            <a:pPr eaLnBrk="1" hangingPunct="1"/>
            <a:r>
              <a:rPr lang="ru-RU" sz="3200" b="1" dirty="0" smtClean="0"/>
              <a:t>берёзка</a:t>
            </a:r>
          </a:p>
          <a:p>
            <a:pPr eaLnBrk="1" hangingPunct="1"/>
            <a:endParaRPr lang="ru-RU" sz="3200" b="1" dirty="0" smtClean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2492375"/>
            <a:ext cx="4038600" cy="3633788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берёза</a:t>
            </a:r>
          </a:p>
          <a:p>
            <a:pPr eaLnBrk="1" hangingPunct="1"/>
            <a:r>
              <a:rPr lang="ru-RU" sz="3200" b="1" dirty="0" err="1" smtClean="0"/>
              <a:t>берёзочка</a:t>
            </a:r>
            <a:endParaRPr lang="ru-RU" sz="3200" b="1" dirty="0" smtClean="0"/>
          </a:p>
          <a:p>
            <a:pPr eaLnBrk="1" hangingPunct="1"/>
            <a:r>
              <a:rPr lang="ru-RU" sz="3200" b="1" dirty="0" smtClean="0"/>
              <a:t>берёзонька</a:t>
            </a:r>
          </a:p>
          <a:p>
            <a:pPr eaLnBrk="1" hangingPunct="1"/>
            <a:r>
              <a:rPr lang="ru-RU" sz="3200" b="1" dirty="0" err="1" smtClean="0"/>
              <a:t>берёзонькин</a:t>
            </a:r>
            <a:endParaRPr lang="ru-RU" sz="3200" b="1" dirty="0" smtClean="0"/>
          </a:p>
          <a:p>
            <a:pPr eaLnBrk="1" hangingPunct="1"/>
            <a:r>
              <a:rPr lang="ru-RU" sz="3200" b="1" dirty="0" err="1" smtClean="0"/>
              <a:t>берёзушка</a:t>
            </a:r>
            <a:endParaRPr lang="ru-RU" sz="3200" b="1" dirty="0" smtClean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2843808" y="3933056"/>
            <a:ext cx="360040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>
            <a:off x="3563888" y="4509120"/>
            <a:ext cx="432048" cy="32233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3" action="ppaction://hlinksldjump" highlightClick="1"/>
          </p:cNvPr>
          <p:cNvSpPr/>
          <p:nvPr/>
        </p:nvSpPr>
        <p:spPr>
          <a:xfrm>
            <a:off x="7956376" y="5949280"/>
            <a:ext cx="898400" cy="6823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БЕРЕЗНЯК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>
              <a:buNone/>
            </a:pPr>
            <a:r>
              <a:rPr lang="ru-RU" sz="2800" dirty="0" smtClean="0"/>
              <a:t>берёзовый лес,           роща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556792"/>
            <a:ext cx="546131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2411760" y="6093296"/>
            <a:ext cx="754384" cy="46635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ПОДБЕРЁЗОВИК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endParaRPr lang="ru-RU" sz="2800" dirty="0" smtClean="0"/>
          </a:p>
          <a:p>
            <a:pPr eaLnBrk="1" hangingPunct="1">
              <a:buNone/>
            </a:pPr>
            <a:r>
              <a:rPr lang="ru-RU" sz="2800" dirty="0" smtClean="0"/>
              <a:t>съедобный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dirty="0" smtClean="0"/>
              <a:t>гриб  с коричневато-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dirty="0" smtClean="0"/>
              <a:t>чёрной шляпкой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628800"/>
            <a:ext cx="489502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2915816" y="6165304"/>
            <a:ext cx="754384" cy="46635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51520" y="260648"/>
            <a:ext cx="8647112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</a:t>
            </a:r>
            <a:r>
              <a:rPr lang="ru-RU" sz="4800" dirty="0" smtClean="0"/>
              <a:t>озера   берёзы  ветви  над </a:t>
            </a:r>
          </a:p>
          <a:p>
            <a:pPr>
              <a:buNone/>
            </a:pPr>
            <a:r>
              <a:rPr lang="ru-RU" sz="4800" dirty="0" smtClean="0"/>
              <a:t>наклонились  низко   гладью</a:t>
            </a:r>
          </a:p>
          <a:p>
            <a:pPr>
              <a:buNone/>
            </a:pPr>
            <a:r>
              <a:rPr lang="ru-RU" sz="4800" dirty="0" err="1" smtClean="0"/>
              <a:t>Пе</a:t>
            </a:r>
            <a:r>
              <a:rPr lang="ru-RU" sz="4800" dirty="0" smtClean="0"/>
              <a:t>   </a:t>
            </a:r>
            <a:r>
              <a:rPr lang="ru-RU" sz="4800" dirty="0" err="1" smtClean="0"/>
              <a:t>чальная</a:t>
            </a:r>
            <a:r>
              <a:rPr lang="ru-RU" sz="4800" dirty="0" smtClean="0"/>
              <a:t>  берёза  стоит</a:t>
            </a:r>
          </a:p>
          <a:p>
            <a:pPr>
              <a:buNone/>
            </a:pPr>
            <a:r>
              <a:rPr lang="ru-RU" sz="4800" dirty="0" err="1" smtClean="0"/>
              <a:t>умоего</a:t>
            </a:r>
            <a:r>
              <a:rPr lang="ru-RU" sz="4800" dirty="0" smtClean="0"/>
              <a:t>   окна.</a:t>
            </a:r>
          </a:p>
          <a:p>
            <a:pPr>
              <a:buNone/>
            </a:pPr>
            <a:r>
              <a:rPr lang="ru-RU" sz="4800" dirty="0" smtClean="0"/>
              <a:t>(Из)леса  </a:t>
            </a:r>
            <a:r>
              <a:rPr lang="ru-RU" sz="4800" dirty="0" err="1" smtClean="0"/>
              <a:t>выск...чила</a:t>
            </a:r>
            <a:r>
              <a:rPr lang="ru-RU" sz="4800" dirty="0" smtClean="0"/>
              <a:t>   </a:t>
            </a:r>
            <a:r>
              <a:rPr lang="ru-RU" sz="4800" dirty="0" err="1" smtClean="0"/>
              <a:t>л...са</a:t>
            </a:r>
            <a:r>
              <a:rPr lang="ru-RU" sz="4800" dirty="0" smtClean="0"/>
              <a:t>,</a:t>
            </a:r>
          </a:p>
          <a:p>
            <a:pPr>
              <a:buNone/>
            </a:pPr>
            <a:r>
              <a:rPr lang="ru-RU" sz="4800" dirty="0" err="1" smtClean="0"/>
              <a:t>переб...жала</a:t>
            </a:r>
            <a:r>
              <a:rPr lang="ru-RU" sz="4800" dirty="0" smtClean="0"/>
              <a:t>  через  дорогу  и</a:t>
            </a:r>
          </a:p>
          <a:p>
            <a:pPr>
              <a:buNone/>
            </a:pPr>
            <a:r>
              <a:rPr lang="ru-RU" sz="4800" dirty="0" smtClean="0"/>
              <a:t>скрылась  (в)</a:t>
            </a:r>
            <a:r>
              <a:rPr lang="ru-RU" sz="4800" dirty="0" err="1" smtClean="0"/>
              <a:t>б...рёзовой</a:t>
            </a:r>
            <a:r>
              <a:rPr lang="ru-RU" sz="4800" dirty="0" smtClean="0"/>
              <a:t>  роще.</a:t>
            </a:r>
          </a:p>
          <a:p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8363272" cy="57935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836712"/>
            <a:ext cx="3989429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27584" y="4437112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- я – локо + егоза  – </a:t>
            </a:r>
            <a:r>
              <a:rPr lang="ru-RU" sz="4400" b="1" dirty="0" err="1" smtClean="0"/>
              <a:t>оза</a:t>
            </a:r>
            <a:r>
              <a:rPr lang="ru-RU" sz="4400" b="1" dirty="0" smtClean="0"/>
              <a:t> =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311427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ЕЛКБС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02915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БЛЕСК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2060848"/>
            <a:ext cx="4038600" cy="4070077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отблеск</a:t>
            </a:r>
          </a:p>
          <a:p>
            <a:r>
              <a:rPr lang="ru-RU" sz="4000" b="1" dirty="0" smtClean="0"/>
              <a:t>проблеск</a:t>
            </a:r>
          </a:p>
          <a:p>
            <a:r>
              <a:rPr lang="ru-RU" sz="4000" b="1" dirty="0" smtClean="0"/>
              <a:t>блестеть</a:t>
            </a:r>
          </a:p>
          <a:p>
            <a:r>
              <a:rPr lang="ru-RU" sz="4000" b="1" dirty="0" smtClean="0"/>
              <a:t>блестящий</a:t>
            </a:r>
          </a:p>
          <a:p>
            <a:r>
              <a:rPr lang="ru-RU" sz="4000" b="1" dirty="0" smtClean="0"/>
              <a:t>блеснуть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070077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блёстка</a:t>
            </a:r>
          </a:p>
          <a:p>
            <a:r>
              <a:rPr lang="ru-RU" sz="4000" b="1" dirty="0" smtClean="0"/>
              <a:t>блёсточка</a:t>
            </a:r>
          </a:p>
          <a:p>
            <a:r>
              <a:rPr lang="ru-RU" sz="4000" b="1" dirty="0" smtClean="0"/>
              <a:t>блеснуть</a:t>
            </a:r>
          </a:p>
          <a:p>
            <a:r>
              <a:rPr lang="ru-RU" sz="4000" b="1" dirty="0" smtClean="0"/>
              <a:t>блещет</a:t>
            </a:r>
          </a:p>
          <a:p>
            <a:r>
              <a:rPr lang="ru-RU" sz="4000" b="1" dirty="0" smtClean="0"/>
              <a:t>блесна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5536" y="1052736"/>
            <a:ext cx="8229600" cy="702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4400" dirty="0" smtClean="0"/>
              <a:t>яркий, искрящийся, сияющий свет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БЛЕСК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сияние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23528" y="332656"/>
            <a:ext cx="8496944" cy="5798269"/>
          </a:xfrm>
        </p:spPr>
        <p:txBody>
          <a:bodyPr/>
          <a:lstStyle/>
          <a:p>
            <a:r>
              <a:rPr lang="ru-RU" sz="4000" b="1" dirty="0" smtClean="0"/>
              <a:t>Во всём (своём) блеске</a:t>
            </a:r>
          </a:p>
          <a:p>
            <a:pPr>
              <a:buNone/>
            </a:pPr>
            <a:r>
              <a:rPr lang="ru-RU" dirty="0" smtClean="0"/>
              <a:t>Обнаруживая все свои достоинства. </a:t>
            </a:r>
          </a:p>
          <a:p>
            <a:pPr>
              <a:buNone/>
            </a:pPr>
            <a:r>
              <a:rPr lang="ru-RU" dirty="0" smtClean="0"/>
              <a:t>Предстать перед гостями во всём блеске. </a:t>
            </a:r>
          </a:p>
          <a:p>
            <a:pPr>
              <a:buNone/>
            </a:pPr>
            <a:endParaRPr lang="ru-RU" dirty="0" smtClean="0"/>
          </a:p>
          <a:p>
            <a:r>
              <a:rPr lang="ru-RU" sz="4000" b="1" dirty="0" smtClean="0"/>
              <a:t>Не всё то золото, что блестит.</a:t>
            </a:r>
          </a:p>
          <a:p>
            <a:endParaRPr lang="ru-RU" sz="4000" b="1" dirty="0" smtClean="0"/>
          </a:p>
          <a:p>
            <a:r>
              <a:rPr lang="ru-RU" sz="4000" b="1" dirty="0" smtClean="0"/>
              <a:t>Плуг от работы блестит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332656"/>
            <a:ext cx="8219256" cy="5798269"/>
          </a:xfrm>
        </p:spPr>
        <p:txBody>
          <a:bodyPr>
            <a:normAutofit/>
          </a:bodyPr>
          <a:lstStyle/>
          <a:p>
            <a:endParaRPr lang="ru-RU" sz="3600" dirty="0" smtClean="0"/>
          </a:p>
          <a:p>
            <a:r>
              <a:rPr lang="ru-RU" sz="3600" dirty="0" err="1" smtClean="0"/>
              <a:t>Унего</a:t>
            </a:r>
            <a:r>
              <a:rPr lang="ru-RU" sz="3600" dirty="0" smtClean="0"/>
              <a:t>  </a:t>
            </a:r>
            <a:r>
              <a:rPr lang="ru-RU" sz="3600" dirty="0" err="1" smtClean="0"/>
              <a:t>нагруди</a:t>
            </a:r>
            <a:r>
              <a:rPr lang="ru-RU" sz="3600" dirty="0" smtClean="0"/>
              <a:t>  блестела  звезда  за героический   под  виг.</a:t>
            </a:r>
          </a:p>
          <a:p>
            <a:endParaRPr lang="ru-RU" sz="3600" dirty="0" smtClean="0"/>
          </a:p>
          <a:p>
            <a:r>
              <a:rPr lang="ru-RU" sz="3600" dirty="0" smtClean="0"/>
              <a:t>На пушистой ёлке красиво блестят звезда, огоньки и хлопушки.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sz="4800" dirty="0" smtClean="0"/>
          </a:p>
          <a:p>
            <a:pPr algn="ctr" eaLnBrk="1" hangingPunct="1">
              <a:buFont typeface="Wingdings" pitchFamily="2" charset="2"/>
              <a:buNone/>
            </a:pPr>
            <a:endParaRPr lang="ru-RU" sz="4800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6600" b="1" dirty="0" err="1" smtClean="0"/>
              <a:t>ать</a:t>
            </a:r>
            <a:endParaRPr lang="ru-RU" sz="6600" b="1" dirty="0" smtClean="0"/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20713"/>
            <a:ext cx="4121150" cy="588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БОЛТАТЬ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/>
              <a:t>болтушка</a:t>
            </a:r>
          </a:p>
          <a:p>
            <a:pPr eaLnBrk="1" hangingPunct="1"/>
            <a:r>
              <a:rPr lang="ru-RU" sz="4000" b="1" dirty="0" smtClean="0"/>
              <a:t>болтун</a:t>
            </a:r>
            <a:endParaRPr lang="en-US" sz="4000" b="1" dirty="0" smtClean="0"/>
          </a:p>
          <a:p>
            <a:pPr eaLnBrk="1" hangingPunct="1"/>
            <a:r>
              <a:rPr lang="ru-RU" sz="4000" b="1" dirty="0" smtClean="0"/>
              <a:t>болт</a:t>
            </a:r>
          </a:p>
          <a:p>
            <a:pPr eaLnBrk="1" hangingPunct="1"/>
            <a:r>
              <a:rPr lang="ru-RU" sz="4000" b="1" dirty="0" smtClean="0"/>
              <a:t>болтовня</a:t>
            </a:r>
          </a:p>
          <a:p>
            <a:pPr eaLnBrk="1" hangingPunct="1"/>
            <a:r>
              <a:rPr lang="ru-RU" sz="4000" b="1" dirty="0" smtClean="0"/>
              <a:t>болтливый</a:t>
            </a:r>
          </a:p>
        </p:txBody>
      </p:sp>
      <p:sp>
        <p:nvSpPr>
          <p:cNvPr id="1331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/>
              <a:t>болтливость</a:t>
            </a:r>
          </a:p>
          <a:p>
            <a:pPr eaLnBrk="1" hangingPunct="1"/>
            <a:r>
              <a:rPr lang="ru-RU" sz="4000" b="1" dirty="0" smtClean="0"/>
              <a:t>выболтать</a:t>
            </a:r>
          </a:p>
          <a:p>
            <a:pPr eaLnBrk="1" hangingPunct="1"/>
            <a:r>
              <a:rPr lang="ru-RU" sz="4000" b="1" dirty="0" smtClean="0"/>
              <a:t>проболтать</a:t>
            </a:r>
          </a:p>
          <a:p>
            <a:pPr eaLnBrk="1" hangingPunct="1"/>
            <a:r>
              <a:rPr lang="ru-RU" sz="4000" b="1" dirty="0" smtClean="0"/>
              <a:t>наболтать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БОЛТУН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44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/>
              <a:t>балагур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/>
              <a:t>говорун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/>
              <a:t>пустомеля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/>
              <a:t>пустослов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/>
              <a:t>сорока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/>
              <a:t>балалайка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/>
              <a:t>трещотка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/>
              <a:t>молчун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404813"/>
            <a:ext cx="8785225" cy="5726112"/>
          </a:xfrm>
        </p:spPr>
        <p:txBody>
          <a:bodyPr/>
          <a:lstStyle/>
          <a:p>
            <a:pPr eaLnBrk="1" hangingPunct="1"/>
            <a:r>
              <a:rPr lang="ru-RU" sz="4000" dirty="0" smtClean="0"/>
              <a:t>С болтунами держи язык за зубами.</a:t>
            </a:r>
          </a:p>
          <a:p>
            <a:pPr eaLnBrk="1" hangingPunct="1"/>
            <a:endParaRPr lang="ru-RU" sz="4000" dirty="0" smtClean="0"/>
          </a:p>
          <a:p>
            <a:pPr eaLnBrk="1" hangingPunct="1"/>
            <a:r>
              <a:rPr lang="ru-RU" sz="4000" dirty="0" smtClean="0"/>
              <a:t>Как сорока хвостом, так и болтун языком.</a:t>
            </a:r>
          </a:p>
          <a:p>
            <a:pPr eaLnBrk="1" hangingPunct="1"/>
            <a:endParaRPr lang="ru-RU" sz="4000" dirty="0" smtClean="0"/>
          </a:p>
          <a:p>
            <a:pPr eaLnBrk="1" hangingPunct="1"/>
            <a:r>
              <a:rPr lang="ru-RU" sz="4000" dirty="0" smtClean="0"/>
              <a:t>Болтун – находка для шпиона.</a:t>
            </a:r>
          </a:p>
          <a:p>
            <a:pPr eaLnBrk="1" hangingPunct="1"/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БЕГ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514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бегун</a:t>
            </a:r>
          </a:p>
          <a:p>
            <a:r>
              <a:rPr lang="ru-RU" sz="3200" b="1" dirty="0" smtClean="0"/>
              <a:t>беглец</a:t>
            </a:r>
          </a:p>
          <a:p>
            <a:r>
              <a:rPr lang="ru-RU" sz="3200" b="1" dirty="0" smtClean="0"/>
              <a:t>беглянка</a:t>
            </a:r>
          </a:p>
          <a:p>
            <a:r>
              <a:rPr lang="ru-RU" sz="3200" b="1" dirty="0" smtClean="0"/>
              <a:t>беглый</a:t>
            </a:r>
          </a:p>
          <a:p>
            <a:r>
              <a:rPr lang="ru-RU" sz="3200" b="1" dirty="0" smtClean="0"/>
              <a:t>беговой</a:t>
            </a:r>
          </a:p>
          <a:p>
            <a:r>
              <a:rPr lang="ru-RU" sz="3200" b="1" dirty="0" smtClean="0"/>
              <a:t>забег</a:t>
            </a:r>
          </a:p>
          <a:p>
            <a:r>
              <a:rPr lang="ru-RU" sz="3200" b="1" dirty="0" smtClean="0"/>
              <a:t>разбег</a:t>
            </a:r>
          </a:p>
          <a:p>
            <a:r>
              <a:rPr lang="ru-RU" sz="3200" b="1" dirty="0" smtClean="0"/>
              <a:t>пробег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514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беженец</a:t>
            </a:r>
          </a:p>
          <a:p>
            <a:r>
              <a:rPr lang="ru-RU" sz="3200" b="1" dirty="0" smtClean="0"/>
              <a:t>беженка</a:t>
            </a:r>
          </a:p>
          <a:p>
            <a:r>
              <a:rPr lang="ru-RU" sz="3200" b="1" dirty="0" smtClean="0"/>
              <a:t>убегает</a:t>
            </a:r>
          </a:p>
          <a:p>
            <a:r>
              <a:rPr lang="ru-RU" sz="3200" b="1" dirty="0" smtClean="0"/>
              <a:t>пробежка</a:t>
            </a:r>
          </a:p>
          <a:p>
            <a:r>
              <a:rPr lang="ru-RU" sz="3200" b="1" dirty="0" smtClean="0"/>
              <a:t>убежище</a:t>
            </a:r>
          </a:p>
          <a:p>
            <a:r>
              <a:rPr lang="ru-RU" sz="3200" b="1" dirty="0" smtClean="0"/>
              <a:t>пробегает</a:t>
            </a:r>
          </a:p>
          <a:p>
            <a:r>
              <a:rPr lang="ru-RU" sz="3200" b="1" dirty="0" smtClean="0"/>
              <a:t>перебежчик</a:t>
            </a:r>
          </a:p>
          <a:p>
            <a:r>
              <a:rPr lang="ru-RU" sz="3200" b="1" dirty="0" smtClean="0"/>
              <a:t>перебегает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>
                <a:solidFill>
                  <a:srgbClr val="FF0000"/>
                </a:solidFill>
              </a:rPr>
              <a:t>Длинный язык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600200"/>
            <a:ext cx="8713788" cy="4530725"/>
          </a:xfrm>
        </p:spPr>
        <p:txBody>
          <a:bodyPr/>
          <a:lstStyle/>
          <a:p>
            <a:pPr eaLnBrk="1" hangingPunct="1"/>
            <a:r>
              <a:rPr lang="ru-RU" sz="4400" dirty="0" smtClean="0"/>
              <a:t>если человек </a:t>
            </a:r>
            <a:r>
              <a:rPr lang="ru-RU" sz="4400" b="1" dirty="0" smtClean="0"/>
              <a:t>болтун</a:t>
            </a:r>
            <a:r>
              <a:rPr lang="ru-RU" sz="4400" dirty="0" smtClean="0"/>
              <a:t> и любит рассказывать чужие секреты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ребус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908720"/>
            <a:ext cx="4320480" cy="26787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139952" y="3789040"/>
            <a:ext cx="5677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Ь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5373216"/>
            <a:ext cx="5277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Т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3779912" y="5157192"/>
            <a:ext cx="1080120" cy="13681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3300"/>
                </a:solidFill>
              </a:rPr>
              <a:t>БОЛЬ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болезнь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болеть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больно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больница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больной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заболевание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болельщик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244975" cy="45307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болеющий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больничный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большой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переболеть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болячка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болезненный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больничка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3347864" y="5373216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>
            <a:off x="8028384" y="5949280"/>
            <a:ext cx="898400" cy="6823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БОЛЕЛЬЩИК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600200"/>
            <a:ext cx="4316288" cy="4530725"/>
          </a:xfrm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endParaRPr lang="ru-RU" sz="2800" dirty="0" smtClean="0"/>
          </a:p>
          <a:p>
            <a:pPr eaLnBrk="1" hangingPunct="1">
              <a:buNone/>
            </a:pPr>
            <a:r>
              <a:rPr lang="ru-RU" sz="2800" dirty="0" smtClean="0"/>
              <a:t>Любитель наблюдать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dirty="0" smtClean="0"/>
              <a:t>спортивные     </a:t>
            </a:r>
            <a:r>
              <a:rPr lang="ru-RU" sz="2800" dirty="0" smtClean="0"/>
              <a:t>состязания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i.ucrazy.ru/files/i/2008.6.20/1213965490_fans_8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628800"/>
            <a:ext cx="4442098" cy="4608512"/>
          </a:xfrm>
          <a:prstGeom prst="rect">
            <a:avLst/>
          </a:prstGeom>
          <a:noFill/>
        </p:spPr>
      </p:pic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8028384" y="6309320"/>
            <a:ext cx="504056" cy="2880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БОЛЕЗНЬ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8600" cy="5716587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печаль</a:t>
            </a:r>
          </a:p>
          <a:p>
            <a:pPr eaLnBrk="1" hangingPunct="1"/>
            <a:r>
              <a:rPr lang="ru-RU" sz="3200" b="1" dirty="0" smtClean="0"/>
              <a:t>горе</a:t>
            </a:r>
          </a:p>
          <a:p>
            <a:pPr eaLnBrk="1" hangingPunct="1"/>
            <a:r>
              <a:rPr lang="ru-RU" sz="3200" b="1" dirty="0" smtClean="0"/>
              <a:t>грусть </a:t>
            </a:r>
          </a:p>
          <a:p>
            <a:pPr eaLnBrk="1" hangingPunct="1"/>
            <a:r>
              <a:rPr lang="ru-RU" sz="3200" b="1" dirty="0" smtClean="0"/>
              <a:t>мука </a:t>
            </a:r>
          </a:p>
          <a:p>
            <a:pPr eaLnBrk="1" hangingPunct="1"/>
            <a:r>
              <a:rPr lang="ru-RU" sz="3200" b="1" dirty="0" smtClean="0"/>
              <a:t>пытка</a:t>
            </a:r>
          </a:p>
          <a:p>
            <a:pPr eaLnBrk="1" hangingPunct="1"/>
            <a:r>
              <a:rPr lang="ru-RU" sz="3200" b="1" dirty="0" smtClean="0"/>
              <a:t>кручина </a:t>
            </a:r>
          </a:p>
          <a:p>
            <a:pPr eaLnBrk="1" hangingPunct="1"/>
            <a:r>
              <a:rPr lang="ru-RU" sz="3200" b="1" dirty="0" smtClean="0"/>
              <a:t>тоска </a:t>
            </a:r>
          </a:p>
          <a:p>
            <a:pPr eaLnBrk="1" hangingPunct="1"/>
            <a:r>
              <a:rPr lang="ru-RU" sz="3200" b="1" dirty="0" smtClean="0"/>
              <a:t>скорбь </a:t>
            </a:r>
          </a:p>
          <a:p>
            <a:pPr eaLnBrk="1" hangingPunct="1"/>
            <a:r>
              <a:rPr lang="ru-RU" sz="3200" b="1" dirty="0" smtClean="0"/>
              <a:t>неприятность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/>
              <a:t>здоровье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3375"/>
            <a:ext cx="8507413" cy="5797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400" dirty="0" smtClean="0"/>
              <a:t>Боль без языка, а сказывается.</a:t>
            </a:r>
          </a:p>
          <a:p>
            <a:pPr eaLnBrk="1" hangingPunct="1">
              <a:buFont typeface="Wingdings" pitchFamily="2" charset="2"/>
              <a:buNone/>
            </a:pPr>
            <a:endParaRPr lang="ru-RU" sz="44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4400" dirty="0" smtClean="0"/>
              <a:t>Боль врача ищет.</a:t>
            </a:r>
          </a:p>
          <a:p>
            <a:pPr eaLnBrk="1" hangingPunct="1">
              <a:buFont typeface="Wingdings" pitchFamily="2" charset="2"/>
              <a:buNone/>
            </a:pPr>
            <a:endParaRPr lang="ru-RU" sz="44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4400" dirty="0" smtClean="0"/>
              <a:t>Боль души, душевная боль.</a:t>
            </a:r>
          </a:p>
          <a:p>
            <a:pPr eaLnBrk="1" hangingPunct="1">
              <a:buFont typeface="Wingdings" pitchFamily="2" charset="2"/>
              <a:buNone/>
            </a:pPr>
            <a:endParaRPr lang="ru-RU" sz="4400" dirty="0" smtClean="0"/>
          </a:p>
          <a:p>
            <a:pPr eaLnBrk="1" hangingPunct="1">
              <a:buFont typeface="Wingdings" pitchFamily="2" charset="2"/>
              <a:buNone/>
            </a:pPr>
            <a:endParaRPr lang="ru-R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260350"/>
            <a:ext cx="8713787" cy="63373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400" dirty="0" smtClean="0"/>
              <a:t>Глубоко был спрятан он.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dirty="0" smtClean="0"/>
              <a:t>Раз-два-три – и вышел вон.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dirty="0" smtClean="0"/>
              <a:t>И стоит он на виду.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dirty="0" smtClean="0"/>
              <a:t>Белый, я тебя найду!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97336" y="13366104"/>
            <a:ext cx="4016655" cy="266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8564635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БОР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sz="4400" dirty="0" err="1" smtClean="0"/>
              <a:t>борок</a:t>
            </a:r>
            <a:endParaRPr lang="ru-RU" sz="4400" dirty="0" smtClean="0"/>
          </a:p>
          <a:p>
            <a:pPr eaLnBrk="1" hangingPunct="1"/>
            <a:r>
              <a:rPr lang="ru-RU" sz="4400" dirty="0" smtClean="0"/>
              <a:t>боровичок</a:t>
            </a:r>
          </a:p>
          <a:p>
            <a:pPr eaLnBrk="1" hangingPunct="1"/>
            <a:r>
              <a:rPr lang="ru-RU" sz="4400" dirty="0" smtClean="0"/>
              <a:t>боровик</a:t>
            </a:r>
          </a:p>
          <a:p>
            <a:pPr eaLnBrk="1" hangingPunct="1"/>
            <a:r>
              <a:rPr lang="ru-RU" sz="4400" dirty="0" smtClean="0"/>
              <a:t>боровой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4000" dirty="0" smtClean="0"/>
              <a:t>стальное сверло в бормашине</a:t>
            </a:r>
          </a:p>
          <a:p>
            <a:pPr eaLnBrk="1" hangingPunct="1"/>
            <a:endParaRPr lang="ru-RU" sz="4000" dirty="0" smtClean="0"/>
          </a:p>
          <a:p>
            <a:pPr eaLnBrk="1" hangingPunct="1"/>
            <a:r>
              <a:rPr lang="ru-RU" sz="4000" dirty="0" smtClean="0"/>
              <a:t>химический элемент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БЕГАТЬ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35896" y="1556792"/>
            <a:ext cx="4038600" cy="5069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мчаться</a:t>
            </a:r>
          </a:p>
          <a:p>
            <a:pPr>
              <a:buNone/>
            </a:pPr>
            <a:r>
              <a:rPr lang="ru-RU" sz="3200" b="1" dirty="0" smtClean="0"/>
              <a:t>шмыгать</a:t>
            </a:r>
          </a:p>
          <a:p>
            <a:pPr>
              <a:buNone/>
            </a:pPr>
            <a:r>
              <a:rPr lang="ru-RU" sz="3200" b="1" dirty="0" smtClean="0"/>
              <a:t>мчаться</a:t>
            </a:r>
          </a:p>
          <a:p>
            <a:pPr>
              <a:buNone/>
            </a:pPr>
            <a:r>
              <a:rPr lang="ru-RU" sz="3200" b="1" dirty="0" smtClean="0"/>
              <a:t>нестись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рыскать</a:t>
            </a:r>
          </a:p>
          <a:p>
            <a:pPr>
              <a:buNone/>
            </a:pPr>
            <a:r>
              <a:rPr lang="ru-RU" b="1" dirty="0" smtClean="0"/>
              <a:t>сновать</a:t>
            </a:r>
          </a:p>
          <a:p>
            <a:pPr>
              <a:buNone/>
            </a:pPr>
            <a:r>
              <a:rPr lang="ru-RU" b="1" dirty="0" smtClean="0"/>
              <a:t>уноситься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4813"/>
            <a:ext cx="8218488" cy="57261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600" b="1" smtClean="0"/>
              <a:t>   Боровая дичь - </a:t>
            </a:r>
            <a:r>
              <a:rPr lang="ru-RU" sz="3600" smtClean="0"/>
              <a:t>глухарь, тетерев, белая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smtClean="0"/>
              <a:t>куропатка,  вальдшнеп, рябчик,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smtClean="0"/>
              <a:t>обитающие под вечнозелёным шатром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smtClean="0"/>
              <a:t>соснового бора или в других  лесах.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smtClean="0"/>
              <a:t>   К боровой дичи также  относятся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smtClean="0"/>
              <a:t>голуби, горлицы, фазаны.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8893175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000" b="1" dirty="0" smtClean="0"/>
              <a:t>  </a:t>
            </a:r>
            <a:r>
              <a:rPr lang="ru-RU" sz="4800" b="1" dirty="0" smtClean="0"/>
              <a:t>Невелик боровик, да знатен.</a:t>
            </a:r>
            <a:endParaRPr lang="ru-RU" sz="4000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40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4000" b="1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0" y="277813"/>
            <a:ext cx="8893175" cy="3367087"/>
          </a:xfrm>
        </p:spPr>
        <p:txBody>
          <a:bodyPr/>
          <a:lstStyle/>
          <a:p>
            <a:pPr eaLnBrk="1" hangingPunct="1"/>
            <a:r>
              <a:rPr lang="ru-RU" smtClean="0"/>
              <a:t>ЗАБОР – ЗА + О +  ДАЧА - ЧА 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796"/>
            <a:ext cx="8229600" cy="10081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БОРОДА -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2492375"/>
            <a:ext cx="4038600" cy="414178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dirty="0" smtClean="0"/>
              <a:t>бородка</a:t>
            </a:r>
          </a:p>
          <a:p>
            <a:pPr eaLnBrk="1" hangingPunct="1"/>
            <a:r>
              <a:rPr lang="ru-RU" sz="3600" b="1" dirty="0" smtClean="0"/>
              <a:t>бородушка</a:t>
            </a:r>
          </a:p>
          <a:p>
            <a:pPr eaLnBrk="1" hangingPunct="1"/>
            <a:r>
              <a:rPr lang="ru-RU" sz="3600" b="1" dirty="0" smtClean="0"/>
              <a:t>бородёнка</a:t>
            </a:r>
          </a:p>
          <a:p>
            <a:pPr eaLnBrk="1" hangingPunct="1"/>
            <a:r>
              <a:rPr lang="ru-RU" sz="3600" b="1" dirty="0" smtClean="0"/>
              <a:t>бородища</a:t>
            </a:r>
          </a:p>
          <a:p>
            <a:pPr eaLnBrk="1" hangingPunct="1"/>
            <a:r>
              <a:rPr lang="ru-RU" sz="3600" b="1" dirty="0" smtClean="0"/>
              <a:t>бородач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06925" y="2492375"/>
            <a:ext cx="4537075" cy="4141788"/>
          </a:xfrm>
        </p:spPr>
        <p:txBody>
          <a:bodyPr/>
          <a:lstStyle/>
          <a:p>
            <a:pPr eaLnBrk="1" hangingPunct="1"/>
            <a:r>
              <a:rPr lang="ru-RU" sz="3600" b="1" dirty="0" smtClean="0"/>
              <a:t>бородатый</a:t>
            </a:r>
          </a:p>
          <a:p>
            <a:pPr eaLnBrk="1" hangingPunct="1"/>
            <a:r>
              <a:rPr lang="ru-RU" sz="3600" b="1" dirty="0" smtClean="0"/>
              <a:t>борозда</a:t>
            </a:r>
          </a:p>
          <a:p>
            <a:pPr eaLnBrk="1" hangingPunct="1"/>
            <a:r>
              <a:rPr lang="ru-RU" sz="3600" b="1" dirty="0" smtClean="0"/>
              <a:t>бородатенький</a:t>
            </a:r>
          </a:p>
          <a:p>
            <a:pPr eaLnBrk="1" hangingPunct="1"/>
            <a:r>
              <a:rPr lang="ru-RU" sz="3600" b="1" dirty="0" smtClean="0"/>
              <a:t>бородастый</a:t>
            </a:r>
          </a:p>
          <a:p>
            <a:pPr eaLnBrk="1" hangingPunct="1"/>
            <a:r>
              <a:rPr lang="ru-RU" sz="3600" b="1" dirty="0" smtClean="0"/>
              <a:t>безбородый</a:t>
            </a:r>
          </a:p>
          <a:p>
            <a:pPr eaLnBrk="1" hangingPunct="1"/>
            <a:endParaRPr lang="ru-RU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836712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8500" dirty="0" smtClean="0"/>
              <a:t>волосяной покров на нижней части лица</a:t>
            </a:r>
            <a:r>
              <a:rPr lang="ru-RU" sz="3600" dirty="0" smtClean="0"/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600200"/>
            <a:ext cx="8424863" cy="4530725"/>
          </a:xfrm>
        </p:spPr>
        <p:txBody>
          <a:bodyPr/>
          <a:lstStyle/>
          <a:p>
            <a:pPr eaLnBrk="1" hangingPunct="1"/>
            <a:r>
              <a:rPr lang="ru-RU" sz="4800" smtClean="0"/>
              <a:t>С бородой (анекдот)</a:t>
            </a:r>
          </a:p>
          <a:p>
            <a:pPr eaLnBrk="1" hangingPunct="1"/>
            <a:endParaRPr lang="ru-RU" sz="4800" smtClean="0"/>
          </a:p>
          <a:p>
            <a:pPr eaLnBrk="1" hangingPunct="1"/>
            <a:r>
              <a:rPr lang="ru-RU" sz="4800" smtClean="0"/>
              <a:t>Борода лопатой </a:t>
            </a:r>
          </a:p>
          <a:p>
            <a:pPr eaLnBrk="1" hangingPunct="1"/>
            <a:endParaRPr lang="ru-RU" sz="4800" smtClean="0"/>
          </a:p>
          <a:p>
            <a:pPr eaLnBrk="1" hangingPunct="1"/>
            <a:r>
              <a:rPr lang="ru-RU" sz="4800" smtClean="0"/>
              <a:t>Борода клином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600200"/>
            <a:ext cx="8424863" cy="4530725"/>
          </a:xfrm>
        </p:spPr>
        <p:txBody>
          <a:bodyPr/>
          <a:lstStyle/>
          <a:p>
            <a:pPr eaLnBrk="1" hangingPunct="1"/>
            <a:r>
              <a:rPr lang="ru-RU" sz="5400" smtClean="0"/>
              <a:t>Мудрость  в  голове, а  не  в  бороде.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3375"/>
            <a:ext cx="8507413" cy="6264275"/>
          </a:xfrm>
        </p:spPr>
        <p:txBody>
          <a:bodyPr>
            <a:normAutofit lnSpcReduction="10000"/>
          </a:bodyPr>
          <a:lstStyle/>
          <a:p>
            <a:pPr eaLnBrk="1" hangingPunct="1">
              <a:buNone/>
            </a:pPr>
            <a:r>
              <a:rPr lang="ru-RU" sz="3600" dirty="0" smtClean="0"/>
              <a:t>Молодой  козёл  трясёт  своей  бородой.</a:t>
            </a:r>
          </a:p>
          <a:p>
            <a:pPr eaLnBrk="1" hangingPunct="1">
              <a:buNone/>
            </a:pPr>
            <a:endParaRPr lang="ru-RU" sz="3600" dirty="0" smtClean="0"/>
          </a:p>
          <a:p>
            <a:pPr eaLnBrk="1" hangingPunct="1">
              <a:buNone/>
            </a:pPr>
            <a:r>
              <a:rPr lang="ru-RU" sz="3600" dirty="0" smtClean="0"/>
              <a:t>Ветер  трепал  чёрную  длинную  бороду</a:t>
            </a:r>
          </a:p>
          <a:p>
            <a:pPr eaLnBrk="1" hangingPunct="1">
              <a:buNone/>
            </a:pPr>
            <a:r>
              <a:rPr lang="ru-RU" sz="3600" dirty="0" smtClean="0"/>
              <a:t>мужчины.</a:t>
            </a:r>
          </a:p>
          <a:p>
            <a:pPr eaLnBrk="1" hangingPunct="1">
              <a:buNone/>
            </a:pPr>
            <a:endParaRPr lang="ru-RU" sz="3600" dirty="0" smtClean="0"/>
          </a:p>
          <a:p>
            <a:pPr eaLnBrk="1" hangingPunct="1">
              <a:buNone/>
            </a:pPr>
            <a:r>
              <a:rPr lang="ru-RU" sz="3600" dirty="0" smtClean="0"/>
              <a:t>Се   </a:t>
            </a:r>
            <a:r>
              <a:rPr lang="ru-RU" sz="3600" dirty="0" err="1" smtClean="0"/>
              <a:t>дая</a:t>
            </a:r>
            <a:r>
              <a:rPr lang="ru-RU" sz="3600" dirty="0" smtClean="0"/>
              <a:t>  борода  закрывала  </a:t>
            </a:r>
            <a:r>
              <a:rPr lang="ru-RU" sz="3600" dirty="0" err="1" smtClean="0"/>
              <a:t>смелоелицо</a:t>
            </a:r>
            <a:endParaRPr lang="ru-RU" sz="3600" dirty="0" smtClean="0"/>
          </a:p>
          <a:p>
            <a:pPr eaLnBrk="1" hangingPunct="1">
              <a:buNone/>
            </a:pPr>
            <a:r>
              <a:rPr lang="ru-RU" sz="3600" dirty="0" smtClean="0"/>
              <a:t>моего  дедушки.</a:t>
            </a:r>
          </a:p>
          <a:p>
            <a:pPr eaLnBrk="1" hangingPunct="1">
              <a:buNone/>
            </a:pPr>
            <a:endParaRPr lang="ru-RU" sz="3600" dirty="0" smtClean="0"/>
          </a:p>
          <a:p>
            <a:pPr eaLnBrk="1" hangingPunct="1">
              <a:buNone/>
            </a:pPr>
            <a:r>
              <a:rPr lang="ru-RU" sz="3600" dirty="0" smtClean="0"/>
              <a:t>Резким движением разведчик сорвал</a:t>
            </a:r>
          </a:p>
          <a:p>
            <a:pPr eaLnBrk="1" hangingPunct="1">
              <a:buNone/>
            </a:pPr>
            <a:r>
              <a:rPr lang="ru-RU" sz="3600" dirty="0" smtClean="0"/>
              <a:t>фальшивую бороду.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FF0000"/>
                </a:solidFill>
              </a:rPr>
              <a:t>Д О А З О Б 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8363272" cy="7272808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/>
              <a:t>У   хорошего  коня   ровный  бег,  у  хорошего</a:t>
            </a:r>
          </a:p>
          <a:p>
            <a:pPr>
              <a:buNone/>
            </a:pPr>
            <a:r>
              <a:rPr lang="ru-RU" sz="11200" b="1" dirty="0" smtClean="0"/>
              <a:t>человека — твёрдое  слово.</a:t>
            </a:r>
          </a:p>
          <a:p>
            <a:endParaRPr lang="ru-RU" sz="11200" b="1" dirty="0" smtClean="0"/>
          </a:p>
          <a:p>
            <a:r>
              <a:rPr lang="ru-RU" sz="11200" b="1" dirty="0" smtClean="0"/>
              <a:t>За  счастьем  человек  бежит,  а  оно  у  его  ног</a:t>
            </a:r>
          </a:p>
          <a:p>
            <a:pPr>
              <a:buNone/>
            </a:pPr>
            <a:r>
              <a:rPr lang="ru-RU" sz="11200" b="1" dirty="0" smtClean="0"/>
              <a:t> лежит.</a:t>
            </a:r>
          </a:p>
          <a:p>
            <a:endParaRPr lang="ru-RU" sz="11200" b="1" dirty="0" smtClean="0"/>
          </a:p>
          <a:p>
            <a:r>
              <a:rPr lang="ru-RU" sz="11200" b="1" dirty="0" smtClean="0"/>
              <a:t>Аппетит  от  больного  бежит,  а  к  здоровому </a:t>
            </a:r>
          </a:p>
          <a:p>
            <a:pPr>
              <a:buNone/>
            </a:pPr>
            <a:r>
              <a:rPr lang="ru-RU" sz="11200" b="1" dirty="0" smtClean="0"/>
              <a:t>катится.</a:t>
            </a:r>
          </a:p>
          <a:p>
            <a:endParaRPr lang="ru-RU" sz="11200" b="1" dirty="0" smtClean="0"/>
          </a:p>
          <a:p>
            <a:r>
              <a:rPr lang="ru-RU" sz="11200" b="1" dirty="0" smtClean="0"/>
              <a:t>Пуганый  зверь  далеко  бежит.</a:t>
            </a:r>
          </a:p>
          <a:p>
            <a:endParaRPr lang="ru-RU" sz="11200" b="1" dirty="0" smtClean="0"/>
          </a:p>
          <a:p>
            <a:r>
              <a:rPr lang="ru-RU" sz="11200" b="1" dirty="0" err="1" smtClean="0"/>
              <a:t>Знайка</a:t>
            </a:r>
            <a:r>
              <a:rPr lang="ru-RU" sz="11200" b="1" dirty="0" smtClean="0"/>
              <a:t>  по  дорожке  бежит,  а  незнайка  на  печи</a:t>
            </a:r>
          </a:p>
          <a:p>
            <a:pPr>
              <a:buNone/>
            </a:pPr>
            <a:r>
              <a:rPr lang="ru-RU" sz="11200" b="1" dirty="0" smtClean="0"/>
              <a:t> лежит.</a:t>
            </a:r>
          </a:p>
          <a:p>
            <a:pPr>
              <a:buNone/>
            </a:pPr>
            <a:endParaRPr lang="ru-RU" sz="11200" b="1" dirty="0" smtClean="0"/>
          </a:p>
          <a:p>
            <a:r>
              <a:rPr lang="ru-RU" sz="11200" b="1" dirty="0" smtClean="0"/>
              <a:t>Побежали мурашки.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БОРОЗДА</a:t>
            </a:r>
          </a:p>
        </p:txBody>
      </p:sp>
      <p:sp>
        <p:nvSpPr>
          <p:cNvPr id="33795" name="Содержимое 2"/>
          <p:cNvSpPr>
            <a:spLocks noGrp="1"/>
          </p:cNvSpPr>
          <p:nvPr>
            <p:ph sz="half" idx="1"/>
          </p:nvPr>
        </p:nvSpPr>
        <p:spPr>
          <a:xfrm>
            <a:off x="2699792" y="1628800"/>
            <a:ext cx="5338763" cy="45307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dirty="0" smtClean="0"/>
              <a:t>бороздка</a:t>
            </a:r>
          </a:p>
          <a:p>
            <a:pPr eaLnBrk="1" hangingPunct="1"/>
            <a:r>
              <a:rPr lang="ru-RU" sz="3600" b="1" dirty="0" smtClean="0"/>
              <a:t>бороздочка</a:t>
            </a:r>
          </a:p>
          <a:p>
            <a:pPr eaLnBrk="1" hangingPunct="1"/>
            <a:r>
              <a:rPr lang="ru-RU" sz="3600" b="1" dirty="0" smtClean="0"/>
              <a:t>бороздить</a:t>
            </a:r>
          </a:p>
          <a:p>
            <a:pPr eaLnBrk="1" hangingPunct="1"/>
            <a:r>
              <a:rPr lang="ru-RU" sz="3600" b="1" dirty="0" smtClean="0"/>
              <a:t>перебороздить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6156176" y="476672"/>
            <a:ext cx="720080" cy="6823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667250" cy="4005263"/>
          </a:xfrm>
          <a:noFill/>
        </p:spPr>
      </p:pic>
      <p:pic>
        <p:nvPicPr>
          <p:cNvPr id="3584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5275"/>
          <a:stretch>
            <a:fillRect/>
          </a:stretch>
        </p:blipFill>
        <p:spPr>
          <a:xfrm>
            <a:off x="4899025" y="2708920"/>
            <a:ext cx="4244975" cy="3888730"/>
          </a:xfrm>
          <a:noFill/>
        </p:spPr>
      </p:pic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3995936" y="5949280"/>
            <a:ext cx="754384" cy="63775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250"/>
            <a:ext cx="8218488" cy="5654675"/>
          </a:xfrm>
        </p:spPr>
        <p:txBody>
          <a:bodyPr/>
          <a:lstStyle/>
          <a:p>
            <a:pPr eaLnBrk="1" hangingPunct="1"/>
            <a:r>
              <a:rPr lang="ru-RU" sz="5400" dirty="0" smtClean="0"/>
              <a:t>Трактор бороздил тяжёлую землю под картофель.</a:t>
            </a:r>
          </a:p>
          <a:p>
            <a:pPr eaLnBrk="1" hangingPunct="1"/>
            <a:endParaRPr lang="ru-RU" sz="5400" dirty="0" smtClean="0"/>
          </a:p>
          <a:p>
            <a:pPr eaLnBrk="1" hangingPunct="1"/>
            <a:r>
              <a:rPr lang="ru-RU" sz="5400" dirty="0" smtClean="0"/>
              <a:t>Пароходы бороздят по всему свету.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00808"/>
            <a:ext cx="878497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dirty="0" smtClean="0"/>
              <a:t>заборы- за – оры + ра + кот – ко =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БРАТ</a:t>
            </a:r>
          </a:p>
        </p:txBody>
      </p:sp>
      <p:sp>
        <p:nvSpPr>
          <p:cNvPr id="3891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600" b="1" dirty="0" smtClean="0"/>
              <a:t>братство</a:t>
            </a:r>
          </a:p>
          <a:p>
            <a:pPr eaLnBrk="1" hangingPunct="1"/>
            <a:r>
              <a:rPr lang="ru-RU" sz="3600" b="1" dirty="0" smtClean="0"/>
              <a:t>братание</a:t>
            </a:r>
          </a:p>
          <a:p>
            <a:pPr eaLnBrk="1" hangingPunct="1"/>
            <a:r>
              <a:rPr lang="ru-RU" sz="3600" b="1" dirty="0" smtClean="0"/>
              <a:t>браток</a:t>
            </a:r>
          </a:p>
          <a:p>
            <a:pPr eaLnBrk="1" hangingPunct="1"/>
            <a:r>
              <a:rPr lang="ru-RU" sz="3600" b="1" dirty="0" smtClean="0"/>
              <a:t>по-братски</a:t>
            </a:r>
          </a:p>
          <a:p>
            <a:pPr eaLnBrk="1" hangingPunct="1"/>
            <a:r>
              <a:rPr lang="ru-RU" sz="3600" b="1" dirty="0" smtClean="0"/>
              <a:t>брать</a:t>
            </a:r>
          </a:p>
          <a:p>
            <a:pPr eaLnBrk="1" hangingPunct="1"/>
            <a:r>
              <a:rPr lang="ru-RU" sz="3600" b="1" dirty="0" smtClean="0"/>
              <a:t>братец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братский</a:t>
            </a:r>
          </a:p>
          <a:p>
            <a:r>
              <a:rPr lang="ru-RU" sz="3600" b="1" dirty="0" smtClean="0"/>
              <a:t>собрать</a:t>
            </a:r>
          </a:p>
          <a:p>
            <a:r>
              <a:rPr lang="ru-RU" sz="3600" b="1" dirty="0" smtClean="0"/>
              <a:t>братишка</a:t>
            </a:r>
          </a:p>
          <a:p>
            <a:r>
              <a:rPr lang="ru-RU" sz="3600" b="1" dirty="0" smtClean="0"/>
              <a:t>собрат</a:t>
            </a:r>
          </a:p>
          <a:p>
            <a:r>
              <a:rPr lang="ru-RU" sz="3600" b="1" dirty="0" smtClean="0"/>
              <a:t>братик</a:t>
            </a:r>
          </a:p>
          <a:p>
            <a:r>
              <a:rPr lang="ru-RU" sz="3600" b="1" dirty="0" smtClean="0"/>
              <a:t>братан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8291264" cy="652534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Старший  брат как второй отец. 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Солдатское братство рождается в бою.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Любовь братская лучше каменных стен.</a:t>
            </a:r>
          </a:p>
          <a:p>
            <a:endParaRPr lang="ru-RU" sz="3600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СОБРАТЬ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rasfokus.ru/images/photos/medium/e3835968ae33ddaf53fcb55393894880.jpg"/>
          <p:cNvPicPr>
            <a:picLocks noChangeAspect="1" noChangeArrowheads="1"/>
          </p:cNvPicPr>
          <p:nvPr/>
        </p:nvPicPr>
        <p:blipFill>
          <a:blip r:embed="rId2" cstate="print"/>
          <a:srcRect b="5271"/>
          <a:stretch>
            <a:fillRect/>
          </a:stretch>
        </p:blipFill>
        <p:spPr bwMode="auto">
          <a:xfrm>
            <a:off x="179512" y="1700808"/>
            <a:ext cx="4320480" cy="4392488"/>
          </a:xfrm>
          <a:prstGeom prst="rect">
            <a:avLst/>
          </a:prstGeom>
          <a:noFill/>
        </p:spPr>
      </p:pic>
      <p:pic>
        <p:nvPicPr>
          <p:cNvPr id="3076" name="Picture 4" descr="http://shool-karabinka.ucoz.ru/_nw/3/058294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628800"/>
            <a:ext cx="3816424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Источники: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8424936" cy="5976664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1800" dirty="0" smtClean="0"/>
              <a:t>Азова О.И. «Логопедическая работа по коррекции </a:t>
            </a:r>
            <a:r>
              <a:rPr lang="ru-RU" sz="1800" dirty="0" err="1" smtClean="0"/>
              <a:t>дизорфографии</a:t>
            </a:r>
            <a:r>
              <a:rPr lang="ru-RU" sz="1800" dirty="0" smtClean="0"/>
              <a:t> у младших школьников с общим недоразвитием речи» </a:t>
            </a:r>
          </a:p>
          <a:p>
            <a:r>
              <a:rPr lang="ru-RU" sz="1800" dirty="0" err="1" smtClean="0"/>
              <a:t>Коноваленко</a:t>
            </a:r>
            <a:r>
              <a:rPr lang="ru-RU" sz="1800" dirty="0" smtClean="0"/>
              <a:t> В. В. «Родственные слова»</a:t>
            </a:r>
          </a:p>
          <a:p>
            <a:r>
              <a:rPr lang="ru-RU" sz="1800" dirty="0" smtClean="0"/>
              <a:t>Мазина В.Д.  «</a:t>
            </a:r>
            <a:r>
              <a:rPr lang="ru-RU" sz="1800" dirty="0" err="1" smtClean="0"/>
              <a:t>Дизорфография</a:t>
            </a:r>
            <a:r>
              <a:rPr lang="ru-RU" sz="1800" dirty="0" smtClean="0"/>
              <a:t>» (</a:t>
            </a:r>
            <a:r>
              <a:rPr lang="ru-RU" sz="1800" dirty="0" err="1" smtClean="0"/>
              <a:t>вебинар</a:t>
            </a:r>
            <a:r>
              <a:rPr lang="ru-RU" sz="1800" dirty="0" smtClean="0"/>
              <a:t>)</a:t>
            </a:r>
          </a:p>
          <a:p>
            <a:pPr lvl="0"/>
            <a:r>
              <a:rPr lang="ru-RU" sz="1800" dirty="0" err="1" smtClean="0"/>
              <a:t>Якимчук</a:t>
            </a:r>
            <a:r>
              <a:rPr lang="ru-RU" sz="1800" dirty="0" smtClean="0"/>
              <a:t> Т.А. «Родственные слова» (презентация)</a:t>
            </a:r>
          </a:p>
          <a:p>
            <a:r>
              <a:rPr lang="ru-RU" sz="1800" dirty="0" smtClean="0">
                <a:hlinkClick r:id="rId2"/>
              </a:rPr>
              <a:t>Изображение берёзового леса:   </a:t>
            </a:r>
            <a:r>
              <a:rPr lang="en-US" sz="1800" dirty="0" smtClean="0">
                <a:hlinkClick r:id="rId2"/>
              </a:rPr>
              <a:t>https</a:t>
            </a:r>
            <a:r>
              <a:rPr lang="en-US" sz="1800" dirty="0" smtClean="0">
                <a:hlinkClick r:id="rId2"/>
              </a:rPr>
              <a:t>://yandex.ru/images/search?img_url=http%3A%2F%2Fbestfotoposter.ru%2Fdownloads%2Fpriroda%2Fleto%2F4320X3240-96dpi_foto_berezovoj_roshhi.jpg&amp;text=</a:t>
            </a:r>
            <a:r>
              <a:rPr lang="ru-RU" sz="1800" dirty="0" smtClean="0">
                <a:hlinkClick r:id="rId2"/>
              </a:rPr>
              <a:t>картинки%20берёзовый%20лес&amp;</a:t>
            </a:r>
            <a:r>
              <a:rPr lang="en-US" sz="1800" dirty="0" err="1" smtClean="0">
                <a:hlinkClick r:id="rId2"/>
              </a:rPr>
              <a:t>noreask</a:t>
            </a:r>
            <a:r>
              <a:rPr lang="en-US" sz="1800" dirty="0" smtClean="0">
                <a:hlinkClick r:id="rId2"/>
              </a:rPr>
              <a:t>=1&amp;pos=2&amp;lr=11218&amp;rpt=</a:t>
            </a:r>
            <a:r>
              <a:rPr lang="en-US" sz="1800" dirty="0" err="1" smtClean="0">
                <a:hlinkClick r:id="rId2"/>
              </a:rPr>
              <a:t>simage</a:t>
            </a:r>
            <a:endParaRPr lang="ru-RU" sz="1800" dirty="0" smtClean="0"/>
          </a:p>
          <a:p>
            <a:r>
              <a:rPr lang="ru-RU" sz="1800" dirty="0" smtClean="0">
                <a:hlinkClick r:id="rId3"/>
              </a:rPr>
              <a:t>Изображение </a:t>
            </a:r>
            <a:r>
              <a:rPr lang="ru-RU" sz="1800" dirty="0" smtClean="0">
                <a:hlinkClick r:id="rId3"/>
              </a:rPr>
              <a:t> подберёзовика: </a:t>
            </a:r>
            <a:r>
              <a:rPr lang="en-US" sz="1800" dirty="0" smtClean="0">
                <a:hlinkClick r:id="rId4"/>
              </a:rPr>
              <a:t>https</a:t>
            </a:r>
            <a:r>
              <a:rPr lang="en-US" sz="1800" dirty="0" smtClean="0">
                <a:hlinkClick r:id="rId4"/>
              </a:rPr>
              <a:t>://yandex.ru/images/search?text=</a:t>
            </a:r>
            <a:r>
              <a:rPr lang="ru-RU" sz="1800" dirty="0" err="1" smtClean="0">
                <a:hlinkClick r:id="rId4"/>
              </a:rPr>
              <a:t>картинкиподберёзовик&amp;</a:t>
            </a:r>
            <a:r>
              <a:rPr lang="en-US" sz="1800" dirty="0" err="1" smtClean="0">
                <a:hlinkClick r:id="rId4"/>
              </a:rPr>
              <a:t>img_url</a:t>
            </a:r>
            <a:r>
              <a:rPr lang="en-US" sz="1800" dirty="0" smtClean="0">
                <a:hlinkClick r:id="rId4"/>
              </a:rPr>
              <a:t>=http%3A%2F%2Fi.artfile.ru%2F2048x1365_780406_%5Bwww.ArtFile.ru%5D.jpg&amp;pos=1&amp;rpt=</a:t>
            </a:r>
            <a:r>
              <a:rPr lang="en-US" sz="1800" dirty="0" err="1" smtClean="0">
                <a:hlinkClick r:id="rId4"/>
              </a:rPr>
              <a:t>simage&amp;lr</a:t>
            </a:r>
            <a:r>
              <a:rPr lang="en-US" sz="1800" dirty="0" smtClean="0">
                <a:hlinkClick r:id="rId4"/>
              </a:rPr>
              <a:t>=11218</a:t>
            </a:r>
            <a:endParaRPr lang="ru-RU" sz="1800" dirty="0" smtClean="0"/>
          </a:p>
          <a:p>
            <a:r>
              <a:rPr lang="ru-RU" sz="1800" dirty="0" smtClean="0">
                <a:hlinkClick r:id="rId3"/>
              </a:rPr>
              <a:t>Изображение  </a:t>
            </a:r>
            <a:r>
              <a:rPr lang="ru-RU" sz="1800" dirty="0" smtClean="0">
                <a:hlinkClick r:id="rId3"/>
              </a:rPr>
              <a:t>болельщика: </a:t>
            </a:r>
            <a:r>
              <a:rPr lang="en-US" sz="1800" dirty="0" smtClean="0">
                <a:hlinkClick r:id="rId5"/>
              </a:rPr>
              <a:t>https</a:t>
            </a:r>
            <a:r>
              <a:rPr lang="en-US" sz="1800" dirty="0" smtClean="0">
                <a:hlinkClick r:id="rId5"/>
              </a:rPr>
              <a:t>://yandex.ru/images/search?p=1&amp;text=</a:t>
            </a:r>
            <a:r>
              <a:rPr lang="ru-RU" sz="1800" dirty="0" smtClean="0">
                <a:hlinkClick r:id="rId5"/>
              </a:rPr>
              <a:t>картинки%20болельщик&amp;</a:t>
            </a:r>
            <a:r>
              <a:rPr lang="en-US" sz="1800" dirty="0" err="1" smtClean="0">
                <a:hlinkClick r:id="rId5"/>
              </a:rPr>
              <a:t>img_url</a:t>
            </a:r>
            <a:r>
              <a:rPr lang="en-US" sz="1800" dirty="0" smtClean="0">
                <a:hlinkClick r:id="rId5"/>
              </a:rPr>
              <a:t>=https%3A%2F%2Fbashny.net%2Fuploads%2Fimages%2F00%2F00%2F45%2F2014%2F03%2F15%2Fed39aa8273.jpg&amp;pos=33&amp;rpt=</a:t>
            </a:r>
            <a:r>
              <a:rPr lang="en-US" sz="1800" dirty="0" err="1" smtClean="0">
                <a:hlinkClick r:id="rId5"/>
              </a:rPr>
              <a:t>simage&amp;lr</a:t>
            </a:r>
            <a:r>
              <a:rPr lang="en-US" sz="1800" dirty="0" smtClean="0">
                <a:hlinkClick r:id="rId5"/>
              </a:rPr>
              <a:t>=11218</a:t>
            </a:r>
            <a:endParaRPr lang="ru-RU" sz="1800" dirty="0" smtClean="0"/>
          </a:p>
          <a:p>
            <a:r>
              <a:rPr lang="ru-RU" sz="1800" dirty="0" smtClean="0">
                <a:hlinkClick r:id="rId3"/>
              </a:rPr>
              <a:t>Изображение  </a:t>
            </a:r>
            <a:r>
              <a:rPr lang="ru-RU" sz="1800" dirty="0" smtClean="0">
                <a:hlinkClick r:id="rId3"/>
              </a:rPr>
              <a:t>братика: </a:t>
            </a:r>
            <a:r>
              <a:rPr lang="en-US" sz="1800" dirty="0" smtClean="0">
                <a:hlinkClick r:id="rId6"/>
              </a:rPr>
              <a:t>https</a:t>
            </a:r>
            <a:r>
              <a:rPr lang="en-US" sz="1800" dirty="0" smtClean="0">
                <a:hlinkClick r:id="rId6"/>
              </a:rPr>
              <a:t>://yandex.ru/images/search?p=1&amp;text=</a:t>
            </a:r>
            <a:r>
              <a:rPr lang="ru-RU" sz="1800" dirty="0" smtClean="0">
                <a:hlinkClick r:id="rId6"/>
              </a:rPr>
              <a:t>картинки%20братик&amp;</a:t>
            </a:r>
            <a:r>
              <a:rPr lang="en-US" sz="1800" dirty="0" err="1" smtClean="0">
                <a:hlinkClick r:id="rId6"/>
              </a:rPr>
              <a:t>img_url</a:t>
            </a:r>
            <a:r>
              <a:rPr lang="en-US" sz="1800" dirty="0" smtClean="0">
                <a:hlinkClick r:id="rId6"/>
              </a:rPr>
              <a:t>=http%3A%2F%2Frasfokus.ru%2Fimages%2Fphotos%2Fmedium%2Fe3835968ae33ddaf53fcb55393894880.jpg&amp;pos=45&amp;rpt=</a:t>
            </a:r>
            <a:r>
              <a:rPr lang="en-US" sz="1800" dirty="0" err="1" smtClean="0">
                <a:hlinkClick r:id="rId6"/>
              </a:rPr>
              <a:t>simage&amp;lr</a:t>
            </a:r>
            <a:r>
              <a:rPr lang="en-US" sz="1800" dirty="0" smtClean="0">
                <a:hlinkClick r:id="rId6"/>
              </a:rPr>
              <a:t>=11218</a:t>
            </a:r>
            <a:endParaRPr lang="ru-RU" sz="1800" dirty="0" smtClean="0"/>
          </a:p>
          <a:p>
            <a:r>
              <a:rPr lang="ru-RU" sz="1800" dirty="0" smtClean="0">
                <a:hlinkClick r:id="rId3"/>
              </a:rPr>
              <a:t>Изображение  </a:t>
            </a:r>
            <a:r>
              <a:rPr lang="ru-RU" sz="1800" dirty="0" smtClean="0">
                <a:hlinkClick r:id="rId3"/>
              </a:rPr>
              <a:t>сбора урожая: </a:t>
            </a:r>
            <a:r>
              <a:rPr lang="en-US" sz="1800" dirty="0" smtClean="0">
                <a:hlinkClick r:id="rId7"/>
              </a:rPr>
              <a:t>https</a:t>
            </a:r>
            <a:r>
              <a:rPr lang="en-US" sz="1800" dirty="0" smtClean="0">
                <a:hlinkClick r:id="rId7"/>
              </a:rPr>
              <a:t>://yandex.ru/images/search?text=</a:t>
            </a:r>
            <a:r>
              <a:rPr lang="ru-RU" sz="1800" dirty="0" smtClean="0">
                <a:hlinkClick r:id="rId7"/>
              </a:rPr>
              <a:t>картинки%20собрать%20урожай&amp;</a:t>
            </a:r>
            <a:r>
              <a:rPr lang="en-US" sz="1800" dirty="0" err="1" smtClean="0">
                <a:hlinkClick r:id="rId7"/>
              </a:rPr>
              <a:t>img_url</a:t>
            </a:r>
            <a:r>
              <a:rPr lang="en-US" sz="1800" dirty="0" smtClean="0">
                <a:hlinkClick r:id="rId7"/>
              </a:rPr>
              <a:t>=http%3A%2F%2Fshool-karabinka.ucoz.ru%2F_nw%2F3%2F05829470.jpg&amp;pos=26&amp;rpt=</a:t>
            </a:r>
            <a:r>
              <a:rPr lang="en-US" sz="1800" dirty="0" err="1" smtClean="0">
                <a:hlinkClick r:id="rId7"/>
              </a:rPr>
              <a:t>simage&amp;lr</a:t>
            </a:r>
            <a:r>
              <a:rPr lang="en-US" sz="1800" dirty="0" smtClean="0">
                <a:hlinkClick r:id="rId7"/>
              </a:rPr>
              <a:t>=11218</a:t>
            </a:r>
            <a:endParaRPr lang="ru-RU" sz="1800" dirty="0" smtClean="0"/>
          </a:p>
          <a:p>
            <a:r>
              <a:rPr lang="ru-RU" sz="1800" dirty="0" smtClean="0">
                <a:hlinkClick r:id="rId3"/>
              </a:rPr>
              <a:t>Изображение  </a:t>
            </a:r>
            <a:r>
              <a:rPr lang="ru-RU" sz="1800" dirty="0" smtClean="0">
                <a:hlinkClick r:id="rId3"/>
              </a:rPr>
              <a:t>ребуса: </a:t>
            </a:r>
            <a:r>
              <a:rPr lang="en-US" sz="1800" dirty="0" smtClean="0">
                <a:hlinkClick r:id="rId8"/>
              </a:rPr>
              <a:t>http</a:t>
            </a:r>
            <a:r>
              <a:rPr lang="en-US" sz="1800" dirty="0" smtClean="0">
                <a:hlinkClick r:id="rId8"/>
              </a:rPr>
              <a:t>://rebus1.com/index.php?item=rebus_generator&amp;enter=1</a:t>
            </a:r>
            <a:endParaRPr lang="ru-RU" sz="1800" dirty="0" smtClean="0"/>
          </a:p>
          <a:p>
            <a:r>
              <a:rPr lang="ru-RU" sz="1800" dirty="0" smtClean="0">
                <a:hlinkClick r:id="rId3"/>
              </a:rPr>
              <a:t>Изображение  </a:t>
            </a:r>
            <a:r>
              <a:rPr lang="ru-RU" sz="1800" dirty="0" smtClean="0">
                <a:hlinkClick r:id="rId3"/>
              </a:rPr>
              <a:t>изографа: </a:t>
            </a:r>
            <a:r>
              <a:rPr lang="en-US" sz="1800" dirty="0" smtClean="0">
                <a:hlinkClick r:id="rId9"/>
              </a:rPr>
              <a:t>https</a:t>
            </a:r>
            <a:r>
              <a:rPr lang="en-US" sz="1800" dirty="0" smtClean="0">
                <a:hlinkClick r:id="rId9"/>
              </a:rPr>
              <a:t>://yandex.ru/images/search?img_url=http%3A%2F%2F900igr.net%2Fdatas%2Frusskij-jazyk%2FViktorina-dlja-1-klassa%2F0014-014-Viktorina-dlja-1-klassa.jpg&amp;text=</a:t>
            </a:r>
            <a:r>
              <a:rPr lang="ru-RU" sz="1800" dirty="0" err="1" smtClean="0">
                <a:hlinkClick r:id="rId9"/>
              </a:rPr>
              <a:t>изографы&amp;</a:t>
            </a:r>
            <a:r>
              <a:rPr lang="en-US" sz="1800" dirty="0" err="1" smtClean="0">
                <a:hlinkClick r:id="rId9"/>
              </a:rPr>
              <a:t>noreask</a:t>
            </a:r>
            <a:r>
              <a:rPr lang="en-US" sz="1800" dirty="0" smtClean="0">
                <a:hlinkClick r:id="rId9"/>
              </a:rPr>
              <a:t>=1&amp;pos=4&amp;lr=11218&amp;rpt=</a:t>
            </a:r>
            <a:r>
              <a:rPr lang="en-US" sz="1800" dirty="0" err="1" smtClean="0">
                <a:hlinkClick r:id="rId9"/>
              </a:rPr>
              <a:t>simage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60648"/>
            <a:ext cx="8712968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ранним   </a:t>
            </a:r>
            <a:r>
              <a:rPr lang="ru-RU" sz="3600" dirty="0" err="1" smtClean="0"/>
              <a:t>ут</a:t>
            </a:r>
            <a:r>
              <a:rPr lang="ru-RU" sz="3600" dirty="0" smtClean="0"/>
              <a:t>  ром  я  бегу </a:t>
            </a:r>
            <a:r>
              <a:rPr lang="ru-RU" sz="3600" dirty="0" err="1" smtClean="0"/>
              <a:t>поузкой</a:t>
            </a:r>
            <a:r>
              <a:rPr lang="ru-RU" sz="3600" dirty="0" smtClean="0"/>
              <a:t> тропинке</a:t>
            </a:r>
          </a:p>
          <a:p>
            <a:pPr>
              <a:buNone/>
            </a:pPr>
            <a:r>
              <a:rPr lang="ru-RU" sz="3600" dirty="0" err="1" smtClean="0"/>
              <a:t>креке</a:t>
            </a: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за   вечером прибегает  к  ёжик   дому едой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Малыши сбежали по лестнице.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ребус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24744"/>
            <a:ext cx="4586910" cy="4680520"/>
          </a:xfrm>
          <a:prstGeom prst="rect">
            <a:avLst/>
          </a:prstGeom>
          <a:noFill/>
        </p:spPr>
      </p:pic>
      <p:pic>
        <p:nvPicPr>
          <p:cNvPr id="1028" name="Picture 4" descr="ребус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052736"/>
            <a:ext cx="648072" cy="5184576"/>
          </a:xfrm>
          <a:prstGeom prst="rect">
            <a:avLst/>
          </a:prstGeom>
          <a:noFill/>
        </p:spPr>
      </p:pic>
      <p:pic>
        <p:nvPicPr>
          <p:cNvPr id="7" name="Picture 4" descr="ребус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980728"/>
            <a:ext cx="648072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3300"/>
                </a:solidFill>
              </a:rPr>
              <a:t>БЕЛ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/>
              <a:t>белить</a:t>
            </a:r>
          </a:p>
          <a:p>
            <a:pPr eaLnBrk="1" hangingPunct="1"/>
            <a:r>
              <a:rPr lang="ru-RU" sz="3600" b="1" dirty="0" smtClean="0"/>
              <a:t>белый</a:t>
            </a:r>
          </a:p>
          <a:p>
            <a:pPr eaLnBrk="1" hangingPunct="1"/>
            <a:r>
              <a:rPr lang="ru-RU" sz="3600" b="1" dirty="0" smtClean="0"/>
              <a:t>белок</a:t>
            </a:r>
          </a:p>
          <a:p>
            <a:pPr eaLnBrk="1" hangingPunct="1"/>
            <a:r>
              <a:rPr lang="ru-RU" sz="3600" b="1" dirty="0" smtClean="0"/>
              <a:t>белоручка</a:t>
            </a:r>
          </a:p>
          <a:p>
            <a:pPr eaLnBrk="1" hangingPunct="1"/>
            <a:r>
              <a:rPr lang="ru-RU" sz="3600" b="1" dirty="0" smtClean="0"/>
              <a:t>белолицый</a:t>
            </a:r>
          </a:p>
          <a:p>
            <a:pPr eaLnBrk="1" hangingPunct="1"/>
            <a:r>
              <a:rPr lang="ru-RU" sz="3600" b="1" dirty="0" smtClean="0"/>
              <a:t>белила</a:t>
            </a:r>
          </a:p>
          <a:p>
            <a:pPr eaLnBrk="1" hangingPunct="1"/>
            <a:endParaRPr lang="ru-RU" sz="3200" b="1" dirty="0" smtClean="0"/>
          </a:p>
        </p:txBody>
      </p:sp>
      <p:sp>
        <p:nvSpPr>
          <p:cNvPr id="5124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/>
              <a:t>побелка</a:t>
            </a:r>
          </a:p>
          <a:p>
            <a:pPr eaLnBrk="1" hangingPunct="1"/>
            <a:r>
              <a:rPr lang="ru-RU" sz="3600" b="1" dirty="0" smtClean="0"/>
              <a:t>белохвостый</a:t>
            </a:r>
          </a:p>
          <a:p>
            <a:pPr eaLnBrk="1" hangingPunct="1"/>
            <a:r>
              <a:rPr lang="ru-RU" sz="3600" b="1" dirty="0" smtClean="0"/>
              <a:t>белолобый</a:t>
            </a:r>
          </a:p>
          <a:p>
            <a:pPr eaLnBrk="1" hangingPunct="1"/>
            <a:r>
              <a:rPr lang="ru-RU" sz="3600" b="1" dirty="0" smtClean="0"/>
              <a:t>белка</a:t>
            </a:r>
          </a:p>
          <a:p>
            <a:pPr eaLnBrk="1" hangingPunct="1"/>
            <a:r>
              <a:rPr lang="ru-RU" sz="3600" b="1" dirty="0" smtClean="0"/>
              <a:t>белобрысый</a:t>
            </a:r>
          </a:p>
          <a:p>
            <a:pPr eaLnBrk="1" hangingPunct="1"/>
            <a:r>
              <a:rPr lang="ru-RU" sz="3600" b="1" dirty="0" smtClean="0"/>
              <a:t>белозубый</a:t>
            </a:r>
          </a:p>
          <a:p>
            <a:pPr eaLnBrk="1" hangingPunct="1"/>
            <a:endParaRPr lang="ru-RU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1734</TotalTime>
  <Words>651</Words>
  <Application>Microsoft Office PowerPoint</Application>
  <PresentationFormat>Экран (4:3)</PresentationFormat>
  <Paragraphs>305</Paragraphs>
  <Slides>58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Тема Office</vt:lpstr>
      <vt:lpstr>Аналитическая работа над словом  на материале родственных слов  на логопедических занятиях.  (слова, начинающиеся с буквы «б»)  </vt:lpstr>
      <vt:lpstr>Слайд 2</vt:lpstr>
      <vt:lpstr>БЕГ</vt:lpstr>
      <vt:lpstr>БЕГАТЬ</vt:lpstr>
      <vt:lpstr>Слайд 5</vt:lpstr>
      <vt:lpstr>Слайд 6</vt:lpstr>
      <vt:lpstr>Слайд 7</vt:lpstr>
      <vt:lpstr>Слайд 8</vt:lpstr>
      <vt:lpstr>БЕЛ</vt:lpstr>
      <vt:lpstr>БЕЛЫЙ</vt:lpstr>
      <vt:lpstr>Земелька чёрная,  а хлебец белый родит. </vt:lpstr>
      <vt:lpstr>Слайд 12</vt:lpstr>
      <vt:lpstr>Слайд 13</vt:lpstr>
      <vt:lpstr>Слайд 14</vt:lpstr>
      <vt:lpstr>  БЕРЁЗА- лиственное дерево с белой корой и  пахучими сердцевидными листьями.</vt:lpstr>
      <vt:lpstr>БЕРЕЗНЯК</vt:lpstr>
      <vt:lpstr>ПОДБЕРЁЗОВИК</vt:lpstr>
      <vt:lpstr>Слайд 18</vt:lpstr>
      <vt:lpstr>Слайд 19</vt:lpstr>
      <vt:lpstr>ЕЛКБС</vt:lpstr>
      <vt:lpstr>БЛЕСК</vt:lpstr>
      <vt:lpstr>БЛЕСК</vt:lpstr>
      <vt:lpstr>Слайд 23</vt:lpstr>
      <vt:lpstr>Слайд 24</vt:lpstr>
      <vt:lpstr>Слайд 25</vt:lpstr>
      <vt:lpstr>Слайд 26</vt:lpstr>
      <vt:lpstr>БОЛТАТЬ</vt:lpstr>
      <vt:lpstr>БОЛТУН </vt:lpstr>
      <vt:lpstr>Слайд 29</vt:lpstr>
      <vt:lpstr> Длинный язык </vt:lpstr>
      <vt:lpstr>Слайд 31</vt:lpstr>
      <vt:lpstr>Слайд 32</vt:lpstr>
      <vt:lpstr>БОЛЬ</vt:lpstr>
      <vt:lpstr>БОЛЕЛЬЩИК</vt:lpstr>
      <vt:lpstr>БОЛЕЗНЬ</vt:lpstr>
      <vt:lpstr>Слайд 36</vt:lpstr>
      <vt:lpstr>Слайд 37</vt:lpstr>
      <vt:lpstr>Слайд 38</vt:lpstr>
      <vt:lpstr>БОР</vt:lpstr>
      <vt:lpstr>Слайд 40</vt:lpstr>
      <vt:lpstr>Слайд 41</vt:lpstr>
      <vt:lpstr>Слайд 42</vt:lpstr>
      <vt:lpstr>ЗАБОР – ЗА + О +  ДАЧА - ЧА =</vt:lpstr>
      <vt:lpstr> БОРОДА - </vt:lpstr>
      <vt:lpstr>Слайд 45</vt:lpstr>
      <vt:lpstr>Слайд 46</vt:lpstr>
      <vt:lpstr>Слайд 47</vt:lpstr>
      <vt:lpstr>Слайд 48</vt:lpstr>
      <vt:lpstr>Д О А З О Б Р</vt:lpstr>
      <vt:lpstr>БОРОЗДА</vt:lpstr>
      <vt:lpstr>Слайд 51</vt:lpstr>
      <vt:lpstr>Слайд 52</vt:lpstr>
      <vt:lpstr>заборы- за – оры + ра + кот – ко = </vt:lpstr>
      <vt:lpstr>Слайд 54</vt:lpstr>
      <vt:lpstr>БРАТ</vt:lpstr>
      <vt:lpstr>Слайд 56</vt:lpstr>
      <vt:lpstr>СОБРАТЬ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Родственные слова</dc:title>
  <cp:lastModifiedBy>НовиковаС Светлана Геннадьевна</cp:lastModifiedBy>
  <cp:revision>162</cp:revision>
  <dcterms:modified xsi:type="dcterms:W3CDTF">2021-06-18T04:47:28Z</dcterms:modified>
</cp:coreProperties>
</file>