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3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9" r:id="rId9"/>
    <p:sldId id="270" r:id="rId10"/>
    <p:sldId id="271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63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4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94C1B-5F50-4121-B074-BB27A1D464EA}" type="datetimeFigureOut">
              <a:rPr lang="ru-RU"/>
              <a:pPr/>
              <a:t>27.09.2021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A4F0D-BA33-4F2D-BB62-E332763AF89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594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4A4F0D-BA33-4F2D-BB62-E332763AF899}" type="slidenum">
              <a:rPr lang="ru-RU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302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4A4F0D-BA33-4F2D-BB62-E332763AF899}" type="slidenum">
              <a:rPr lang="ru-RU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50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4A4F0D-BA33-4F2D-BB62-E332763AF899}" type="slidenum">
              <a:rPr lang="ru-RU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321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4A4F0D-BA33-4F2D-BB62-E332763AF899}" type="slidenum">
              <a:rPr lang="ru-RU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79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4A4F0D-BA33-4F2D-BB62-E332763AF899}" type="slidenum">
              <a:rPr lang="ru-RU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79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4A4F0D-BA33-4F2D-BB62-E332763AF899}" type="slidenum">
              <a:rPr lang="ru-RU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149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C295150-4FD7-4802-B0EB-D52217513A72}" type="datetime1">
              <a:rPr lang="en-US" smtClean="0"/>
              <a:pPr/>
              <a:t>9/27/2021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6DD0FD-55B0-48C4-8AF2-8A69533EDF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1895A-832A-4167-BE9B-7448CA062309}" type="datetime1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571FF-D602-4BB6-9683-7A1E909D4296}" type="datetime1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92BEB-5202-498C-89F7-BBD3BEE1B887}" type="datetime1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B6C6-10FF-4510-A888-F0B9C6A788B0}" type="datetime1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47B31-A4E1-4FCE-8661-5EC33A675437}" type="datetime1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D832D-B7F8-4A85-B115-3F84BE9AC26D}" type="datetime1">
              <a:rPr lang="en-US" smtClean="0"/>
              <a:pPr/>
              <a:t>9/27/2021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B34F3-05F7-41C1-B84E-68CE2E00C83C}" type="datetime1">
              <a:rPr lang="en-US" smtClean="0"/>
              <a:pPr/>
              <a:t>9/27/2021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7F82-2B2E-4837-B3AB-C94C672FBECB}" type="datetime1">
              <a:rPr lang="en-US" smtClean="0"/>
              <a:pPr/>
              <a:t>9/27/2021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57738-F4B0-48EA-9B71-E0F723F8BF6C}" type="datetime1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0D5EF-7D26-425F-8C45-B9312ACE18BC}" type="datetime1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1909345-DEE0-4B07-8E32-441AC9DA095E}" type="datetime1">
              <a:rPr lang="en-US" smtClean="0"/>
              <a:pPr/>
              <a:t>9/27/2021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6DD0FD-55B0-48C4-8AF2-8A69533EDFC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eml.alexandrov.ru/" TargetMode="External"/><Relationship Id="rId2" Type="http://schemas.openxmlformats.org/officeDocument/2006/relationships/hyperlink" Target="http://podvignaroda.mil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vladregion.info/people/vladimirskaya-entsiklopediya-zemlyaki/shtykov-serafim-grigorevich" TargetMode="External"/><Relationship Id="rId4" Type="http://schemas.openxmlformats.org/officeDocument/2006/relationships/hyperlink" Target="https://ru.wikipedia.org/wik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548" y="179933"/>
            <a:ext cx="8470900" cy="1052175"/>
          </a:xfrm>
        </p:spPr>
        <p:txBody>
          <a:bodyPr/>
          <a:lstStyle/>
          <a:p>
            <a:r>
              <a:rPr lang="ru-RU" sz="1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Федеральное </a:t>
            </a:r>
            <a:r>
              <a:rPr lang="ru-RU" sz="1600" dirty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государственное бюджетное учреждение культуры</a:t>
            </a:r>
            <a:br>
              <a:rPr lang="ru-RU" sz="1600" dirty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1600" dirty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Государственный историко-архитектурный</a:t>
            </a:r>
            <a:br>
              <a:rPr lang="ru-RU" sz="1600" dirty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1600" dirty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художественный </a:t>
            </a:r>
            <a:r>
              <a:rPr lang="ru-RU" sz="1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музей-заповедник «Александровская слобода»</a:t>
            </a:r>
            <a:br>
              <a:rPr lang="ru-RU" sz="1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1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конкурс Моя презентация виртуального музея «Лики войны»</a:t>
            </a:r>
            <a:endParaRPr lang="en-US" sz="4000" dirty="0">
              <a:solidFill>
                <a:srgbClr val="FF0000"/>
              </a:solidFill>
              <a:latin typeface="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6549" y="5318975"/>
            <a:ext cx="3314648" cy="1046408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ru-RU" b="1" dirty="0" smtClean="0">
                <a:solidFill>
                  <a:srgbClr val="FFFF00"/>
                </a:solidFill>
                <a:latin typeface="Book Antiqua"/>
              </a:rPr>
              <a:t>Автор работы</a:t>
            </a:r>
          </a:p>
          <a:p>
            <a:pPr algn="r"/>
            <a:r>
              <a:rPr lang="ru-RU" b="1" dirty="0" smtClean="0">
                <a:solidFill>
                  <a:srgbClr val="FFFF00"/>
                </a:solidFill>
                <a:latin typeface="Book Antiqua"/>
              </a:rPr>
              <a:t> ученица </a:t>
            </a:r>
            <a:r>
              <a:rPr lang="ru-RU" b="1" dirty="0">
                <a:solidFill>
                  <a:srgbClr val="FFFF00"/>
                </a:solidFill>
                <a:latin typeface="Book Antiqua"/>
              </a:rPr>
              <a:t>10 "а" класса </a:t>
            </a:r>
            <a:r>
              <a:rPr lang="ru-RU" b="1" dirty="0" smtClean="0">
                <a:solidFill>
                  <a:srgbClr val="FFFF00"/>
                </a:solidFill>
                <a:latin typeface="Book Antiqua"/>
              </a:rPr>
              <a:t>МБОУ </a:t>
            </a:r>
            <a:r>
              <a:rPr lang="ru-RU" b="1" dirty="0">
                <a:solidFill>
                  <a:srgbClr val="FFFF00"/>
                </a:solidFill>
                <a:latin typeface="Book Antiqua"/>
              </a:rPr>
              <a:t>СОШ №9</a:t>
            </a:r>
          </a:p>
          <a:p>
            <a:pPr algn="r"/>
            <a:r>
              <a:rPr lang="ru-RU" b="1" dirty="0">
                <a:solidFill>
                  <a:srgbClr val="FFFF00"/>
                </a:solidFill>
                <a:latin typeface="Book Antiqua"/>
              </a:rPr>
              <a:t>Кулаженко Анна Николаевна</a:t>
            </a:r>
          </a:p>
          <a:p>
            <a:pPr algn="r"/>
            <a:r>
              <a:rPr lang="ru-RU" b="1" dirty="0">
                <a:solidFill>
                  <a:srgbClr val="FFFF00"/>
                </a:solidFill>
                <a:latin typeface="Book Antiqua"/>
              </a:rPr>
              <a:t>Научный руководитель:</a:t>
            </a:r>
          </a:p>
          <a:p>
            <a:pPr algn="r"/>
            <a:r>
              <a:rPr lang="ru-RU" b="1" dirty="0">
                <a:solidFill>
                  <a:srgbClr val="FFFF00"/>
                </a:solidFill>
                <a:latin typeface="Book Antiqua"/>
              </a:rPr>
              <a:t>Сухарева Татьяна Николаевна</a:t>
            </a:r>
            <a:endParaRPr lang="en-US" b="1" dirty="0">
              <a:solidFill>
                <a:srgbClr val="FFFF00"/>
              </a:solidFill>
              <a:latin typeface="Book Antiqu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19934" y="3535703"/>
            <a:ext cx="63956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«Кто 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забыл как недавно гремела война, </a:t>
            </a:r>
          </a:p>
          <a:p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 свободу народ отстоял?</a:t>
            </a:r>
          </a:p>
          <a:p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Старорусской земле есть могила одна,</a:t>
            </a:r>
          </a:p>
          <a:p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той могиле лежит </a:t>
            </a:r>
            <a:r>
              <a:rPr lang="ru-RU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генерал».</a:t>
            </a:r>
            <a:endParaRPr lang="ru-RU" b="1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В. С. Штыков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1948г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7424" y="518990"/>
            <a:ext cx="8809149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Легендарный комдив – </a:t>
            </a:r>
          </a:p>
          <a:p>
            <a:pPr algn="ctr"/>
            <a:r>
              <a:rPr lang="ru-RU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Серафим Григорьевич </a:t>
            </a:r>
          </a:p>
          <a:p>
            <a:pPr algn="ctr"/>
            <a:r>
              <a:rPr lang="ru-RU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Штыков</a:t>
            </a:r>
            <a:endParaRPr lang="ru-RU" sz="4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047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244" y="141403"/>
            <a:ext cx="8917756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/>
              </a:rPr>
              <a:t>ОН вечно в памяти народной!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6237" y="2186375"/>
            <a:ext cx="78842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     Все мы очень гордимся героем-уроженцем нашего города.  И память о нем останется навсегда. Мы помним, какой ценой достигнута Победа. Поэтому День Победы — особый праздник. Он самый светлый, радостный и в то же время скорбный, печальный. Народы России, все честные люди Земли, склоняют головы в память о павших, в благодарность им.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97983" y="1157388"/>
            <a:ext cx="4878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</a:t>
            </a:r>
            <a:r>
              <a:rPr lang="ru-RU" b="1" dirty="0" smtClean="0">
                <a:solidFill>
                  <a:srgbClr val="C00000"/>
                </a:solidFill>
              </a:rPr>
              <a:t>Всей своей жизнью Серафим Григорьевич  показал пример служения Отечеству.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 smtClean="0"/>
              <a:t>С.Ф.Хвалей</a:t>
            </a:r>
            <a:r>
              <a:rPr lang="ru-RU" dirty="0" smtClean="0"/>
              <a:t> 202-я стрелковая дивизия и её командир С.Г.Штыков.</a:t>
            </a:r>
          </a:p>
          <a:p>
            <a:r>
              <a:rPr lang="ru-RU" dirty="0" err="1" smtClean="0"/>
              <a:t>Ю.Н.Худов</a:t>
            </a:r>
            <a:r>
              <a:rPr lang="ru-RU" dirty="0" smtClean="0"/>
              <a:t> Очерк Карабаново</a:t>
            </a:r>
          </a:p>
          <a:p>
            <a:r>
              <a:rPr lang="en-US" dirty="0" smtClean="0">
                <a:hlinkClick r:id="rId2"/>
              </a:rPr>
              <a:t>http://podvignaroda.mil.ru/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www.kreml.alexandrov.ru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https://ru.wikipedia.org/wiki/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http://www.vladregion.info/people/vladimirskaya-entsiklopediya-zemlyaki/shtykov-serafim-grigorevich</a:t>
            </a:r>
            <a:endParaRPr lang="ru-RU" dirty="0" smtClean="0"/>
          </a:p>
          <a:p>
            <a:r>
              <a:rPr lang="ru-RU" dirty="0" smtClean="0"/>
              <a:t>Материалы из архива МБОУ СОШ  №9.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683" y="311782"/>
            <a:ext cx="8238691" cy="1054250"/>
          </a:xfrm>
        </p:spPr>
        <p:txBody>
          <a:bodyPr/>
          <a:lstStyle/>
          <a:p>
            <a:r>
              <a:rPr lang="ru-RU" sz="4000" dirty="0" smtClean="0"/>
              <a:t>Список использованной литературы и интернет –материалов: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79107" y="6615601"/>
            <a:ext cx="8776355" cy="119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73377" y="122549"/>
            <a:ext cx="8625526" cy="98981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i="1" dirty="0" smtClean="0"/>
              <a:t>		</a:t>
            </a:r>
            <a:r>
              <a:rPr lang="ru-RU" sz="2500" i="1" dirty="0" smtClean="0"/>
              <a:t>Одной из самых трагических страниц истории Великой Отечественной войны стала блокада Ленинграда. На подступах к этому городу насмерть стояли части Красной армии, среди которых 202-я стрелковая дивизия легендарного командира </a:t>
            </a:r>
            <a:r>
              <a:rPr lang="ru-RU" sz="2500" i="1" dirty="0" err="1" smtClean="0"/>
              <a:t>Штыкова</a:t>
            </a:r>
            <a:r>
              <a:rPr lang="ru-RU" sz="2500" i="1" dirty="0" smtClean="0"/>
              <a:t> Серафима Григорьевича, именем которого с гордостью называли себя бойцы дивизии, даже после его смерти. Герою Великой Отечественной войны посвящена данная виртуальная экспозиция.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0829" y="5069604"/>
            <a:ext cx="281861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latin typeface="+mj-lt"/>
              </a:rPr>
              <a:t>Штыков Серафим Григорьевич </a:t>
            </a:r>
          </a:p>
          <a:p>
            <a:pPr algn="ctr"/>
            <a:r>
              <a:rPr lang="ru-RU" sz="1200" i="1" dirty="0" smtClean="0">
                <a:latin typeface="+mj-lt"/>
              </a:rPr>
              <a:t>(фото 1925 года)</a:t>
            </a:r>
            <a:endParaRPr lang="ru-RU" sz="1200" i="1" dirty="0"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8297" y="1527143"/>
            <a:ext cx="273377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         </a:t>
            </a:r>
            <a:r>
              <a:rPr lang="ru-RU" sz="1600" dirty="0" smtClean="0"/>
              <a:t>С 1912 г. по 1919 г. обучался в школе №7. С 1919 года – комсомолец. </a:t>
            </a:r>
          </a:p>
        </p:txBody>
      </p:sp>
      <p:pic>
        <p:nvPicPr>
          <p:cNvPr id="1027" name="Picture 3" descr="C:\Users\user\Desktop\Штыков.Материалы для презентации\IMG_8833.JPG"/>
          <p:cNvPicPr>
            <a:picLocks noChangeAspect="1" noChangeArrowheads="1"/>
          </p:cNvPicPr>
          <p:nvPr/>
        </p:nvPicPr>
        <p:blipFill>
          <a:blip r:embed="rId3" cstate="print"/>
          <a:srcRect l="11799" t="13690" r="18774" b="18383"/>
          <a:stretch>
            <a:fillRect/>
          </a:stretch>
        </p:blipFill>
        <p:spPr bwMode="auto">
          <a:xfrm>
            <a:off x="402913" y="1272617"/>
            <a:ext cx="2443986" cy="35868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93248" y="5519096"/>
            <a:ext cx="27856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    Родился Серафим Григорьевич в 1905 году в городе Карабаново, Владимирской области. 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844621" y="2675105"/>
            <a:ext cx="30165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err="1" smtClean="0"/>
              <a:t>Карабановская</a:t>
            </a:r>
            <a:r>
              <a:rPr lang="ru-RU" sz="1200" i="1" dirty="0" smtClean="0"/>
              <a:t> семилетняя школа №1 (местные жители ее знают как школа</a:t>
            </a:r>
          </a:p>
          <a:p>
            <a:pPr algn="ctr"/>
            <a:r>
              <a:rPr lang="ru-RU" sz="1200" i="1" dirty="0" smtClean="0"/>
              <a:t> № 7 или школа на Церковной горе).</a:t>
            </a:r>
            <a:endParaRPr lang="ru-RU" sz="1200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903455" y="3166614"/>
            <a:ext cx="608971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   В 1921 г. учился в советской партийной школе в г. Владимире. После того, как к ним в школу с лекцией о Рабоче-крестьянской Красной Армии приехал комиссар одной из воинских частей, стоявших поблизости, Серафим решил связать свое будущее с армией. Поступил учиться на двухгодичные краткосрочные курсы. В 1924 г., по ленинскому призыву на общем открытом партийном собрании вступил в ряды РКП(б). В том же году, курсантом, с шашкой наголо, стоял в почетном карауле у гроба В.И. Ленина. С 1925 г. - кадровый военный; окончил Иваново-Вознесенскую пехотную школу. После завершения учебы его направили в Белорусский военный округ, в 4-ю стрелковую дивизию имени Германского пролетариата.  Она дислоцировалась в приграничном г. Слуцке.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69444" y="2436533"/>
            <a:ext cx="28374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    В годы гражданской войны Серафим Штыков - член продотряда. </a:t>
            </a:r>
          </a:p>
        </p:txBody>
      </p:sp>
    </p:spTree>
    <p:extLst>
      <p:ext uri="{BB962C8B-B14F-4D97-AF65-F5344CB8AC3E}">
        <p14:creationId xmlns:p14="http://schemas.microsoft.com/office/powerpoint/2010/main" val="364321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29347" y="2676212"/>
            <a:ext cx="19529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>
                <a:latin typeface="+mj-lt"/>
              </a:rPr>
              <a:t>Штыков Григорий </a:t>
            </a:r>
            <a:r>
              <a:rPr lang="ru-RU" sz="1200" i="1" dirty="0" smtClean="0">
                <a:latin typeface="+mj-lt"/>
              </a:rPr>
              <a:t>Кузьмич (1877- 1928 гг.)</a:t>
            </a:r>
            <a:endParaRPr lang="ru-RU" sz="1200" i="1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74176" y="2686567"/>
            <a:ext cx="216816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err="1" smtClean="0">
                <a:latin typeface="+mj-lt"/>
              </a:rPr>
              <a:t>Штыкова</a:t>
            </a:r>
            <a:r>
              <a:rPr lang="ru-RU" sz="1200" i="1" dirty="0" smtClean="0">
                <a:latin typeface="+mj-lt"/>
              </a:rPr>
              <a:t>(Киселёва) </a:t>
            </a:r>
            <a:r>
              <a:rPr lang="ru-RU" sz="1200" i="1" dirty="0">
                <a:latin typeface="+mj-lt"/>
              </a:rPr>
              <a:t>Екатерина </a:t>
            </a:r>
            <a:r>
              <a:rPr lang="ru-RU" sz="1200" i="1" dirty="0" smtClean="0">
                <a:latin typeface="+mj-lt"/>
              </a:rPr>
              <a:t>Владимировна (1882-1951гг.)</a:t>
            </a:r>
            <a:endParaRPr lang="ru-RU" sz="1200" i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13163" y="5897013"/>
            <a:ext cx="1498861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>
                <a:latin typeface="+mj-lt"/>
              </a:rPr>
              <a:t>Штыков </a:t>
            </a:r>
            <a:endParaRPr lang="ru-RU" sz="1200" i="1" dirty="0" smtClean="0">
              <a:latin typeface="+mj-lt"/>
            </a:endParaRPr>
          </a:p>
          <a:p>
            <a:pPr algn="ctr"/>
            <a:r>
              <a:rPr lang="ru-RU" sz="1200" i="1" dirty="0" smtClean="0">
                <a:latin typeface="+mj-lt"/>
              </a:rPr>
              <a:t>Николай </a:t>
            </a:r>
            <a:r>
              <a:rPr lang="ru-RU" sz="1200" i="1" dirty="0">
                <a:latin typeface="+mj-lt"/>
              </a:rPr>
              <a:t>Григорьевич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30976" y="5943576"/>
            <a:ext cx="150828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>
                <a:latin typeface="+mj-lt"/>
              </a:rPr>
              <a:t>Штыков </a:t>
            </a:r>
            <a:endParaRPr lang="ru-RU" sz="1200" i="1" dirty="0" smtClean="0">
              <a:latin typeface="+mj-lt"/>
            </a:endParaRPr>
          </a:p>
          <a:p>
            <a:pPr algn="ctr"/>
            <a:r>
              <a:rPr lang="ru-RU" sz="1200" i="1" dirty="0" smtClean="0">
                <a:latin typeface="+mj-lt"/>
              </a:rPr>
              <a:t>Серафим Григорьевич</a:t>
            </a:r>
            <a:endParaRPr lang="ru-RU" sz="1200" i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4" name="Рисунок 13" descr="николай григорьевич.jpg"/>
          <p:cNvPicPr>
            <a:picLocks noChangeAspect="1"/>
          </p:cNvPicPr>
          <p:nvPr/>
        </p:nvPicPr>
        <p:blipFill>
          <a:blip r:embed="rId3" cstate="print"/>
          <a:srcRect t="4248" b="10"/>
          <a:stretch>
            <a:fillRect/>
          </a:stretch>
        </p:blipFill>
        <p:spPr>
          <a:xfrm>
            <a:off x="7458643" y="3580058"/>
            <a:ext cx="1506247" cy="219663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847929" y="5943576"/>
            <a:ext cx="1295328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latin typeface="+mj-lt"/>
              </a:rPr>
              <a:t>Штыков</a:t>
            </a:r>
          </a:p>
          <a:p>
            <a:pPr algn="ctr"/>
            <a:r>
              <a:rPr lang="ru-RU" sz="1200" i="1" dirty="0" smtClean="0">
                <a:latin typeface="+mj-lt"/>
              </a:rPr>
              <a:t> </a:t>
            </a:r>
            <a:r>
              <a:rPr lang="ru-RU" sz="1200" i="1" dirty="0">
                <a:latin typeface="+mj-lt"/>
              </a:rPr>
              <a:t>Виктор </a:t>
            </a:r>
            <a:r>
              <a:rPr lang="ru-RU" sz="1200" i="1" dirty="0" smtClean="0">
                <a:latin typeface="+mj-lt"/>
              </a:rPr>
              <a:t>Григорьевич </a:t>
            </a:r>
            <a:endParaRPr lang="ru-RU" sz="1200" i="1" dirty="0">
              <a:latin typeface="+mj-lt"/>
            </a:endParaRPr>
          </a:p>
        </p:txBody>
      </p:sp>
      <p:pic>
        <p:nvPicPr>
          <p:cNvPr id="16" name="Рисунок 15" descr="Виктор григорьевич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69667" y="3536236"/>
            <a:ext cx="1575383" cy="224179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88536" y="173378"/>
            <a:ext cx="44965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     </a:t>
            </a:r>
            <a:r>
              <a:rPr lang="ru-RU" sz="1600" dirty="0" err="1" smtClean="0"/>
              <a:t>Штыковы</a:t>
            </a:r>
            <a:r>
              <a:rPr lang="ru-RU" sz="1600" dirty="0" smtClean="0"/>
              <a:t> - уроженцы г. Карабанова. </a:t>
            </a:r>
            <a:r>
              <a:rPr lang="ru-RU" sz="1600" i="1" dirty="0" smtClean="0"/>
              <a:t>Отец</a:t>
            </a:r>
            <a:r>
              <a:rPr lang="ru-RU" sz="1600" dirty="0" smtClean="0"/>
              <a:t> Григорий Кузьмич, работал в Александровском депо слесарем, </a:t>
            </a:r>
            <a:r>
              <a:rPr lang="ru-RU" sz="1600" i="1" dirty="0" smtClean="0"/>
              <a:t>мать</a:t>
            </a:r>
            <a:r>
              <a:rPr lang="ru-RU" sz="1600" dirty="0" smtClean="0"/>
              <a:t>, Екатерина Владимировна - на местной ткацкой фабрике ткачихой. </a:t>
            </a:r>
          </a:p>
          <a:p>
            <a:r>
              <a:rPr lang="ru-RU" sz="1600" dirty="0" smtClean="0"/>
              <a:t>       В семье было шестеро детей четыре брата и две сестры. Трое из них участвовали в Великой Отечественной войне.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831128" y="3626204"/>
            <a:ext cx="2647361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latin typeface="+mj-lt"/>
              </a:rPr>
              <a:t>Школьные годы </a:t>
            </a:r>
            <a:r>
              <a:rPr lang="ru-RU" sz="1200" i="1" dirty="0" err="1" smtClean="0">
                <a:latin typeface="+mj-lt"/>
              </a:rPr>
              <a:t>С.Г.Штыкова</a:t>
            </a:r>
            <a:r>
              <a:rPr lang="ru-RU" sz="1200" i="1" dirty="0" smtClean="0">
                <a:latin typeface="+mj-lt"/>
              </a:rPr>
              <a:t> прошли в этом домике в окружении братьев и сестёр.</a:t>
            </a:r>
            <a:endParaRPr lang="ru-RU" sz="1200" i="1" dirty="0"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6116" y="4217479"/>
            <a:ext cx="36528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1928 г. Серафим женился на местной девушке Марии Константиновне Ковальчук. В их семье родились дочь Людмила и сын Владлен. Вскоре умирает отец, Григорий Кузьмич, и младшего брата Серафима - Николая, молодая семья забирает к себе. Затем </a:t>
            </a:r>
            <a:r>
              <a:rPr lang="ru-RU" sz="1600" dirty="0" err="1" smtClean="0"/>
              <a:t>Штыковы</a:t>
            </a:r>
            <a:r>
              <a:rPr lang="ru-RU" sz="1600" dirty="0" smtClean="0"/>
              <a:t> взяли к себе на воспитание двух осиротевших сестренок жены.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89385" y="6374033"/>
            <a:ext cx="5232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034588" y="3159494"/>
            <a:ext cx="5109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1400" dirty="0" smtClean="0"/>
              <a:t>Братья </a:t>
            </a:r>
            <a:r>
              <a:rPr lang="ru-RU" sz="1400" dirty="0" err="1" smtClean="0"/>
              <a:t>Штыковы</a:t>
            </a:r>
            <a:r>
              <a:rPr lang="ru-RU" sz="1400" dirty="0" smtClean="0"/>
              <a:t> – участники Великой Отечественной войны</a:t>
            </a:r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07390" y="6636470"/>
            <a:ext cx="8757501" cy="103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IMG_8942.JPG"/>
          <p:cNvPicPr>
            <a:picLocks noChangeAspect="1"/>
          </p:cNvPicPr>
          <p:nvPr/>
        </p:nvPicPr>
        <p:blipFill>
          <a:blip r:embed="rId5" cstate="print"/>
          <a:srcRect t="2062" b="2131"/>
          <a:stretch>
            <a:fillRect/>
          </a:stretch>
        </p:blipFill>
        <p:spPr>
          <a:xfrm>
            <a:off x="3775977" y="3547088"/>
            <a:ext cx="1635549" cy="225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4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260" y="193108"/>
            <a:ext cx="888476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         С 1926 по 1927 год Серафим  - слушатель Ленинградских </a:t>
            </a:r>
            <a:r>
              <a:rPr lang="ru-RU" sz="1600" dirty="0" err="1" smtClean="0"/>
              <a:t>военно</a:t>
            </a:r>
            <a:r>
              <a:rPr lang="ru-RU" sz="1600" dirty="0" smtClean="0"/>
              <a:t>-</a:t>
            </a:r>
          </a:p>
          <a:p>
            <a:r>
              <a:rPr lang="ru-RU" sz="1600" dirty="0" smtClean="0"/>
              <a:t>политических курсов. После их окончания возвращается в родную дивизию.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    Август 1938 года принес две записи в послужной список </a:t>
            </a:r>
            <a:r>
              <a:rPr lang="ru-RU" sz="1600" dirty="0" err="1" smtClean="0"/>
              <a:t>Штыкова</a:t>
            </a:r>
            <a:r>
              <a:rPr lang="ru-RU" sz="1600" dirty="0" smtClean="0"/>
              <a:t> – </a:t>
            </a:r>
          </a:p>
          <a:p>
            <a:r>
              <a:rPr lang="ru-RU" sz="1600" dirty="0" smtClean="0"/>
              <a:t>он становится комполка и получает воинское звание «майор». В следующем</a:t>
            </a:r>
          </a:p>
          <a:p>
            <a:r>
              <a:rPr lang="ru-RU" sz="1600" dirty="0" smtClean="0"/>
              <a:t>году успешно заканчивает Высшую тактическую школу «Выстрел».</a:t>
            </a:r>
          </a:p>
          <a:p>
            <a:r>
              <a:rPr lang="ru-RU" sz="1600" dirty="0" smtClean="0"/>
              <a:t>Возвращается в полк, участвует в походе Красной Армии по </a:t>
            </a:r>
          </a:p>
          <a:p>
            <a:r>
              <a:rPr lang="ru-RU" sz="1600" dirty="0" smtClean="0"/>
              <a:t>освобождению народов Западной Белоруссии от польских панов, а позднее</a:t>
            </a:r>
          </a:p>
          <a:p>
            <a:r>
              <a:rPr lang="ru-RU" sz="1600" dirty="0"/>
              <a:t>в</a:t>
            </a:r>
            <a:r>
              <a:rPr lang="ru-RU" sz="1600" dirty="0" smtClean="0"/>
              <a:t> боях финской кампании. 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88945" y="2082895"/>
            <a:ext cx="447154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     Полк выполнял ответственные боевые </a:t>
            </a:r>
          </a:p>
          <a:p>
            <a:r>
              <a:rPr lang="ru-RU" sz="1600" dirty="0" smtClean="0"/>
              <a:t>задачи на главном направлении при прорыве линии Маннергейма. В жестокий мороз под </a:t>
            </a:r>
          </a:p>
          <a:p>
            <a:r>
              <a:rPr lang="ru-RU" sz="1600" dirty="0" smtClean="0"/>
              <a:t>огнем противника полк форсировал незамерзающую реку </a:t>
            </a:r>
            <a:r>
              <a:rPr lang="ru-RU" sz="1600" dirty="0" err="1" smtClean="0"/>
              <a:t>Вуокси</a:t>
            </a:r>
            <a:r>
              <a:rPr lang="ru-RU" sz="1600" dirty="0" smtClean="0"/>
              <a:t>, захватил плацдарм и удерживал его до подхода главных сил дивизии. В этих боях Штыков показал себя отважным воином и умелым командиром, за что был удостоен внеочередного звания </a:t>
            </a:r>
            <a:r>
              <a:rPr lang="ru-RU" sz="1600" b="1" dirty="0" smtClean="0"/>
              <a:t>«полковник» </a:t>
            </a:r>
            <a:r>
              <a:rPr lang="ru-RU" sz="1600" dirty="0" smtClean="0"/>
              <a:t>и </a:t>
            </a:r>
            <a:r>
              <a:rPr lang="ru-RU" sz="1600" b="1" dirty="0" smtClean="0">
                <a:solidFill>
                  <a:srgbClr val="C00000"/>
                </a:solidFill>
              </a:rPr>
              <a:t>награжден орденом «Боевого Красного Знамени».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6520" y="5539748"/>
            <a:ext cx="877635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</a:t>
            </a:r>
            <a:r>
              <a:rPr lang="ru-RU" sz="1600" dirty="0" smtClean="0"/>
              <a:t>После финской кампании приказом НКО СССР полковник Штыков был </a:t>
            </a:r>
          </a:p>
          <a:p>
            <a:r>
              <a:rPr lang="ru-RU" sz="1600" dirty="0" smtClean="0"/>
              <a:t>назначен начальником пехоты 33-й стрелковой дивизии в том же Белорусском округе, а в ноябре 1940 г. стал командиром 5-й мотострелковой бригады Прибалтийского особого военного округа.</a:t>
            </a:r>
            <a:endParaRPr lang="ru-RU" sz="1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781993" y="4847836"/>
            <a:ext cx="1454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>
                <a:cs typeface="Times New Roman"/>
              </a:rPr>
              <a:t>Орден «Боевого </a:t>
            </a:r>
          </a:p>
          <a:p>
            <a:r>
              <a:rPr lang="ru-RU" sz="1200" i="1" dirty="0" smtClean="0">
                <a:cs typeface="Times New Roman"/>
              </a:rPr>
              <a:t>Красного Знамени»</a:t>
            </a:r>
            <a:endParaRPr lang="ru-RU" sz="1200" i="1" dirty="0"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7390" y="6636470"/>
            <a:ext cx="8757501" cy="103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6666" y="58701"/>
            <a:ext cx="6334813" cy="212365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	В апреле 1941 года при создании 202-ой мотострелковой дивизии приказом НКО назначается заместителем командира дивизии по строевой части, а в начале Великой Отечественной войны приказом командующего Северо-Западным фронтом от 15 августа 1941 года – </a:t>
            </a:r>
            <a:r>
              <a:rPr lang="ru-RU" sz="1600" b="1" dirty="0" smtClean="0"/>
              <a:t>командиром 202 мотострелковой дивизии.</a:t>
            </a:r>
          </a:p>
          <a:p>
            <a:pPr algn="just"/>
            <a:r>
              <a:rPr lang="ru-RU" sz="1600" dirty="0" smtClean="0"/>
              <a:t>	</a:t>
            </a:r>
          </a:p>
          <a:p>
            <a:pPr algn="just"/>
            <a:endParaRPr lang="ru-RU" sz="1600" dirty="0" smtClean="0"/>
          </a:p>
          <a:p>
            <a:pPr algn="just"/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86344" y="3477052"/>
            <a:ext cx="1969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smtClean="0">
                <a:cs typeface="Times New Roman"/>
              </a:rPr>
              <a:t>Титульная страница </a:t>
            </a:r>
          </a:p>
          <a:p>
            <a:pPr algn="ctr"/>
            <a:r>
              <a:rPr lang="ru-RU" sz="1200" i="1" dirty="0" smtClean="0">
                <a:cs typeface="Times New Roman"/>
              </a:rPr>
              <a:t>202 стрелковой дивизии, которой командовал</a:t>
            </a:r>
          </a:p>
          <a:p>
            <a:pPr algn="ctr"/>
            <a:r>
              <a:rPr lang="ru-RU" sz="1200" i="1" dirty="0" smtClean="0">
                <a:cs typeface="Times New Roman"/>
              </a:rPr>
              <a:t> С.Г. Штыков.</a:t>
            </a:r>
            <a:endParaRPr lang="ru-RU" sz="1200" i="1" dirty="0"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7954" y="4666773"/>
            <a:ext cx="50244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	</a:t>
            </a:r>
            <a:r>
              <a:rPr lang="ru-RU" sz="1200" i="1" dirty="0" smtClean="0"/>
              <a:t>Бои, которые вошли в историю Великой Отечественной войны, 202 дивизия под командованием </a:t>
            </a:r>
            <a:r>
              <a:rPr lang="ru-RU" sz="1200" i="1" dirty="0" err="1" smtClean="0"/>
              <a:t>Штыкова</a:t>
            </a:r>
            <a:r>
              <a:rPr lang="ru-RU" sz="1200" i="1" dirty="0" smtClean="0"/>
              <a:t> вела летом 1941 года под г. Сольцы и Старая Руса.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     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10806" y="1892738"/>
            <a:ext cx="2666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Дивизия вступила в бои с немецко-фашистскими захватчиками 23 июня 1941 года на второй день войны. Отчаянно отбиваясь от превосходящих сил противника, дивизия отходила в направлении Шауляй-Рига – Псков – Сольцы - Старая Руса - р. </a:t>
            </a:r>
            <a:r>
              <a:rPr lang="ru-RU" sz="1600" dirty="0" err="1" smtClean="0"/>
              <a:t>Ловать</a:t>
            </a:r>
            <a:r>
              <a:rPr lang="ru-RU" sz="1600" dirty="0" smtClean="0"/>
              <a:t>.</a:t>
            </a:r>
          </a:p>
        </p:txBody>
      </p:sp>
      <p:sp>
        <p:nvSpPr>
          <p:cNvPr id="9" name="Кольцо 8"/>
          <p:cNvSpPr/>
          <p:nvPr/>
        </p:nvSpPr>
        <p:spPr>
          <a:xfrm>
            <a:off x="2078083" y="4099576"/>
            <a:ext cx="150829" cy="131975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Кольцо 7"/>
          <p:cNvSpPr/>
          <p:nvPr/>
        </p:nvSpPr>
        <p:spPr>
          <a:xfrm rot="1452337">
            <a:off x="2070516" y="4017753"/>
            <a:ext cx="383781" cy="295620"/>
          </a:xfrm>
          <a:prstGeom prst="donut">
            <a:avLst/>
          </a:prstGeom>
          <a:ln w="3175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8326" y="5143826"/>
            <a:ext cx="382176" cy="2973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3962674" y="1474514"/>
            <a:ext cx="2491737" cy="5732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985758" y="5471590"/>
            <a:ext cx="5031442" cy="1246495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500" dirty="0" smtClean="0"/>
              <a:t>       Бойцы </a:t>
            </a:r>
            <a:r>
              <a:rPr lang="ru-RU" sz="1500" dirty="0"/>
              <a:t>знали комдива в лицо. Они восхищались талантливостью, умом и храбростью своего командира. «Ряд приёмов боевых действий он показывал лично, говоря: «Делай, как я». За это бойцы любили его особенно</a:t>
            </a:r>
            <a:r>
              <a:rPr lang="ru-RU" sz="1500" dirty="0" smtClean="0"/>
              <a:t>».                                                            (</a:t>
            </a:r>
            <a:r>
              <a:rPr lang="ru-RU" sz="1500" dirty="0" err="1"/>
              <a:t>Лайко</a:t>
            </a:r>
            <a:r>
              <a:rPr lang="ru-RU" sz="1500" dirty="0"/>
              <a:t> Ф.Л.)</a:t>
            </a:r>
          </a:p>
        </p:txBody>
      </p:sp>
    </p:spTree>
    <p:extLst>
      <p:ext uri="{BB962C8B-B14F-4D97-AF65-F5344CB8AC3E}">
        <p14:creationId xmlns:p14="http://schemas.microsoft.com/office/powerpoint/2010/main" val="218827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09649" y="6294896"/>
            <a:ext cx="38646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cs typeface="Times New Roman"/>
              </a:rPr>
              <a:t>С.Г.Штыков среди боевых друзей (второй справа)</a:t>
            </a:r>
            <a:endParaRPr lang="ru-RU" sz="1200" i="1" dirty="0"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985" y="3447985"/>
            <a:ext cx="402823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	</a:t>
            </a:r>
          </a:p>
          <a:p>
            <a:r>
              <a:rPr lang="ru-RU" sz="1600" dirty="0" smtClean="0"/>
              <a:t>     В суровую зиму первого года войны шли ожесточенные бои по разгрому </a:t>
            </a:r>
            <a:r>
              <a:rPr lang="ru-RU" sz="1600" dirty="0" err="1" smtClean="0"/>
              <a:t>Демянской</a:t>
            </a:r>
            <a:r>
              <a:rPr lang="ru-RU" sz="1600" dirty="0" smtClean="0"/>
              <a:t> группировки противника. </a:t>
            </a:r>
            <a:r>
              <a:rPr lang="ru-RU" sz="1600" dirty="0" err="1" smtClean="0"/>
              <a:t>Штыковская</a:t>
            </a:r>
            <a:r>
              <a:rPr lang="ru-RU" sz="1600" dirty="0" smtClean="0"/>
              <a:t> дивизия была на самом ответственном участке, и ее командира видели там, где решалась судьба сражения. Личный пример командира дивизии воодушевлял бойцов. Злоба фашистов не знала меры, за голову </a:t>
            </a:r>
            <a:r>
              <a:rPr lang="ru-RU" sz="1600" dirty="0" err="1" smtClean="0"/>
              <a:t>Штыкова</a:t>
            </a:r>
            <a:r>
              <a:rPr lang="ru-RU" sz="1600" dirty="0" smtClean="0"/>
              <a:t> предлагалось целое состояние, о чем регулярно сообщалось с вражеской стороны через громкоговорители и листовки.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2102" y="139295"/>
            <a:ext cx="8762215" cy="584775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         Слава о </a:t>
            </a:r>
            <a:r>
              <a:rPr lang="ru-RU" sz="1600" dirty="0" err="1" smtClean="0"/>
              <a:t>Штыковской</a:t>
            </a:r>
            <a:r>
              <a:rPr lang="ru-RU" sz="1600" dirty="0" smtClean="0"/>
              <a:t> дивизии гремела по всему Северо-Западному фронту. </a:t>
            </a:r>
          </a:p>
          <a:p>
            <a:pPr algn="ctr"/>
            <a:r>
              <a:rPr lang="ru-RU" sz="1600" dirty="0" smtClean="0"/>
              <a:t>О ней передавали по радио, слагали песни, писали газеты.</a:t>
            </a:r>
            <a:endParaRPr lang="ru-RU" sz="1600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03605" y="3495652"/>
            <a:ext cx="22220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/>
              <a:t>Статьи из газет 1941-1945 гг.</a:t>
            </a:r>
            <a:endParaRPr lang="ru-RU" sz="1200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482898" y="932872"/>
            <a:ext cx="25479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«Равняться на </a:t>
            </a:r>
            <a:r>
              <a:rPr lang="ru-RU" sz="1600" dirty="0" err="1" smtClean="0"/>
              <a:t>штыковцев</a:t>
            </a:r>
            <a:r>
              <a:rPr lang="ru-RU" sz="1600" dirty="0" smtClean="0"/>
              <a:t>!», «Храбро, доблестно, толково бей врага, как часть </a:t>
            </a:r>
            <a:r>
              <a:rPr lang="ru-RU" sz="1600" dirty="0" err="1" smtClean="0"/>
              <a:t>Штыкова</a:t>
            </a:r>
            <a:r>
              <a:rPr lang="ru-RU" sz="1600" dirty="0" smtClean="0"/>
              <a:t>!», «</a:t>
            </a:r>
            <a:r>
              <a:rPr lang="ru-RU" sz="1600" dirty="0" err="1" smtClean="0"/>
              <a:t>Штыковцы</a:t>
            </a:r>
            <a:r>
              <a:rPr lang="ru-RU" sz="1600" dirty="0" smtClean="0"/>
              <a:t> не отступают!», «Деритесь, как </a:t>
            </a:r>
            <a:r>
              <a:rPr lang="ru-RU" sz="1600" dirty="0" err="1" smtClean="0"/>
              <a:t>штыковцы</a:t>
            </a:r>
            <a:r>
              <a:rPr lang="ru-RU" sz="1600" dirty="0" smtClean="0"/>
              <a:t>!», - так писали тогда газеты. </a:t>
            </a:r>
            <a:endParaRPr lang="ru-RU" sz="1600" dirty="0"/>
          </a:p>
        </p:txBody>
      </p:sp>
      <p:pic>
        <p:nvPicPr>
          <p:cNvPr id="12" name="Рисунок 11" descr="IMG_8947.JPG"/>
          <p:cNvPicPr>
            <a:picLocks noChangeAspect="1"/>
          </p:cNvPicPr>
          <p:nvPr/>
        </p:nvPicPr>
        <p:blipFill>
          <a:blip r:embed="rId3" cstate="print"/>
          <a:srcRect l="2165" t="15258" r="1959" b="7766"/>
          <a:stretch>
            <a:fillRect/>
          </a:stretch>
        </p:blipFill>
        <p:spPr>
          <a:xfrm>
            <a:off x="4260190" y="853541"/>
            <a:ext cx="2055044" cy="2474892"/>
          </a:xfrm>
          <a:prstGeom prst="rect">
            <a:avLst/>
          </a:prstGeom>
        </p:spPr>
      </p:pic>
      <p:pic>
        <p:nvPicPr>
          <p:cNvPr id="13" name="Рисунок 12" descr="IMG_8951.JPG"/>
          <p:cNvPicPr>
            <a:picLocks noChangeAspect="1"/>
          </p:cNvPicPr>
          <p:nvPr/>
        </p:nvPicPr>
        <p:blipFill>
          <a:blip r:embed="rId4" cstate="print"/>
          <a:srcRect l="10000" r="36186" b="6804"/>
          <a:stretch>
            <a:fillRect/>
          </a:stretch>
        </p:blipFill>
        <p:spPr>
          <a:xfrm>
            <a:off x="3003433" y="848398"/>
            <a:ext cx="1033922" cy="2460396"/>
          </a:xfrm>
          <a:prstGeom prst="rect">
            <a:avLst/>
          </a:prstGeom>
        </p:spPr>
      </p:pic>
      <p:pic>
        <p:nvPicPr>
          <p:cNvPr id="14" name="Рисунок 13" descr="IMG_8948.JPG"/>
          <p:cNvPicPr>
            <a:picLocks noChangeAspect="1"/>
          </p:cNvPicPr>
          <p:nvPr/>
        </p:nvPicPr>
        <p:blipFill>
          <a:blip r:embed="rId5" cstate="print"/>
          <a:srcRect l="14021" t="6585" r="24124" b="5116"/>
          <a:stretch>
            <a:fillRect/>
          </a:stretch>
        </p:blipFill>
        <p:spPr>
          <a:xfrm>
            <a:off x="189132" y="848398"/>
            <a:ext cx="2620652" cy="249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47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3250" y="220513"/>
            <a:ext cx="8781068" cy="615553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</a:t>
            </a:r>
            <a:r>
              <a:rPr lang="ru-RU" sz="1600" dirty="0" smtClean="0"/>
              <a:t>1 ноября  1942 года за умелое руководство боевыми операциями дивизии, за мужество и отвагу Серафиму Григорьевичу приказом Совмина Союза ССР присвоено </a:t>
            </a:r>
            <a:r>
              <a:rPr lang="ru-RU" sz="1600" b="1" dirty="0" smtClean="0">
                <a:solidFill>
                  <a:srgbClr val="C00000"/>
                </a:solidFill>
              </a:rPr>
              <a:t>звание генерал-майор.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683" y="1002784"/>
            <a:ext cx="4878835" cy="337948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4176" y="4474512"/>
            <a:ext cx="5011332" cy="2308324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В январе 1943 года брат Серафима Николай пишет ему письмо-открытку с поздравлениями с Новым годом и пожеланиями «больших побед над извергами очернившими нашу землю».  Он верит, что новый год станет последним в этой страшной войне, верит, что братья обязательно встретятся в мирное время и смогут поговорить. Советский союз одолел врага, но встреча братьев так и не состоялась. И письмо брата Серафим прочесть не успел.</a:t>
            </a:r>
            <a:endParaRPr lang="ru-RU" sz="1600" dirty="0"/>
          </a:p>
        </p:txBody>
      </p:sp>
      <p:pic>
        <p:nvPicPr>
          <p:cNvPr id="11" name="Рисунок 10" descr="письмо брата2.jpg"/>
          <p:cNvPicPr>
            <a:picLocks noChangeAspect="1"/>
          </p:cNvPicPr>
          <p:nvPr/>
        </p:nvPicPr>
        <p:blipFill rotWithShape="1">
          <a:blip r:embed="rId4" cstate="print"/>
          <a:srcRect l="44323" t="14309" r="4245" b="11383"/>
          <a:stretch/>
        </p:blipFill>
        <p:spPr>
          <a:xfrm>
            <a:off x="266953" y="1137153"/>
            <a:ext cx="4647440" cy="312956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2497" y="1003668"/>
            <a:ext cx="3651821" cy="5316173"/>
          </a:xfrm>
          <a:prstGeom prst="rect">
            <a:avLst/>
          </a:prstGeom>
        </p:spPr>
      </p:pic>
      <p:pic>
        <p:nvPicPr>
          <p:cNvPr id="12" name="Рисунок 11" descr="письмо брата.jpg"/>
          <p:cNvPicPr>
            <a:picLocks noChangeAspect="1"/>
          </p:cNvPicPr>
          <p:nvPr/>
        </p:nvPicPr>
        <p:blipFill>
          <a:blip r:embed="rId5" cstate="print"/>
          <a:srcRect l="6614" t="3813" r="7906" b="6485"/>
          <a:stretch>
            <a:fillRect/>
          </a:stretch>
        </p:blipFill>
        <p:spPr>
          <a:xfrm>
            <a:off x="5463977" y="1137153"/>
            <a:ext cx="3368859" cy="50492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30698" y="6595526"/>
            <a:ext cx="3643620" cy="8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7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676" y="194415"/>
            <a:ext cx="87904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      В январе 1943 года Северо-Западный фронт перешел в наступление. Враг цеплялся за каждую высоту. Во время сражения за одну из ключевых сопок в бой была введена 202 дивизия, Штыков лично руководил атакой на переднем крае.</a:t>
            </a:r>
            <a:r>
              <a:rPr lang="ru-RU" sz="1600" b="1" dirty="0"/>
              <a:t> </a:t>
            </a:r>
            <a:r>
              <a:rPr lang="ru-RU" sz="1600" b="1" dirty="0" smtClean="0"/>
              <a:t> </a:t>
            </a:r>
            <a:endParaRPr lang="ru-RU" sz="1600" b="1" dirty="0" smtClean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27301" y="2646547"/>
            <a:ext cx="4816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Через несколько дней генерал-майор С.Г. Штыков</a:t>
            </a:r>
          </a:p>
          <a:p>
            <a:pPr algn="ctr"/>
            <a:r>
              <a:rPr lang="ru-RU" sz="1600" dirty="0" smtClean="0"/>
              <a:t> был награжден орденом Ленина.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7390" y="6636470"/>
            <a:ext cx="8757501" cy="103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 l="20484" t="18113" r="12867" b="32891"/>
          <a:stretch>
            <a:fillRect/>
          </a:stretch>
        </p:blipFill>
        <p:spPr bwMode="auto">
          <a:xfrm>
            <a:off x="282141" y="3097503"/>
            <a:ext cx="4807206" cy="2932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7389" y="1166814"/>
            <a:ext cx="6532243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Дивизия выполнила задачу, </a:t>
            </a:r>
            <a:r>
              <a:rPr lang="ru-RU" b="1" dirty="0" smtClean="0">
                <a:solidFill>
                  <a:srgbClr val="C00000"/>
                </a:solidFill>
              </a:rPr>
              <a:t>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Серафим Григорьевич </a:t>
            </a:r>
            <a:r>
              <a:rPr lang="ru-RU" b="1" dirty="0" smtClean="0">
                <a:solidFill>
                  <a:srgbClr val="C00000"/>
                </a:solidFill>
              </a:rPr>
              <a:t>был </a:t>
            </a:r>
            <a:r>
              <a:rPr lang="ru-RU" b="1" dirty="0">
                <a:solidFill>
                  <a:srgbClr val="C00000"/>
                </a:solidFill>
              </a:rPr>
              <a:t>сражен на КП осколком снаряда, </a:t>
            </a:r>
            <a:r>
              <a:rPr lang="ru-RU" b="1" dirty="0" smtClean="0">
                <a:solidFill>
                  <a:srgbClr val="C00000"/>
                </a:solidFill>
              </a:rPr>
              <a:t>это </a:t>
            </a:r>
            <a:r>
              <a:rPr lang="ru-RU" b="1" dirty="0">
                <a:solidFill>
                  <a:srgbClr val="C00000"/>
                </a:solidFill>
              </a:rPr>
              <a:t>произошло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9 </a:t>
            </a:r>
            <a:r>
              <a:rPr lang="ru-RU" b="1" dirty="0">
                <a:solidFill>
                  <a:srgbClr val="C00000"/>
                </a:solidFill>
              </a:rPr>
              <a:t>января 1943 года.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2141" y="6305069"/>
            <a:ext cx="88618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/>
              <a:t>Наградные документы из электронного банка документов «Подвиг </a:t>
            </a:r>
            <a:r>
              <a:rPr lang="ru-RU" sz="1200" i="1" dirty="0" smtClean="0"/>
              <a:t>народа в Великой Отечественной войне 1941-1945 гг.»</a:t>
            </a:r>
            <a:endParaRPr lang="ru-RU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817" y="122549"/>
            <a:ext cx="85878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cs typeface="Times New Roman"/>
              </a:rPr>
              <a:t>ОН вечно в памяти народной!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lum bright="20000"/>
          </a:blip>
          <a:srcRect l="7789" t="20890" r="8423" b="32495"/>
          <a:stretch>
            <a:fillRect/>
          </a:stretch>
        </p:blipFill>
        <p:spPr bwMode="auto">
          <a:xfrm>
            <a:off x="2479250" y="3615933"/>
            <a:ext cx="2648932" cy="984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07390" y="6636470"/>
            <a:ext cx="8757501" cy="103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2550" y="4609708"/>
            <a:ext cx="33747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</a:t>
            </a:r>
            <a:r>
              <a:rPr lang="ru-RU" sz="1600" dirty="0" smtClean="0"/>
              <a:t>В </a:t>
            </a:r>
            <a:r>
              <a:rPr lang="ru-RU" sz="1600" dirty="0"/>
              <a:t>поселке </a:t>
            </a:r>
            <a:r>
              <a:rPr lang="ru-RU" sz="1600" dirty="0" err="1"/>
              <a:t>Лычково</a:t>
            </a:r>
            <a:r>
              <a:rPr lang="ru-RU" sz="1600" dirty="0"/>
              <a:t> Новгородской области, там, где вела бои 202-я стрелковая дивизия, также есть улица его имени и установлена мемориальная доска в память героев-</a:t>
            </a:r>
            <a:r>
              <a:rPr lang="ru-RU" sz="1600" dirty="0" err="1"/>
              <a:t>штыковцев</a:t>
            </a:r>
            <a:r>
              <a:rPr lang="ru-RU" sz="1600" dirty="0"/>
              <a:t>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98102" y="876694"/>
            <a:ext cx="24981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  Серафим Григорьевич был похоронен у деревни </a:t>
            </a:r>
            <a:r>
              <a:rPr lang="ru-RU" sz="1600" dirty="0" err="1" smtClean="0"/>
              <a:t>Мануйлово</a:t>
            </a:r>
            <a:r>
              <a:rPr lang="ru-RU" sz="1600" dirty="0" smtClean="0"/>
              <a:t> в районе г. Старой </a:t>
            </a:r>
            <a:r>
              <a:rPr lang="ru-RU" sz="1600" dirty="0"/>
              <a:t>Руссы. В 1946 году прах генерала С. Г. </a:t>
            </a:r>
            <a:r>
              <a:rPr lang="ru-RU" sz="1600" dirty="0" err="1"/>
              <a:t>Штыкова</a:t>
            </a:r>
            <a:r>
              <a:rPr lang="ru-RU" sz="1600" dirty="0"/>
              <a:t> руками местных жителей был перенесен на новое братское кладбище у д. Борки Старорусского </a:t>
            </a:r>
            <a:r>
              <a:rPr lang="ru-RU" sz="1600" dirty="0" smtClean="0"/>
              <a:t>района Новгородской области.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91661" y="4139119"/>
            <a:ext cx="22649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/>
              <a:t>Памятная табличка на </a:t>
            </a:r>
            <a:r>
              <a:rPr lang="ru-RU" sz="1200" i="1" dirty="0" smtClean="0"/>
              <a:t>одном</a:t>
            </a:r>
          </a:p>
          <a:p>
            <a:r>
              <a:rPr lang="ru-RU" sz="1200" i="1" dirty="0" smtClean="0"/>
              <a:t> </a:t>
            </a:r>
            <a:r>
              <a:rPr lang="ru-RU" sz="1200" i="1" dirty="0"/>
              <a:t>из домов в Старой Руссе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893270" y="5938001"/>
            <a:ext cx="48265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/>
              <a:t>Заметка в газете о присвоении имени генерала-майора набережной</a:t>
            </a:r>
          </a:p>
          <a:p>
            <a:pPr algn="ctr"/>
            <a:r>
              <a:rPr lang="ru-RU" sz="1200" i="1" dirty="0" smtClean="0"/>
              <a:t> в </a:t>
            </a:r>
            <a:r>
              <a:rPr lang="ru-RU" sz="1200" i="1" dirty="0"/>
              <a:t>г. </a:t>
            </a:r>
            <a:r>
              <a:rPr lang="ru-RU" sz="1200" i="1" dirty="0" smtClean="0"/>
              <a:t>Старая Русса</a:t>
            </a:r>
            <a:endParaRPr lang="ru-RU" sz="1200" i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213022" y="3334981"/>
            <a:ext cx="39309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       В 60-е годы учащиеся школы №9 посетили могилу Серафима Григорьевича и возложили венки.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66709" y="4329227"/>
            <a:ext cx="17731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/>
              <a:t>Могила </a:t>
            </a:r>
            <a:r>
              <a:rPr lang="ru-RU" sz="1200" i="1" dirty="0" err="1" smtClean="0"/>
              <a:t>С.Г.Штыкова</a:t>
            </a:r>
            <a:endParaRPr lang="ru-RU" sz="1200" i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96943" y="6293203"/>
            <a:ext cx="8507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 В г. Карабаново, на родине генерала  С.Г. </a:t>
            </a:r>
            <a:r>
              <a:rPr lang="ru-RU" sz="1600" dirty="0" err="1" smtClean="0"/>
              <a:t>Штыкова</a:t>
            </a:r>
            <a:r>
              <a:rPr lang="ru-RU" sz="1600" dirty="0" smtClean="0"/>
              <a:t>, одна из улиц названа его именем. </a:t>
            </a:r>
            <a:endParaRPr lang="ru-RU" sz="1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13122" y="122550"/>
            <a:ext cx="8917756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/>
              </a:rPr>
              <a:t>ОН вечно в памяти народной!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947</TotalTime>
  <Words>1083</Words>
  <Application>Microsoft Office PowerPoint</Application>
  <PresentationFormat>Экран (4:3)</PresentationFormat>
  <Paragraphs>106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Hardcover</vt:lpstr>
      <vt:lpstr>Федеральное государственное бюджетное учреждение культуры Государственный историко-архитектурный и художественный музей-заповедник «Александровская слобода» конкурс Моя презентация виртуального музея «Лики войны»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использованной литературы и интернет –материалов: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Татьяна Сухарева</cp:lastModifiedBy>
  <cp:revision>90</cp:revision>
  <dcterms:created xsi:type="dcterms:W3CDTF">2014-09-16T21:35:53Z</dcterms:created>
  <dcterms:modified xsi:type="dcterms:W3CDTF">2021-09-27T16:28:14Z</dcterms:modified>
</cp:coreProperties>
</file>