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9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144" y="282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FA805-CDF8-4499-B5B2-F7AF4A6E30A5}" type="datetimeFigureOut">
              <a:rPr lang="ru-RU" smtClean="0"/>
              <a:t>17.04.2018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DEB44-017C-4A32-8214-0909ACEE6F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29269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FA805-CDF8-4499-B5B2-F7AF4A6E30A5}" type="datetimeFigureOut">
              <a:rPr lang="ru-RU" smtClean="0"/>
              <a:t>17.04.2018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DEB44-017C-4A32-8214-0909ACEE6F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3062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FA805-CDF8-4499-B5B2-F7AF4A6E30A5}" type="datetimeFigureOut">
              <a:rPr lang="ru-RU" smtClean="0"/>
              <a:t>17.04.2018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DEB44-017C-4A32-8214-0909ACEE6F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15681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FA805-CDF8-4499-B5B2-F7AF4A6E30A5}" type="datetimeFigureOut">
              <a:rPr lang="ru-RU" smtClean="0"/>
              <a:t>17.04.2018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DEB44-017C-4A32-8214-0909ACEE6F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40933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FA805-CDF8-4499-B5B2-F7AF4A6E30A5}" type="datetimeFigureOut">
              <a:rPr lang="ru-RU" smtClean="0"/>
              <a:t>17.04.2018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DEB44-017C-4A32-8214-0909ACEE6F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022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FA805-CDF8-4499-B5B2-F7AF4A6E30A5}" type="datetimeFigureOut">
              <a:rPr lang="ru-RU" smtClean="0"/>
              <a:t>17.04.2018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DEB44-017C-4A32-8214-0909ACEE6F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90420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FA805-CDF8-4499-B5B2-F7AF4A6E30A5}" type="datetimeFigureOut">
              <a:rPr lang="ru-RU" smtClean="0"/>
              <a:t>17.04.2018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DEB44-017C-4A32-8214-0909ACEE6F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19614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FA805-CDF8-4499-B5B2-F7AF4A6E30A5}" type="datetimeFigureOut">
              <a:rPr lang="ru-RU" smtClean="0"/>
              <a:t>17.04.2018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DEB44-017C-4A32-8214-0909ACEE6F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39508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FA805-CDF8-4499-B5B2-F7AF4A6E30A5}" type="datetimeFigureOut">
              <a:rPr lang="ru-RU" smtClean="0"/>
              <a:t>17.04.2018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DEB44-017C-4A32-8214-0909ACEE6F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13419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FA805-CDF8-4499-B5B2-F7AF4A6E30A5}" type="datetimeFigureOut">
              <a:rPr lang="ru-RU" smtClean="0"/>
              <a:t>17.04.2018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DEB44-017C-4A32-8214-0909ACEE6F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37072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FA805-CDF8-4499-B5B2-F7AF4A6E30A5}" type="datetimeFigureOut">
              <a:rPr lang="ru-RU" smtClean="0"/>
              <a:t>17.04.2018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DEB44-017C-4A32-8214-0909ACEE6F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80724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AFA805-CDF8-4499-B5B2-F7AF4A6E30A5}" type="datetimeFigureOut">
              <a:rPr lang="ru-RU" smtClean="0"/>
              <a:t>17.04.2018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8DEB44-017C-4A32-8214-0909ACEE6F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3414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0" r:id="rId1"/>
    <p:sldLayoutId id="2147483781" r:id="rId2"/>
    <p:sldLayoutId id="2147483782" r:id="rId3"/>
    <p:sldLayoutId id="2147483783" r:id="rId4"/>
    <p:sldLayoutId id="2147483784" r:id="rId5"/>
    <p:sldLayoutId id="2147483785" r:id="rId6"/>
    <p:sldLayoutId id="2147483786" r:id="rId7"/>
    <p:sldLayoutId id="2147483787" r:id="rId8"/>
    <p:sldLayoutId id="2147483788" r:id="rId9"/>
    <p:sldLayoutId id="2147483789" r:id="rId10"/>
    <p:sldLayoutId id="214748379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g"/><Relationship Id="rId4" Type="http://schemas.openxmlformats.org/officeDocument/2006/relationships/image" Target="../media/image32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g"/><Relationship Id="rId4" Type="http://schemas.openxmlformats.org/officeDocument/2006/relationships/image" Target="../media/image36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g"/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42.jpg"/><Relationship Id="rId5" Type="http://schemas.openxmlformats.org/officeDocument/2006/relationships/image" Target="../media/image41.jpg"/><Relationship Id="rId4" Type="http://schemas.openxmlformats.org/officeDocument/2006/relationships/image" Target="../media/image4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7" Type="http://schemas.openxmlformats.org/officeDocument/2006/relationships/image" Target="../media/image49.jp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g"/><Relationship Id="rId5" Type="http://schemas.openxmlformats.org/officeDocument/2006/relationships/image" Target="../media/image47.jpg"/><Relationship Id="rId4" Type="http://schemas.openxmlformats.org/officeDocument/2006/relationships/image" Target="../media/image46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9.jpeg"/><Relationship Id="rId4" Type="http://schemas.openxmlformats.org/officeDocument/2006/relationships/image" Target="../media/image58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6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8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19225" y="446088"/>
            <a:ext cx="9144000" cy="138271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Garamond" panose="02020404030301010803" pitchFamily="18" charset="0"/>
              </a:rPr>
              <a:t>Исследовательский проект</a:t>
            </a:r>
            <a:endParaRPr lang="ru-RU" b="1" dirty="0">
              <a:solidFill>
                <a:srgbClr val="0070C0"/>
              </a:solidFill>
              <a:latin typeface="Garamond" panose="02020404030301010803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90675" y="2039938"/>
            <a:ext cx="9144000" cy="1655762"/>
          </a:xfrm>
        </p:spPr>
        <p:txBody>
          <a:bodyPr>
            <a:noAutofit/>
          </a:bodyPr>
          <a:lstStyle/>
          <a:p>
            <a:r>
              <a:rPr lang="ru-RU" sz="6000" b="1" dirty="0">
                <a:solidFill>
                  <a:srgbClr val="0070C0"/>
                </a:solidFill>
                <a:latin typeface="Garamond" panose="02020404030301010803" pitchFamily="18" charset="0"/>
                <a:ea typeface="+mj-ea"/>
                <a:cs typeface="+mj-cs"/>
              </a:rPr>
              <a:t>«ОТ ИЗБЫ ДО ЧУДО-ДОМА»</a:t>
            </a:r>
          </a:p>
        </p:txBody>
      </p:sp>
    </p:spTree>
    <p:extLst>
      <p:ext uri="{BB962C8B-B14F-4D97-AF65-F5344CB8AC3E}">
        <p14:creationId xmlns:p14="http://schemas.microsoft.com/office/powerpoint/2010/main" val="1097152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8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rgbClr val="0070C0"/>
                </a:solidFill>
                <a:latin typeface="Garamond" panose="02020404030301010803" pitchFamily="18" charset="0"/>
              </a:rPr>
              <a:t>Придумали кроссворд, выучили стихи о доме и сделали куклы – обереги для дома.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9618" y="3867150"/>
            <a:ext cx="3733798" cy="280034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023508" y="1294440"/>
            <a:ext cx="2793009" cy="3724012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2441" y="1759941"/>
            <a:ext cx="3867150" cy="290036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75707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57810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>
                <a:solidFill>
                  <a:srgbClr val="0070C0"/>
                </a:solidFill>
                <a:latin typeface="Garamond" panose="02020404030301010803" pitchFamily="18" charset="0"/>
              </a:rPr>
              <a:t>Сейчас я познакомлю вас с лентой времени. До нашей эры люди жили в пещерах. В древние времена люди научились строить шалаши из веток</a:t>
            </a:r>
            <a:r>
              <a:rPr lang="ru-RU" sz="3600" b="1" dirty="0" smtClean="0">
                <a:solidFill>
                  <a:srgbClr val="0070C0"/>
                </a:solidFill>
                <a:latin typeface="Garamond" panose="02020404030301010803" pitchFamily="18" charset="0"/>
              </a:rPr>
              <a:t>, </a:t>
            </a:r>
            <a:r>
              <a:rPr lang="ru-RU" sz="3600" b="1" dirty="0">
                <a:solidFill>
                  <a:srgbClr val="0070C0"/>
                </a:solidFill>
                <a:latin typeface="Garamond" panose="02020404030301010803" pitchFamily="18" charset="0"/>
              </a:rPr>
              <a:t>а жители степей покрывали их шкурами диких зверей и получалась юрта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975" y="3229078"/>
            <a:ext cx="3607651" cy="2771878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9626" y="3743324"/>
            <a:ext cx="3695700" cy="277177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5326" y="3229078"/>
            <a:ext cx="4025900" cy="277187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05953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>
                <a:solidFill>
                  <a:srgbClr val="0070C0"/>
                </a:solidFill>
                <a:latin typeface="Garamond" panose="02020404030301010803" pitchFamily="18" charset="0"/>
              </a:rPr>
              <a:t>В средние века люди строили из дерева избы, а из камня – замки и дворцы.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500" y="4306829"/>
            <a:ext cx="4191000" cy="241636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697" y="1690689"/>
            <a:ext cx="4071103" cy="2995718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6200" y="1690688"/>
            <a:ext cx="4143376" cy="300132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23623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199"/>
            <a:ext cx="3932237" cy="5553076"/>
          </a:xfrm>
        </p:spPr>
        <p:txBody>
          <a:bodyPr>
            <a:noAutofit/>
          </a:bodyPr>
          <a:lstStyle/>
          <a:p>
            <a:pPr algn="ctr"/>
            <a:r>
              <a:rPr lang="ru-RU" b="1" dirty="0">
                <a:solidFill>
                  <a:srgbClr val="0070C0"/>
                </a:solidFill>
                <a:latin typeface="Garamond" panose="02020404030301010803" pitchFamily="18" charset="0"/>
              </a:rPr>
              <a:t>Для проекта мы использовали модель создания детского исследовательского проекта. С помощью морфологической таблицы мы рассмотрели дом, как объект, по разным признакам.</a:t>
            </a: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8" r="2508"/>
          <a:stretch>
            <a:fillRect/>
          </a:stretch>
        </p:blipFill>
        <p:spPr/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6366193"/>
            <a:ext cx="3932237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80934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0000"/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0368" y="247650"/>
            <a:ext cx="4486275" cy="6086475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0070C0"/>
                </a:solidFill>
                <a:latin typeface="Garamond" panose="02020404030301010803" pitchFamily="18" charset="0"/>
              </a:rPr>
              <a:t>По материалу. Дома строят из того, что находится вокруг человека, что может дать ему природа в той местности, где он живет. В зависимости от климатических условий, дома строят из разных материалов – это дерево, кирпич, металл, стекло, бетон и даже снег.</a:t>
            </a: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6" r="3926"/>
          <a:stretch>
            <a:fillRect/>
          </a:stretch>
        </p:blipFill>
        <p:spPr>
          <a:xfrm>
            <a:off x="5830080" y="514350"/>
            <a:ext cx="2448248" cy="190499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7388" y="6509068"/>
            <a:ext cx="3932237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8328" y="514350"/>
            <a:ext cx="2871205" cy="1905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0079" y="2419349"/>
            <a:ext cx="2537757" cy="188595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6477" y="2419348"/>
            <a:ext cx="2883055" cy="188595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0079" y="4305300"/>
            <a:ext cx="2636121" cy="204196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6200" y="4305300"/>
            <a:ext cx="2683332" cy="204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1327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9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42875"/>
            <a:ext cx="10515600" cy="1547813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solidFill>
                  <a:srgbClr val="0070C0"/>
                </a:solidFill>
                <a:latin typeface="Garamond" panose="02020404030301010803" pitchFamily="18" charset="0"/>
              </a:rPr>
              <a:t>Части дома. У дома обязательно есть фундамент, стены, крыша, двери и окна.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320" y="1685127"/>
            <a:ext cx="3362325" cy="2203804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9051" y="1690688"/>
            <a:ext cx="3195700" cy="219824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8513" y="1690688"/>
            <a:ext cx="3517188" cy="219824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4996" y="3888931"/>
            <a:ext cx="2615537" cy="2650882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4685" y="3888931"/>
            <a:ext cx="3480132" cy="265088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06776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7000"/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>
                <a:solidFill>
                  <a:srgbClr val="0070C0"/>
                </a:solidFill>
                <a:latin typeface="Garamond" panose="02020404030301010803" pitchFamily="18" charset="0"/>
              </a:rPr>
              <a:t>По времени. Дома бывают старинные и современные.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000250"/>
            <a:ext cx="5092700" cy="3819525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2724" y="2000250"/>
            <a:ext cx="4541951" cy="381952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10797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2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>
                <a:solidFill>
                  <a:srgbClr val="0070C0"/>
                </a:solidFill>
                <a:latin typeface="Garamond" panose="02020404030301010803" pitchFamily="18" charset="0"/>
              </a:rPr>
              <a:t>По месту. Дома строят на земле, под землей, в горах и на воде.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1940" y="1690688"/>
            <a:ext cx="3617211" cy="2405061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1940" y="4095749"/>
            <a:ext cx="3805489" cy="253400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9151" y="1690688"/>
            <a:ext cx="4275666" cy="240506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7429" y="4095749"/>
            <a:ext cx="4087388" cy="2534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005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54940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>
                <a:solidFill>
                  <a:srgbClr val="0070C0"/>
                </a:solidFill>
                <a:latin typeface="Garamond" panose="02020404030301010803" pitchFamily="18" charset="0"/>
              </a:rPr>
              <a:t>Дома бывают на колесах (трейлер-дом автомобиль) и даже переносные, например, юрта.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115" y="2362199"/>
            <a:ext cx="5295838" cy="3414713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3700" y="2362199"/>
            <a:ext cx="4686300" cy="341471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47504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199"/>
            <a:ext cx="4313237" cy="5505451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0070C0"/>
                </a:solidFill>
                <a:latin typeface="Garamond" panose="02020404030301010803" pitchFamily="18" charset="0"/>
              </a:rPr>
              <a:t>Функция дома. Основная функция дома – защитная (укрытие от диких зверей и погодных условий). Также у дома есть удерживающая функция. В одном доме живет семья и есть объекты, необходимые для жизни, например, мебель, посуда, бытовая техника.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6438" y="1438275"/>
            <a:ext cx="5568949" cy="4176712"/>
          </a:xfrm>
          <a:effectLst>
            <a:glow>
              <a:schemeClr val="accent1"/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 flipV="1">
            <a:off x="839788" y="6334124"/>
            <a:ext cx="3932237" cy="66675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92658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5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2950" y="822325"/>
            <a:ext cx="10515600" cy="2720975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latin typeface="Garamond" panose="02020404030301010803" pitchFamily="18" charset="0"/>
              </a:rPr>
              <a:t>У каждого человека есть дом. </a:t>
            </a:r>
            <a:br>
              <a:rPr lang="ru-RU" sz="4000" b="1" dirty="0" smtClean="0">
                <a:solidFill>
                  <a:srgbClr val="0070C0"/>
                </a:solidFill>
                <a:latin typeface="Garamond" panose="02020404030301010803" pitchFamily="18" charset="0"/>
              </a:rPr>
            </a:br>
            <a:r>
              <a:rPr lang="ru-RU" sz="4000" b="1" dirty="0" smtClean="0">
                <a:solidFill>
                  <a:srgbClr val="0070C0"/>
                </a:solidFill>
                <a:latin typeface="Garamond" panose="02020404030301010803" pitchFamily="18" charset="0"/>
              </a:rPr>
              <a:t>Но, что такое дом и какую роль он играет в жизни человека?</a:t>
            </a:r>
            <a:r>
              <a:rPr lang="ru-RU" sz="4000" b="1" dirty="0" smtClean="0">
                <a:solidFill>
                  <a:srgbClr val="0070C0"/>
                </a:solidFill>
              </a:rPr>
              <a:t/>
            </a:r>
            <a:br>
              <a:rPr lang="ru-RU" sz="4000" b="1" dirty="0" smtClean="0">
                <a:solidFill>
                  <a:srgbClr val="0070C0"/>
                </a:solidFill>
              </a:rPr>
            </a:br>
            <a:r>
              <a:rPr lang="ru-RU" sz="3400" b="1" dirty="0" smtClean="0">
                <a:latin typeface="Garamond" panose="02020404030301010803" pitchFamily="18" charset="0"/>
              </a:rPr>
              <a:t/>
            </a:r>
            <a:br>
              <a:rPr lang="ru-RU" sz="3400" b="1" dirty="0" smtClean="0">
                <a:latin typeface="Garamond" panose="02020404030301010803" pitchFamily="18" charset="0"/>
              </a:rPr>
            </a:br>
            <a:endParaRPr lang="ru-RU" sz="3400" b="1" dirty="0">
              <a:latin typeface="Garamond" panose="02020404030301010803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4689" y="2952750"/>
            <a:ext cx="4355890" cy="326691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4809" y="2952750"/>
            <a:ext cx="4355892" cy="3266919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07207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>
                <a:solidFill>
                  <a:srgbClr val="0070C0"/>
                </a:solidFill>
                <a:latin typeface="Garamond" panose="02020404030301010803" pitchFamily="18" charset="0"/>
              </a:rPr>
              <a:t>По размеру. Дома бывают одноэтажные, многоэтажные и небоскребы.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175" y="1689640"/>
            <a:ext cx="3762375" cy="2821781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1689640"/>
            <a:ext cx="4210050" cy="282073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6627" y="4187825"/>
            <a:ext cx="4450421" cy="2498726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92593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9000"/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2578100"/>
          </a:xfrm>
        </p:spPr>
        <p:txBody>
          <a:bodyPr>
            <a:normAutofit/>
          </a:bodyPr>
          <a:lstStyle/>
          <a:p>
            <a:pPr algn="ctr"/>
            <a:r>
              <a:rPr lang="ru-RU" sz="3800" b="1" dirty="0">
                <a:solidFill>
                  <a:srgbClr val="0070C0"/>
                </a:solidFill>
                <a:latin typeface="Garamond" panose="02020404030301010803" pitchFamily="18" charset="0"/>
              </a:rPr>
              <a:t>В работе над проектом мы узнали, что для того, чтобы построить дом, надо многое знать и уметь. Существуют разные строительные профессии. Я коротко расскажу об основных.</a:t>
            </a:r>
            <a:endParaRPr lang="ru-RU" sz="3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2986" y="3095625"/>
            <a:ext cx="6406028" cy="3267075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79032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2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200" b="1" dirty="0">
                <a:solidFill>
                  <a:srgbClr val="0070C0"/>
                </a:solidFill>
                <a:latin typeface="Garamond" panose="02020404030301010803" pitchFamily="18" charset="0"/>
              </a:rPr>
              <a:t>Архитектор – проектирует города и различные объекты (заводы, дома, детские сады).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002379"/>
            <a:ext cx="4565190" cy="3607846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8788" y="2002379"/>
            <a:ext cx="5405012" cy="360784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65843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2000"/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800" b="1" dirty="0">
                <a:solidFill>
                  <a:srgbClr val="0070C0"/>
                </a:solidFill>
                <a:latin typeface="Garamond" panose="02020404030301010803" pitchFamily="18" charset="0"/>
              </a:rPr>
              <a:t>Инженер-строитель – руководит стройкой, следит за качеством выполнения работ.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2178050"/>
            <a:ext cx="5280418" cy="3517900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1870" y="2216149"/>
            <a:ext cx="5224804" cy="347980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53462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2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644650"/>
          </a:xfrm>
        </p:spPr>
        <p:txBody>
          <a:bodyPr>
            <a:noAutofit/>
          </a:bodyPr>
          <a:lstStyle/>
          <a:p>
            <a:pPr algn="ctr"/>
            <a:r>
              <a:rPr lang="ru-RU" sz="3800" b="1" dirty="0">
                <a:solidFill>
                  <a:srgbClr val="0070C0"/>
                </a:solidFill>
                <a:latin typeface="Garamond" panose="02020404030301010803" pitchFamily="18" charset="0"/>
              </a:rPr>
              <a:t>Каменщик – рабочий, который кладет фундамент, стены из кирпичей или бетонных плит.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50" y="2317811"/>
            <a:ext cx="5010150" cy="3331750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4125" y="2317812"/>
            <a:ext cx="4727395" cy="33317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99817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800" b="1" dirty="0">
                <a:solidFill>
                  <a:srgbClr val="0070C0"/>
                </a:solidFill>
                <a:latin typeface="Garamond" panose="02020404030301010803" pitchFamily="18" charset="0"/>
              </a:rPr>
              <a:t>Крановщик – управляет башенным краном, который поднимает </a:t>
            </a:r>
            <a:r>
              <a:rPr lang="ru-RU" sz="3800" b="1" dirty="0" smtClean="0">
                <a:solidFill>
                  <a:srgbClr val="0070C0"/>
                </a:solidFill>
                <a:latin typeface="Garamond" panose="02020404030301010803" pitchFamily="18" charset="0"/>
              </a:rPr>
              <a:t>строительные материалы</a:t>
            </a:r>
            <a:r>
              <a:rPr lang="ru-RU" sz="3800" b="1" dirty="0">
                <a:solidFill>
                  <a:srgbClr val="0070C0"/>
                </a:solidFill>
                <a:latin typeface="Garamond" panose="02020404030301010803" pitchFamily="18" charset="0"/>
              </a:rPr>
              <a:t>.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096749"/>
            <a:ext cx="5258068" cy="3494425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7987" y="2096749"/>
            <a:ext cx="5064256" cy="349442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720193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800" b="1" dirty="0">
                <a:solidFill>
                  <a:srgbClr val="0070C0"/>
                </a:solidFill>
                <a:latin typeface="Garamond" panose="02020404030301010803" pitchFamily="18" charset="0"/>
              </a:rPr>
              <a:t>Плотник – работы по изготовлению деревянных конструкций.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346" y="2133600"/>
            <a:ext cx="4838479" cy="3219450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7924" y="2133600"/>
            <a:ext cx="5099866" cy="32194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72028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800" b="1" dirty="0">
                <a:solidFill>
                  <a:srgbClr val="0070C0"/>
                </a:solidFill>
                <a:latin typeface="Garamond" panose="02020404030301010803" pitchFamily="18" charset="0"/>
              </a:rPr>
              <a:t>Штукатур-маляр – рабочий, который выравнивает и окрашивает стены.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338" y="1966609"/>
            <a:ext cx="5213462" cy="3472166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9374" y="1966609"/>
            <a:ext cx="5077079" cy="347216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29221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5000"/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673225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>
                <a:solidFill>
                  <a:srgbClr val="0070C0"/>
                </a:solidFill>
                <a:latin typeface="Garamond" panose="02020404030301010803" pitchFamily="18" charset="0"/>
              </a:rPr>
              <a:t>Недавно мы побывали в краеведческом музее, там мы увидели много нового и интересного.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067" y="2038350"/>
            <a:ext cx="3379436" cy="4161072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718993" y="2558482"/>
            <a:ext cx="4161074" cy="312080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7251" y="2038348"/>
            <a:ext cx="3176127" cy="416107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16399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21615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>
                <a:solidFill>
                  <a:srgbClr val="0070C0"/>
                </a:solidFill>
                <a:latin typeface="Garamond" panose="02020404030301010803" pitchFamily="18" charset="0"/>
              </a:rPr>
              <a:t>Но поразила нас комната русской избы. И мы решили узнать, в каких домах люди жили раньше, какие дома строят сейчас и придумать дом своей мечты.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861348"/>
            <a:ext cx="4695823" cy="3521868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2469" y="2861348"/>
            <a:ext cx="4695824" cy="352186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11664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1000"/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10185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>
                <a:solidFill>
                  <a:srgbClr val="0070C0"/>
                </a:solidFill>
                <a:latin typeface="Garamond" panose="02020404030301010803" pitchFamily="18" charset="0"/>
              </a:rPr>
              <a:t>С помощью педагогов и родителей собрали копилку: принесли научно-познавательную литературу, фотографии старинных и современных домов,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6275" y="3848100"/>
            <a:ext cx="3438525" cy="264318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449" y="2784635"/>
            <a:ext cx="4014787" cy="301109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0839" y="2784635"/>
            <a:ext cx="4030661" cy="30110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42980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3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>
                <a:solidFill>
                  <a:srgbClr val="0070C0"/>
                </a:solidFill>
                <a:latin typeface="Garamond" panose="02020404030301010803" pitchFamily="18" charset="0"/>
              </a:rPr>
              <a:t>Разработали морфологическую таблицу, сделали ленту времени: «Эволюция домов»,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43407"/>
            <a:ext cx="4987900" cy="3740925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5900" y="2243406"/>
            <a:ext cx="4987900" cy="374092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75017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7550" y="2028825"/>
            <a:ext cx="3486150" cy="403503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825" y="2199094"/>
            <a:ext cx="4926000" cy="369450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500062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solidFill>
                  <a:srgbClr val="0070C0"/>
                </a:solidFill>
                <a:latin typeface="Garamond" panose="02020404030301010803" pitchFamily="18" charset="0"/>
              </a:rPr>
              <a:t>Оформили выставку рисунков: «Дом моей мечты», </a:t>
            </a:r>
          </a:p>
        </p:txBody>
      </p:sp>
    </p:spTree>
    <p:extLst>
      <p:ext uri="{BB962C8B-B14F-4D97-AF65-F5344CB8AC3E}">
        <p14:creationId xmlns:p14="http://schemas.microsoft.com/office/powerpoint/2010/main" val="2078458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5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339975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>
                <a:solidFill>
                  <a:srgbClr val="0070C0"/>
                </a:solidFill>
                <a:latin typeface="Garamond" panose="02020404030301010803" pitchFamily="18" charset="0"/>
              </a:rPr>
              <a:t>Изготовили ЛЭПБУК с информацией о жилище человека (загадки, пословицы и поговорки, народные приметы о строительстве дома, виды комнат, предметы для дома, роль дома в жизни человека).</a:t>
            </a:r>
          </a:p>
        </p:txBody>
      </p:sp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9503" y="2504646"/>
            <a:ext cx="3018006" cy="4024009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1846" y="2790642"/>
            <a:ext cx="4869961" cy="365247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789309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4000"/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b="1" dirty="0">
                <a:solidFill>
                  <a:srgbClr val="0070C0"/>
                </a:solidFill>
                <a:latin typeface="Garamond" panose="02020404030301010803" pitchFamily="18" charset="0"/>
              </a:rPr>
              <a:t>Делали дома из пластилина, </a:t>
            </a:r>
            <a:r>
              <a:rPr lang="ru-RU" sz="3600" b="1" dirty="0" smtClean="0">
                <a:solidFill>
                  <a:srgbClr val="0070C0"/>
                </a:solidFill>
                <a:latin typeface="Garamond" panose="02020404030301010803" pitchFamily="18" charset="0"/>
              </a:rPr>
              <a:t>конструктора</a:t>
            </a:r>
            <a:r>
              <a:rPr lang="ru-RU" sz="3600" b="1" dirty="0">
                <a:solidFill>
                  <a:srgbClr val="0070C0"/>
                </a:solidFill>
                <a:latin typeface="Garamond" panose="02020404030301010803" pitchFamily="18" charset="0"/>
              </a:rPr>
              <a:t>, бумаги, оформили альбом «Дома сказочных героев», «Дома будущего»,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4012405"/>
            <a:ext cx="3657600" cy="27432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109" y="1857375"/>
            <a:ext cx="3994150" cy="2995612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091" y="1862137"/>
            <a:ext cx="3987800" cy="29908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45534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569</TotalTime>
  <Words>514</Words>
  <Application>Microsoft Office PowerPoint</Application>
  <PresentationFormat>Широкоэкранный</PresentationFormat>
  <Paragraphs>28</Paragraphs>
  <Slides>27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2" baseType="lpstr">
      <vt:lpstr>Arial</vt:lpstr>
      <vt:lpstr>Calibri</vt:lpstr>
      <vt:lpstr>Calibri Light</vt:lpstr>
      <vt:lpstr>Garamond</vt:lpstr>
      <vt:lpstr>Тема Office</vt:lpstr>
      <vt:lpstr>Исследовательский проект</vt:lpstr>
      <vt:lpstr>У каждого человека есть дом.  Но, что такое дом и какую роль он играет в жизни человека?  </vt:lpstr>
      <vt:lpstr>Недавно мы побывали в краеведческом музее, там мы увидели много нового и интересного.</vt:lpstr>
      <vt:lpstr>Но поразила нас комната русской избы. И мы решили узнать, в каких домах люди жили раньше, какие дома строят сейчас и придумать дом своей мечты.</vt:lpstr>
      <vt:lpstr>С помощью педагогов и родителей собрали копилку: принесли научно-познавательную литературу, фотографии старинных и современных домов, </vt:lpstr>
      <vt:lpstr>Разработали морфологическую таблицу, сделали ленту времени: «Эволюция домов»,</vt:lpstr>
      <vt:lpstr>Оформили выставку рисунков: «Дом моей мечты», </vt:lpstr>
      <vt:lpstr>Изготовили ЛЭПБУК с информацией о жилище человека (загадки, пословицы и поговорки, народные приметы о строительстве дома, виды комнат, предметы для дома, роль дома в жизни человека).</vt:lpstr>
      <vt:lpstr>Делали дома из пластилина, конструктора, бумаги, оформили альбом «Дома сказочных героев», «Дома будущего», </vt:lpstr>
      <vt:lpstr>Придумали кроссворд, выучили стихи о доме и сделали куклы – обереги для дома.</vt:lpstr>
      <vt:lpstr>Сейчас я познакомлю вас с лентой времени. До нашей эры люди жили в пещерах. В древние времена люди научились строить шалаши из веток, а жители степей покрывали их шкурами диких зверей и получалась юрта</vt:lpstr>
      <vt:lpstr>В средние века люди строили из дерева избы, а из камня – замки и дворцы.</vt:lpstr>
      <vt:lpstr>Для проекта мы использовали модель создания детского исследовательского проекта. С помощью морфологической таблицы мы рассмотрели дом, как объект, по разным признакам.</vt:lpstr>
      <vt:lpstr>По материалу. Дома строят из того, что находится вокруг человека, что может дать ему природа в той местности, где он живет. В зависимости от климатических условий, дома строят из разных материалов – это дерево, кирпич, металл, стекло, бетон и даже снег.</vt:lpstr>
      <vt:lpstr>Части дома. У дома обязательно есть фундамент, стены, крыша, двери и окна.</vt:lpstr>
      <vt:lpstr>По времени. Дома бывают старинные и современные.</vt:lpstr>
      <vt:lpstr>По месту. Дома строят на земле, под землей, в горах и на воде.</vt:lpstr>
      <vt:lpstr>Дома бывают на колесах (трейлер-дом автомобиль) и даже переносные, например, юрта.</vt:lpstr>
      <vt:lpstr>Функция дома. Основная функция дома – защитная (укрытие от диких зверей и погодных условий). Также у дома есть удерживающая функция. В одном доме живет семья и есть объекты, необходимые для жизни, например, мебель, посуда, бытовая техника.</vt:lpstr>
      <vt:lpstr>По размеру. Дома бывают одноэтажные, многоэтажные и небоскребы.</vt:lpstr>
      <vt:lpstr>В работе над проектом мы узнали, что для того, чтобы построить дом, надо многое знать и уметь. Существуют разные строительные профессии. Я коротко расскажу об основных.</vt:lpstr>
      <vt:lpstr>Архитектор – проектирует города и различные объекты (заводы, дома, детские сады).</vt:lpstr>
      <vt:lpstr>Инженер-строитель – руководит стройкой, следит за качеством выполнения работ.</vt:lpstr>
      <vt:lpstr>Каменщик – рабочий, который кладет фундамент, стены из кирпичей или бетонных плит.</vt:lpstr>
      <vt:lpstr>Крановщик – управляет башенным краном, который поднимает строительные материалы.</vt:lpstr>
      <vt:lpstr>Плотник – работы по изготовлению деревянных конструкций.</vt:lpstr>
      <vt:lpstr>Штукатур-маляр – рабочий, который выравнивает и окрашивает стены.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Исследовательский проект</dc:title>
  <dc:creator>Алена И. Добрынина</dc:creator>
  <cp:lastModifiedBy>Алена И. Добрынина</cp:lastModifiedBy>
  <cp:revision>43</cp:revision>
  <dcterms:created xsi:type="dcterms:W3CDTF">2018-04-16T07:51:06Z</dcterms:created>
  <dcterms:modified xsi:type="dcterms:W3CDTF">2018-04-17T10:40:34Z</dcterms:modified>
</cp:coreProperties>
</file>