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139" autoAdjust="0"/>
  </p:normalViewPr>
  <p:slideViewPr>
    <p:cSldViewPr>
      <p:cViewPr>
        <p:scale>
          <a:sx n="66" d="100"/>
          <a:sy n="66" d="100"/>
        </p:scale>
        <p:origin x="-534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3C5C58-E023-4FFD-9F01-4F2036BB608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E981EE-15D2-4B24-9B2D-60C386BDDF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981EE-15D2-4B24-9B2D-60C386BDDF74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85728"/>
            <a:ext cx="7772400" cy="1143008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МОУ «Полтавская СОШ»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643050"/>
            <a:ext cx="6400800" cy="4643470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опыта работы школьного психолого-педагогического консилиума</a:t>
            </a:r>
          </a:p>
          <a:p>
            <a:r>
              <a:rPr lang="ru-RU" sz="4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48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4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endParaRPr lang="ru-RU" sz="4800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dirty="0" smtClean="0"/>
              <a:t>Обследование ребёнка.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/>
          <a:lstStyle/>
          <a:p>
            <a:pPr lvl="0"/>
            <a:r>
              <a:rPr lang="ru-RU" dirty="0" smtClean="0"/>
              <a:t>консультирование со специалистами </a:t>
            </a:r>
            <a:r>
              <a:rPr lang="ru-RU" dirty="0" err="1" smtClean="0"/>
              <a:t>ППМС-помощи</a:t>
            </a:r>
            <a:r>
              <a:rPr lang="ru-RU" dirty="0" smtClean="0"/>
              <a:t>;</a:t>
            </a:r>
          </a:p>
          <a:p>
            <a:pPr lvl="0"/>
            <a:r>
              <a:rPr lang="ru-RU" dirty="0" smtClean="0"/>
              <a:t>анализ успеваемости  и результатов учебной деятельности;</a:t>
            </a:r>
          </a:p>
          <a:p>
            <a:pPr lvl="0"/>
            <a:r>
              <a:rPr lang="ru-RU" dirty="0" smtClean="0"/>
              <a:t>диагностика развития ребёнка по сайту (рекомендации специалистов </a:t>
            </a:r>
            <a:r>
              <a:rPr lang="ru-RU" dirty="0" err="1" smtClean="0"/>
              <a:t>ППМС-помощи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)          </a:t>
            </a:r>
            <a:r>
              <a:rPr lang="en-US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https</a:t>
            </a:r>
            <a:r>
              <a:rPr lang="ru-RU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//myskills.ru</a:t>
            </a:r>
            <a:endParaRPr lang="ru-RU" sz="4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/>
              <a:t>собеседование с выполнением ряда заданий в присутствии родителей.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Коллегиальное заключение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 Коллегиальное заключение № 4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психолого-педагогического консилиума МОУ «Полтавская СОШ»</a:t>
            </a:r>
            <a:br>
              <a:rPr lang="ru-RU" sz="11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Дата "</a:t>
            </a:r>
            <a:r>
              <a:rPr lang="ru-RU" sz="1100" u="sng" dirty="0" smtClean="0">
                <a:latin typeface="Times New Roman" pitchFamily="18" charset="0"/>
                <a:cs typeface="Times New Roman" pitchFamily="18" charset="0"/>
              </a:rPr>
              <a:t>24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ru-RU" sz="1100" u="sng" dirty="0" smtClean="0">
                <a:latin typeface="Times New Roman" pitchFamily="18" charset="0"/>
                <a:cs typeface="Times New Roman" pitchFamily="18" charset="0"/>
              </a:rPr>
              <a:t>декабря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2019 года</a:t>
            </a:r>
          </a:p>
          <a:p>
            <a:pPr>
              <a:buNone/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Общие сведения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ФИО обучающегося: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___________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Дата рождения обучающегося: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___________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класс: 3</a:t>
            </a:r>
          </a:p>
          <a:p>
            <a:pPr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Образовательная программа: общеобразовательная программа «Школа России»</a:t>
            </a:r>
          </a:p>
          <a:p>
            <a:pPr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   </a:t>
            </a:r>
          </a:p>
          <a:p>
            <a:pPr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Причина направления на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: трудности в усвоении программы.</a:t>
            </a:r>
          </a:p>
          <a:p>
            <a:pPr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   </a:t>
            </a:r>
          </a:p>
          <a:p>
            <a:pPr>
              <a:buNone/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Коллегиальное заключение </a:t>
            </a:r>
            <a:r>
              <a:rPr lang="ru-RU" sz="1100" b="1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100" i="1" u="sng" dirty="0" smtClean="0">
                <a:latin typeface="Times New Roman" pitchFamily="18" charset="0"/>
                <a:cs typeface="Times New Roman" pitchFamily="18" charset="0"/>
              </a:rPr>
              <a:t>рекомендовано первичное  обследование ТПМПК с целью получения рекомендаций для обучения в  начальной школе.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Предоставление психолого-педагогической и социальной помощи осуществляется на базе МОУ «Полтавская СОШ».</a:t>
            </a:r>
          </a:p>
          <a:p>
            <a:pPr>
              <a:buNone/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Рекомендации педагогам: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направление коррекционной работы:</a:t>
            </a:r>
          </a:p>
          <a:p>
            <a:pPr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учитель: </a:t>
            </a:r>
            <a:r>
              <a:rPr lang="ru-RU" sz="1100" i="1" u="sng" dirty="0" smtClean="0">
                <a:latin typeface="Times New Roman" pitchFamily="18" charset="0"/>
                <a:cs typeface="Times New Roman" pitchFamily="18" charset="0"/>
              </a:rPr>
              <a:t>согласно рекомендациям ТПМПК;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классный руководитель: </a:t>
            </a:r>
            <a:r>
              <a:rPr lang="ru-RU" sz="1100" i="1" u="sng" dirty="0" smtClean="0">
                <a:latin typeface="Times New Roman" pitchFamily="18" charset="0"/>
                <a:cs typeface="Times New Roman" pitchFamily="18" charset="0"/>
              </a:rPr>
              <a:t>согласно рекомендациям ТПМПК;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социальный педагог: </a:t>
            </a:r>
            <a:r>
              <a:rPr lang="ru-RU" sz="1100" i="1" u="sng" dirty="0" smtClean="0">
                <a:latin typeface="Times New Roman" pitchFamily="18" charset="0"/>
                <a:cs typeface="Times New Roman" pitchFamily="18" charset="0"/>
              </a:rPr>
              <a:t>согласно рекомендациям ТПМПК.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Рекомендации родителям: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i="1" u="sng" dirty="0" smtClean="0">
                <a:latin typeface="Times New Roman" pitchFamily="18" charset="0"/>
                <a:cs typeface="Times New Roman" pitchFamily="18" charset="0"/>
              </a:rPr>
              <a:t>согласно рекомендациям ТПМПК.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   </a:t>
            </a:r>
          </a:p>
          <a:p>
            <a:pPr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Председатель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_______________________ /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/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Члены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Учитель:                              _______________       //</a:t>
            </a:r>
          </a:p>
          <a:p>
            <a:pPr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Классный руководитель:   _______________        /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/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Социальный педагог:      ______________       /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/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Секретарь консилиума:   ______________      /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/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4286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Коллегиальное заключение (продолжение)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625989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решением ознакомлен(а) _________________/_____________________________________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(подпись и ФИО (полностью) родителя (законного представителя)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решением согласен(на) _________________/______________________________________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(подпись и ФИО (полностью) родителя (законного представителя)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решением согласен(на) частично, не согласен(на) с пунктами: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______________________________________________________________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_______________________________________________________________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_______________________________________________________________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________________/______________________________________________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(подпись и ФИО (полностью) родителя (законного представителя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357166"/>
            <a:ext cx="8229600" cy="7858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Лист контроля динамики развития ребенка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Учебный год  2019-2020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Ф.И.О. ребенка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________________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Дата рождения: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___________________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Учитель: ____________________</a:t>
            </a:r>
          </a:p>
          <a:p>
            <a:pPr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а) итоги  усвоения  индивидуальной коррекционно-развивающей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прг</a:t>
            </a:r>
            <a:r>
              <a:rPr lang="ru-RU" sz="1200" b="1" dirty="0" err="1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раммы</a:t>
            </a: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42910" y="2645098"/>
          <a:ext cx="7858180" cy="33780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7321"/>
                <a:gridCol w="1357321"/>
                <a:gridCol w="1357321"/>
                <a:gridCol w="1357321"/>
                <a:gridCol w="1357321"/>
                <a:gridCol w="1071575"/>
              </a:tblGrid>
              <a:tr h="565121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Разделы программы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Динамика и рекомендации.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(положительная, отрицательная, незначительная, волнообразная, избирательная)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Динамика за год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45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1 четверть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2 четверть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3 четверть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4 четверть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0703"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педагогическая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endParaRPr lang="ru-RU" sz="1100" dirty="0" smtClean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endParaRPr lang="ru-RU" sz="1100" dirty="0" smtClean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endParaRPr lang="ru-RU" sz="1100" dirty="0" smtClean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endParaRPr lang="ru-RU" sz="1100" dirty="0" smtClean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350" marR="635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350" marR="635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350" marR="635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endParaRPr lang="ru-RU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3311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психологическая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9015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работа с родителями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Лист контроля динамики развития ребенка (продолжение)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/>
          <a:lstStyle/>
          <a:p>
            <a:pPr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б) Уровень усвоения образовательной программы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42909" y="1714488"/>
          <a:ext cx="8215372" cy="41139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2392"/>
                <a:gridCol w="1183830"/>
                <a:gridCol w="1183830"/>
                <a:gridCol w="1183830"/>
                <a:gridCol w="1183830"/>
                <a:gridCol w="1183830"/>
                <a:gridCol w="1183830"/>
              </a:tblGrid>
              <a:tr h="392909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Разделы образовательной </a:t>
                      </a: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программы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r>
                        <a:rPr lang="ru-RU" sz="12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Уровень развития на начало учебного года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Динамика с кратким описанием результатов работы (положительная, отрицательная, незначительная, волнообразная, избирательная)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Э</a:t>
                      </a:r>
                      <a:r>
                        <a:rPr lang="ru-RU" sz="12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ффективности обучения и воспитания за год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92909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1 четверть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2 четверть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3 четверть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4 четверть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929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литературное чтение и русский язык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929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математика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929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окружающий мир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929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музыка и </a:t>
                      </a:r>
                      <a:r>
                        <a:rPr lang="ru-RU" sz="1200" smtClean="0">
                          <a:latin typeface="Times New Roman"/>
                          <a:ea typeface="Times New Roman"/>
                          <a:cs typeface="Times New Roman"/>
                        </a:rPr>
                        <a:t>пение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929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технология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92909">
                <a:tc gridSpan="7"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Учитель: ___________________  //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Социальный педагог: _________//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Желаю успеха в работе!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Опытом поделилась </a:t>
            </a:r>
          </a:p>
          <a:p>
            <a:pPr>
              <a:buNone/>
            </a:pPr>
            <a:r>
              <a:rPr lang="ru-RU" dirty="0" smtClean="0"/>
              <a:t>Тришина </a:t>
            </a:r>
            <a:r>
              <a:rPr lang="ru-RU" smtClean="0"/>
              <a:t>Марин</a:t>
            </a:r>
            <a:r>
              <a:rPr lang="ru-RU" smtClean="0"/>
              <a:t>а Иоганесовна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Контактный телефон: 8 919 306 03 30</a:t>
            </a:r>
          </a:p>
          <a:p>
            <a:pPr>
              <a:buNone/>
            </a:pPr>
            <a:r>
              <a:rPr lang="ru-RU" dirty="0" smtClean="0"/>
              <a:t>Телефон школы:8(35133)93-3-94</a:t>
            </a:r>
          </a:p>
          <a:p>
            <a:pPr>
              <a:buNone/>
            </a:pPr>
            <a:endParaRPr lang="ru-RU" dirty="0"/>
          </a:p>
          <a:p>
            <a:pPr algn="ctr">
              <a:buNone/>
            </a:pPr>
            <a:r>
              <a:rPr lang="ru-RU" dirty="0" smtClean="0"/>
              <a:t>Ждём критики и советов!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приказ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50299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Муниципальное  образовательное учреждение</a:t>
            </a: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buNone/>
            </a:pPr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«Полтавская средняя общеобразовательная школа»</a:t>
            </a: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П Р И К А З</a:t>
            </a: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  от 29.09. 2019 года                                                                                                  № 122</a:t>
            </a: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 «Об утверждении положения о школьном психолого-педагогическом консилиуме»</a:t>
            </a: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 С целью обеспечения 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диагностико-коррекционного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психолого-педагогического сопровождения обучающихся с отклонениями в развитии </a:t>
            </a:r>
          </a:p>
          <a:p>
            <a:pPr>
              <a:lnSpc>
                <a:spcPct val="150000"/>
              </a:lnSpc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исходя из реальных возможностей школы и в соответствии со специальными образовательными потребностями, возрастными</a:t>
            </a:r>
          </a:p>
          <a:p>
            <a:pPr>
              <a:lnSpc>
                <a:spcPct val="150000"/>
              </a:lnSpc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индивидуальными особенностями, состоянием соматического и нервно-психического здоровья  обучающихся</a:t>
            </a:r>
          </a:p>
          <a:p>
            <a:pPr>
              <a:lnSpc>
                <a:spcPct val="150000"/>
              </a:lnSpc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П Р И К А З Ы В А Ю:</a:t>
            </a: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1.Утвердить Положение о школьном психолого-педагогическом консилиуме.</a:t>
            </a:r>
          </a:p>
          <a:p>
            <a:pPr lvl="0">
              <a:lnSpc>
                <a:spcPct val="150000"/>
              </a:lnSpc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2.Назначить в основной состав 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: заместителей директора  по учебно-воспитательной работе 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ФИО.;  учителей  работающих по адаптированным образовательным программам – ФИО ; социального педагога 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ФИО</a:t>
            </a:r>
          </a:p>
          <a:p>
            <a:pPr lvl="0">
              <a:lnSpc>
                <a:spcPct val="150000"/>
              </a:lnSpc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3.Включать в подвижный состав 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: педагога-психолога специалиста 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ППМС-помощи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Акулова В.А. (при особой необходимости);  классных руководителей;  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референтное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лицо - учителя, пользующегося авторитетом и доверием обсуждаемого обучающегося.</a:t>
            </a:r>
          </a:p>
          <a:p>
            <a:pPr lvl="0">
              <a:lnSpc>
                <a:spcPct val="150000"/>
              </a:lnSpc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4.Назначить председателем 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заместителя директора  по учебно-воспитательной работе ФИО; заместителем председателя социального педагога ФИО</a:t>
            </a:r>
          </a:p>
          <a:p>
            <a:pPr>
              <a:lnSpc>
                <a:spcPct val="150000"/>
              </a:lnSpc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 5.Контроль за исполнением приказа оставляю за собой.</a:t>
            </a:r>
          </a:p>
          <a:p>
            <a:pPr>
              <a:lnSpc>
                <a:spcPct val="150000"/>
              </a:lnSpc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 Директор школы:                       //</a:t>
            </a:r>
          </a:p>
          <a:p>
            <a:pPr>
              <a:lnSpc>
                <a:spcPct val="150000"/>
              </a:lnSpc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С приказом ознакомлены:</a:t>
            </a:r>
          </a:p>
          <a:p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dirty="0" smtClean="0"/>
              <a:t>График плановых заседаний </a:t>
            </a:r>
            <a:r>
              <a:rPr lang="ru-RU" dirty="0" err="1" smtClean="0"/>
              <a:t>ППк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3" y="1071546"/>
          <a:ext cx="8643997" cy="47143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0065"/>
                <a:gridCol w="5429288"/>
                <a:gridCol w="1000132"/>
                <a:gridCol w="1714512"/>
              </a:tblGrid>
              <a:tr h="4286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 мероприятий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Сроки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Ответственные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006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348990" algn="l"/>
                          <a:tab pos="3618865" algn="l"/>
                        </a:tabLs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Согласование плана взаимодействия. Утверждение плана работы.       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сентябрь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председатель ППк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006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u="sng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Заседание </a:t>
                      </a:r>
                      <a:r>
                        <a:rPr lang="ru-RU" sz="1200" i="1" u="sng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ППк</a:t>
                      </a:r>
                      <a:r>
                        <a:rPr lang="ru-RU" sz="1200" i="1" u="sng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№1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«О формировании банка данных на детей с ОВЗ, детей-инвалидов»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 Утверждение состава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ППк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 Обсуждение плана работы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ППк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на учебный год. Внесение изменений, утверждение.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 </a:t>
                      </a:r>
                      <a:r>
                        <a:rPr lang="ru-RU" sz="1200" dirty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Формирование банка данных  детей с ОВЗ, детей-инвалидов.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 </a:t>
                      </a:r>
                      <a:r>
                        <a:rPr lang="ru-RU" sz="1200" dirty="0" smtClean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Утверждение формы </a:t>
                      </a:r>
                      <a:r>
                        <a:rPr lang="ru-RU" sz="1200" dirty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индивидуальных образовательных маршрутов.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сентябрь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председатель, члены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ППк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006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u="sng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Заседание </a:t>
                      </a:r>
                      <a:r>
                        <a:rPr lang="ru-RU" sz="1200" i="1" u="sng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ППк</a:t>
                      </a:r>
                      <a:r>
                        <a:rPr lang="ru-RU" sz="1200" i="1" u="sng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№2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«Об  индивидуальных коррекционных маршрутах обучающихся по адаптированным образовательным программам»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200"/>
                        <a:buFont typeface="Times New Roman"/>
                        <a:buAutoNum type="arabicPeriod"/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Результаты коррекционной работы с обучающимися по адаптированным программам.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200"/>
                        <a:buFont typeface="Times New Roman"/>
                        <a:buAutoNum type="arabicPeriod"/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Результаты обследования </a:t>
                      </a:r>
                      <a:r>
                        <a:rPr lang="ru-RU" sz="12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n-US" sz="12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X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en-US" sz="12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Y</a:t>
                      </a:r>
                      <a:r>
                        <a:rPr lang="ru-RU" sz="12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учеников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 класса с целью формирования заявки на повторное обследование ТПМПК по завершению начального образования и определение программы обучения в основной школе.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200"/>
                        <a:buFont typeface="Times New Roman"/>
                        <a:buAutoNum type="arabicPeriod"/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Анализ итогов 1 учебной четверти  с целью формирования банка данных слабоуспевающих обучающихся и выявление причин слабой успеваемости.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октябрь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директор ОУ, председатель и члены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ППк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Классные руководители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График плановых заседаний </a:t>
            </a:r>
            <a:r>
              <a:rPr lang="ru-RU" dirty="0" err="1" smtClean="0"/>
              <a:t>ППк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785794"/>
          <a:ext cx="8229600" cy="638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776"/>
                <a:gridCol w="4429156"/>
                <a:gridCol w="1500198"/>
                <a:gridCol w="1614470"/>
              </a:tblGrid>
              <a:tr h="2857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 мероприятий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Сроки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Ответственные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4.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u="sng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Заседание ППК   №3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«Об  индивидуальных коррекционных маршрутах обучающихся по адаптированным образовательным программам»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200"/>
                        <a:buFont typeface="Times New Roman"/>
                        <a:buAutoNum type="arabicPeriod"/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Психологическое развитие и учебные  достижения обучающихся с ОВЗ выпускного класса, итоги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профориентационной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работы.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200"/>
                        <a:buFont typeface="Times New Roman"/>
                        <a:buAutoNum type="arabicPeriod"/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Результаты коррекционной работы обучающихся с ОВЗ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200"/>
                        <a:buFont typeface="Times New Roman"/>
                        <a:buAutoNum type="arabicPeriod"/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Выявление обучающихся с проблемами в обучении и поведении для формирования заявки на первичное обследование ТПМПК (проведение комплексного обследования).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декабрь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председатель и члены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ППк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классные руководители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педагоги, работающие с детьми с ОВЗ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5.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u="sng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Заседание </a:t>
                      </a:r>
                      <a:r>
                        <a:rPr lang="ru-RU" sz="1200" i="1" u="sng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ППк</a:t>
                      </a:r>
                      <a:r>
                        <a:rPr lang="ru-RU" sz="1200" i="1" u="sng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№ 4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«Адаптация</a:t>
                      </a:r>
                      <a:r>
                        <a:rPr lang="ru-RU" sz="12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обучающихся 1-2 классов. Выявление детей с трудностями в обучении.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»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200"/>
                        <a:buFont typeface="Times New Roman"/>
                        <a:buAutoNum type="arabicPeriod"/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Перевод обучающихся 1 класса во 2 класс (результаты фронтального обследования). Выявление обучающихся для обследования специалистами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ППк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200"/>
                        <a:buFont typeface="Times New Roman"/>
                        <a:buAutoNum type="arabicPeriod"/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Анализ успеваемости 2 класса. Выявление обучающихся для обследования специалистами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ППк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200"/>
                        <a:buFont typeface="Times New Roman"/>
                        <a:buAutoNum type="arabicPeriod"/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Комплексное обследование обучающихся.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200"/>
                        <a:buFont typeface="Times New Roman"/>
                        <a:buAutoNum type="arabicPeriod"/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Результаты коррекционной работы обучающихся с ОВЗ.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200"/>
                        <a:buFont typeface="Times New Roman"/>
                        <a:buAutoNum type="arabicPeriod"/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Внеплановые вопросы.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март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председатель и члены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ППк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классные руководители 1,2 классов,  педагоги, работающие с детьми с ОВЗ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u="sng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Заседание </a:t>
                      </a:r>
                      <a:r>
                        <a:rPr lang="ru-RU" sz="1200" i="1" u="sng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ППк</a:t>
                      </a:r>
                      <a:r>
                        <a:rPr lang="ru-RU" sz="1200" i="1" u="sng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№ 5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«Об итогах работы в 2019-2020 учебном году»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200"/>
                        <a:buFont typeface="Times New Roman"/>
                        <a:buAutoNum type="arabicPeriod"/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Результаты коррекционной работы обучающихся с ОВЗ.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200"/>
                        <a:buFont typeface="Times New Roman"/>
                        <a:buAutoNum type="arabicPeriod"/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Комплексное обследование обучающихся с целью  формирования заявки на первичное обследование ТПМПК.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200"/>
                        <a:buFont typeface="Times New Roman"/>
                        <a:buAutoNum type="arabicPeriod"/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Анализ работы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ППк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за год.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200"/>
                        <a:buFont typeface="Times New Roman"/>
                        <a:buAutoNum type="arabicPeriod"/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Внеплановые вопросы.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май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председатель и члены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ППк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классные руководители 1,2 классов,  педагоги, работающие с детьми с ОВЗ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протокол заседания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dirty="0" smtClean="0"/>
              <a:t> ПРОТОКОЛ ЗАСЕДАНИЯ</a:t>
            </a:r>
          </a:p>
          <a:p>
            <a:pPr algn="ctr">
              <a:buNone/>
            </a:pPr>
            <a:r>
              <a:rPr lang="ru-RU" dirty="0" smtClean="0"/>
              <a:t>психолого-педагогического консилиума</a:t>
            </a:r>
          </a:p>
          <a:p>
            <a:pPr algn="ctr">
              <a:buNone/>
            </a:pPr>
            <a:r>
              <a:rPr lang="ru-RU" dirty="0" smtClean="0"/>
              <a:t>№ 3 от 24.12.2019 г.</a:t>
            </a:r>
          </a:p>
          <a:p>
            <a:pPr>
              <a:buNone/>
            </a:pPr>
            <a:r>
              <a:rPr lang="ru-RU" b="1" dirty="0" smtClean="0"/>
              <a:t>«Об индивидуальных коррекционных маршрутах обучающихся по адаптированным образовательным программам»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Присутствовали: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Директор школы:</a:t>
            </a:r>
          </a:p>
          <a:p>
            <a:pPr>
              <a:buNone/>
            </a:pPr>
            <a:r>
              <a:rPr lang="ru-RU" dirty="0" smtClean="0"/>
              <a:t>Председатель </a:t>
            </a:r>
            <a:r>
              <a:rPr lang="ru-RU" dirty="0" err="1" smtClean="0"/>
              <a:t>ППк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 smtClean="0"/>
              <a:t>Классные руководители:</a:t>
            </a:r>
          </a:p>
          <a:p>
            <a:pPr>
              <a:buNone/>
            </a:pPr>
            <a:r>
              <a:rPr lang="ru-RU" dirty="0" smtClean="0"/>
              <a:t>Учителя:</a:t>
            </a:r>
          </a:p>
          <a:p>
            <a:pPr>
              <a:buNone/>
            </a:pPr>
            <a:r>
              <a:rPr lang="ru-RU" dirty="0" smtClean="0"/>
              <a:t>Социальный педагог:</a:t>
            </a:r>
          </a:p>
          <a:p>
            <a:pPr>
              <a:buNone/>
            </a:pPr>
            <a:r>
              <a:rPr lang="ru-RU" dirty="0" smtClean="0"/>
              <a:t>Секретарь:</a:t>
            </a:r>
          </a:p>
          <a:p>
            <a:pPr>
              <a:buNone/>
            </a:pPr>
            <a:r>
              <a:rPr lang="ru-RU" dirty="0" smtClean="0"/>
              <a:t>Законные представители:</a:t>
            </a:r>
          </a:p>
          <a:p>
            <a:pPr>
              <a:buNone/>
            </a:pPr>
            <a:r>
              <a:rPr lang="ru-RU" dirty="0" smtClean="0"/>
              <a:t>Обучающиеся:</a:t>
            </a:r>
          </a:p>
          <a:p>
            <a:pPr>
              <a:buNone/>
            </a:pPr>
            <a:r>
              <a:rPr lang="ru-RU" b="1" dirty="0" smtClean="0"/>
              <a:t>                                     Повестка дня: </a:t>
            </a:r>
            <a:r>
              <a:rPr lang="ru-RU" dirty="0" smtClean="0"/>
              <a:t>                   </a:t>
            </a:r>
          </a:p>
          <a:p>
            <a:pPr>
              <a:buNone/>
            </a:pPr>
            <a:r>
              <a:rPr lang="ru-RU" dirty="0" smtClean="0"/>
              <a:t>    1 Психологическое развитие и учебные  достижения обучающихся с ОВЗ         выпускного класса, итоги профессионально-ориентационной работы.</a:t>
            </a:r>
          </a:p>
          <a:p>
            <a:pPr>
              <a:buNone/>
            </a:pPr>
            <a:r>
              <a:rPr lang="ru-RU" dirty="0" smtClean="0"/>
              <a:t>      2.Результаты коррекционной работы обучающихся с ОВЗ.</a:t>
            </a:r>
          </a:p>
          <a:p>
            <a:pPr>
              <a:buNone/>
            </a:pPr>
            <a:r>
              <a:rPr lang="ru-RU" dirty="0" smtClean="0"/>
              <a:t>     3. Выявление обучающихся с проблемами в обучении и поведении для формирования заявки на первичное обследование ТПМПК (проведение комплексного обследования).</a:t>
            </a:r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Протокол заседания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sz="3700" b="1" dirty="0" smtClean="0">
                <a:latin typeface="Times New Roman" pitchFamily="18" charset="0"/>
                <a:cs typeface="Times New Roman" pitchFamily="18" charset="0"/>
              </a:rPr>
              <a:t>Ход заседания</a:t>
            </a:r>
            <a:endParaRPr lang="ru-RU" sz="37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Слушали: ФИО:</a:t>
            </a:r>
          </a:p>
          <a:p>
            <a:pPr lvl="0"/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о психологическом развитии и учебных  достижениях обучающихся с ОВЗ выпускного класса, итогах </a:t>
            </a:r>
            <a:r>
              <a:rPr lang="ru-RU" sz="3700" dirty="0" err="1" smtClean="0">
                <a:latin typeface="Times New Roman" pitchFamily="18" charset="0"/>
                <a:cs typeface="Times New Roman" pitchFamily="18" charset="0"/>
              </a:rPr>
              <a:t>профориентационной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работы: 2 обучающихся 9 класса завершают основное образование и психологическое состояние детей во время подготовки к экзамену не вызывает тревоги – проявляется оптимизм, уверенность, установлен тесный контакт с учителем, прекрасно осваивается учебный материал; учитывая наклонность ребят к техническому труду, регулярно проводится профориентационная работа и оказывается консультативная помощь родителям (законным представителям) о выборе профессии и получении специального образования; семьям предложен перечень учебных заведений Челябинской области для обучающихся с интеллектуальными нарушениями;</a:t>
            </a:r>
          </a:p>
          <a:p>
            <a:pPr lvl="0"/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о результатах коррекционной работы с обучающимися по адаптированным программам – положительная  динамика  в коррекционной работе наблюдается в обучении  </a:t>
            </a:r>
            <a:r>
              <a:rPr lang="en-US" sz="37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en-US" sz="37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; избирательная динамика по ряду предметов отмечается в обучении </a:t>
            </a:r>
            <a:r>
              <a:rPr lang="en-US" sz="3700" dirty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7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; незначительная динамика в обучении </a:t>
            </a:r>
            <a:r>
              <a:rPr lang="en-US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700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3700" dirty="0" smtClean="0">
                <a:latin typeface="Times New Roman" pitchFamily="18" charset="0"/>
                <a:cs typeface="Times New Roman" pitchFamily="18" charset="0"/>
              </a:rPr>
              <a:t>P</a:t>
            </a:r>
            <a:endParaRPr lang="ru-RU" sz="37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о проведении консультационной работы с родителями по организации занятий с ребёнком в условиях школы индивидуального обучения, отмечена активность семей </a:t>
            </a:r>
            <a:r>
              <a:rPr lang="en-US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700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3700" dirty="0">
                <a:latin typeface="Times New Roman" pitchFamily="18" charset="0"/>
                <a:cs typeface="Times New Roman" pitchFamily="18" charset="0"/>
              </a:rPr>
              <a:t>D</a:t>
            </a:r>
            <a:endParaRPr lang="ru-RU" sz="37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о создании ситуации успеха через:  ведения дневника (выставление оценок, записи домашнего задания, поощрительные записи); участие в конкурсах и олимпиадах; вовлечение в допобразование.</a:t>
            </a:r>
          </a:p>
          <a:p>
            <a:pPr lvl="0">
              <a:buNone/>
            </a:pP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 Проведены комплексное обследование  обучающегося </a:t>
            </a:r>
            <a:r>
              <a:rPr lang="en-US" sz="37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, ученика 3 класса и обсуждение результатов</a:t>
            </a:r>
          </a:p>
          <a:p>
            <a:pPr>
              <a:buNone/>
            </a:pP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обследования.</a:t>
            </a:r>
          </a:p>
          <a:p>
            <a:pPr>
              <a:buNone/>
            </a:pP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Обследование ребёнка строилось на основе выполнения аттестационных работ за первое полугодие 2019-2020</a:t>
            </a:r>
          </a:p>
          <a:p>
            <a:pPr>
              <a:buNone/>
            </a:pP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учебного года  по русскому языку (диктант), математике (контрольная работа) и элементах диагностики в устном</a:t>
            </a:r>
          </a:p>
          <a:p>
            <a:pPr>
              <a:buNone/>
            </a:pP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собеседовании:</a:t>
            </a:r>
          </a:p>
          <a:p>
            <a:pPr lvl="0">
              <a:buNone/>
            </a:pP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результаты выполнения заданий неудовлетворительные;</a:t>
            </a:r>
          </a:p>
          <a:p>
            <a:pPr lvl="0">
              <a:buNone/>
            </a:pP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А.   нуждается в дополнительных образовательных  условиях, которые могут рекомендовать специалисты ТПМПК.</a:t>
            </a:r>
          </a:p>
          <a:p>
            <a:pPr>
              <a:buNone/>
            </a:pP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Слушали ФИО:</a:t>
            </a:r>
          </a:p>
          <a:p>
            <a:pPr lvl="0">
              <a:buNone/>
            </a:pP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об утверждении  заключения </a:t>
            </a:r>
            <a:r>
              <a:rPr lang="ru-RU" sz="3700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по направлению </a:t>
            </a:r>
            <a:r>
              <a:rPr lang="en-US" sz="3700" dirty="0" smtClean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на обследования ТПМПК с целью определения программы и формы</a:t>
            </a:r>
          </a:p>
          <a:p>
            <a:pPr lvl="0">
              <a:buNone/>
            </a:pP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дальнейшего обучения.</a:t>
            </a:r>
          </a:p>
          <a:p>
            <a:pPr lvl="0">
              <a:buNone/>
            </a:pPr>
            <a:endParaRPr lang="ru-RU" sz="37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Протокол заседания(продолжение)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Обсудили сведения, полученные в ходе выступлений специалистов и педагогов, рекомендовали:</a:t>
            </a:r>
          </a:p>
          <a:p>
            <a:pPr lvl="0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Социальному педагогу проводить консультационную работу с родителями:</a:t>
            </a:r>
          </a:p>
          <a:p>
            <a:pPr lvl="0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 организации занятий с ребёнком в условиях школы индивидуального обучения;  </a:t>
            </a:r>
          </a:p>
          <a:p>
            <a:pPr lvl="0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 способам получения профобразования.</a:t>
            </a:r>
          </a:p>
          <a:p>
            <a:pPr lvl="0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Классному руководителю  3 класса провести консультативную работу  с родителями</a:t>
            </a:r>
          </a:p>
          <a:p>
            <a:pPr lvl="0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 подготовке пакета документов на представление ребёнка на ТПМПК.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Решение консилиума: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продолжить коррекционно – развивающую  работу  с обучающимися по адаптированным программам с приобщением родителей учеников; учителям – предметникам отражать в дневниках детей положительные моменты в обучении; рекомендовать родителям (законным представителям) ФИО обследовать ребёнка на ТПМПК.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Председатель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:                        _____________________        / /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Секретарь консилиума:                     _____________________      /  /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протокол обследования </a:t>
            </a:r>
            <a:r>
              <a:rPr lang="ru-RU" dirty="0" err="1" smtClean="0"/>
              <a:t>ППк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№ 4  от 24.12.2019 г.</a:t>
            </a:r>
          </a:p>
          <a:p>
            <a:pPr lvl="0"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Ф. И. О. обучающегося: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_________</a:t>
            </a: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Дата рождения: 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__________________</a:t>
            </a: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Наличие инвалидности (№ документа, подтверждающего инвалидность): </a:t>
            </a:r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не является</a:t>
            </a: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Класс: 3</a:t>
            </a:r>
          </a:p>
          <a:p>
            <a:pPr lvl="0"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Причины направления на 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: трудности в усвоении программы.</a:t>
            </a:r>
          </a:p>
          <a:p>
            <a:pPr lvl="0"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Результаты обследования специалистами 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>
              <a:buNone/>
            </a:pPr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Учитель: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на настоящий момент отмечается низкий уровень знаний, учебное поведение в целом сформировано, учебные навыки формируются с задержкой – трудности запоминания и употребления правил и таблиц сложения и умножения, доступно копирование, очень медленный темп чтения и письма, способ чтения слоговой, ошибочность при письме и чтении, для понимания текста требуется многократное чтение. Математические представления развиты недостаточно, вычислительные операции ведутся медленно, не понимает решение уравнений и допускает ошибки в преобразовании величин.</a:t>
            </a:r>
          </a:p>
          <a:p>
            <a:pPr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Педагогическое заключение: </a:t>
            </a:r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трудности формирования учебных навыков.</a:t>
            </a: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Классный руководитель: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на контакт идёт самостоятельно, к ситуации обследования относится положительно, темп деятельности низкий и требуются дополнительные инструкции, при работе со словами требуется зрительный образ, затрудняется в подборе обобщающих слов, закономерности устанавливает при помощи взрослого, часто отвлекается в процессе выполнения задания и требуется повторная установка. Особые трудности связаны с заиканием.</a:t>
            </a:r>
          </a:p>
          <a:p>
            <a:pPr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Заключение: </a:t>
            </a:r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трудности развития познавательных процессов.</a:t>
            </a: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Социальный педагог: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воспитывается</a:t>
            </a:r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 бабушкой – опекуном, является сиротой.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Мать потерял в раннем детстве, отец при жизни воспитанием не занимался.  Бабушка связь со школой поддерживает, но оказать посильную учебную помощь внуку не может. Быстро утомляется. Ведёт себя зажато. Говорит медленно и тихо, уверенности в ответах не чувствует.</a:t>
            </a:r>
          </a:p>
          <a:p>
            <a:pPr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Заключение: </a:t>
            </a:r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социальный статус ребёнка оценивается как благополучный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протокол обследования </a:t>
            </a:r>
            <a:r>
              <a:rPr lang="ru-RU" dirty="0" err="1" smtClean="0"/>
              <a:t>ППк</a:t>
            </a:r>
            <a:r>
              <a:rPr lang="ru-RU" dirty="0" smtClean="0"/>
              <a:t> (продолжение)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Заключение и рекомендации </a:t>
            </a:r>
            <a:r>
              <a:rPr lang="ru-RU" sz="1500" b="1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рекомендовано обследование на ТПМПК с целью получение рекомендаций по программе и форме обучения в начальной школе.</a:t>
            </a:r>
          </a:p>
          <a:p>
            <a:pPr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Рекомендации по оказанию психолого-педагогической и социальной помощи согласно рекомендациям ТПМПК.</a:t>
            </a:r>
          </a:p>
          <a:p>
            <a:pPr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Председатель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:                 ________________ //</a:t>
            </a:r>
          </a:p>
          <a:p>
            <a:pPr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Учитель:                                       _____________/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/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Классный руководитель:            _______________ //</a:t>
            </a:r>
          </a:p>
          <a:p>
            <a:pPr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Социальный педагог:               ______________ //</a:t>
            </a:r>
          </a:p>
          <a:p>
            <a:pPr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Секретарь консилиума:            _____________ //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282</TotalTime>
  <Words>959</Words>
  <PresentationFormat>Экран (4:3)</PresentationFormat>
  <Paragraphs>254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МОУ «Полтавская СОШ»</vt:lpstr>
      <vt:lpstr>приказ</vt:lpstr>
      <vt:lpstr>График плановых заседаний ППк</vt:lpstr>
      <vt:lpstr>График плановых заседаний ППк</vt:lpstr>
      <vt:lpstr>протокол заседания</vt:lpstr>
      <vt:lpstr>Протокол заседания</vt:lpstr>
      <vt:lpstr>Протокол заседания(продолжение)</vt:lpstr>
      <vt:lpstr>протокол обследования ППк</vt:lpstr>
      <vt:lpstr>протокол обследования ППк (продолжение)</vt:lpstr>
      <vt:lpstr>Обследование ребёнка.</vt:lpstr>
      <vt:lpstr>Коллегиальное заключение</vt:lpstr>
      <vt:lpstr>Коллегиальное заключение (продолжение)</vt:lpstr>
      <vt:lpstr>Лист контроля динамики развития ребенка</vt:lpstr>
      <vt:lpstr>Лист контроля динамики развития ребенка (продолжение)</vt:lpstr>
      <vt:lpstr>Желаю успеха в работе!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МОУ «Полтавская СОШ»</dc:title>
  <cp:lastModifiedBy>Admin</cp:lastModifiedBy>
  <cp:revision>32</cp:revision>
  <dcterms:modified xsi:type="dcterms:W3CDTF">2021-10-26T13:44:35Z</dcterms:modified>
</cp:coreProperties>
</file>