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325" r:id="rId3"/>
    <p:sldId id="326" r:id="rId4"/>
    <p:sldId id="330" r:id="rId5"/>
    <p:sldId id="315" r:id="rId6"/>
    <p:sldId id="336" r:id="rId7"/>
    <p:sldId id="338" r:id="rId8"/>
    <p:sldId id="305" r:id="rId9"/>
    <p:sldId id="332" r:id="rId10"/>
    <p:sldId id="340" r:id="rId11"/>
    <p:sldId id="341" r:id="rId12"/>
    <p:sldId id="342" r:id="rId13"/>
    <p:sldId id="343" r:id="rId14"/>
    <p:sldId id="344" r:id="rId15"/>
    <p:sldId id="345" r:id="rId16"/>
    <p:sldId id="306" r:id="rId17"/>
    <p:sldId id="347" r:id="rId18"/>
    <p:sldId id="348" r:id="rId19"/>
    <p:sldId id="357" r:id="rId20"/>
    <p:sldId id="349" r:id="rId21"/>
    <p:sldId id="361" r:id="rId22"/>
    <p:sldId id="364" r:id="rId23"/>
    <p:sldId id="358" r:id="rId24"/>
    <p:sldId id="360" r:id="rId25"/>
    <p:sldId id="307" r:id="rId26"/>
    <p:sldId id="352" r:id="rId27"/>
    <p:sldId id="355" r:id="rId28"/>
    <p:sldId id="353" r:id="rId29"/>
    <p:sldId id="365" r:id="rId30"/>
    <p:sldId id="367" r:id="rId31"/>
    <p:sldId id="322" r:id="rId32"/>
    <p:sldId id="329" r:id="rId33"/>
    <p:sldId id="36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7797" autoAdjust="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C780A-695C-40FD-B5E2-19DF8E62B52C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19EAF-BE69-4A94-97E3-DCFE4A7D6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2992A0-E098-491B-9C6B-689AD721C692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A499-1FA2-4E5E-B659-77D83825BC6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C9BC1-ABDB-4C3C-9011-B4708FE4E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A499-1FA2-4E5E-B659-77D83825BC6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C9BC1-ABDB-4C3C-9011-B4708FE4E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A499-1FA2-4E5E-B659-77D83825BC6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C9BC1-ABDB-4C3C-9011-B4708FE4E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A499-1FA2-4E5E-B659-77D83825BC6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C9BC1-ABDB-4C3C-9011-B4708FE4E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A499-1FA2-4E5E-B659-77D83825BC6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C9BC1-ABDB-4C3C-9011-B4708FE4E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A499-1FA2-4E5E-B659-77D83825BC6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C9BC1-ABDB-4C3C-9011-B4708FE4E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A499-1FA2-4E5E-B659-77D83825BC6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C9BC1-ABDB-4C3C-9011-B4708FE4E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A499-1FA2-4E5E-B659-77D83825BC6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C9BC1-ABDB-4C3C-9011-B4708FE4E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A499-1FA2-4E5E-B659-77D83825BC6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C9BC1-ABDB-4C3C-9011-B4708FE4E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A499-1FA2-4E5E-B659-77D83825BC6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C9BC1-ABDB-4C3C-9011-B4708FE4E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A499-1FA2-4E5E-B659-77D83825BC6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C9BC1-ABDB-4C3C-9011-B4708FE4E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BA499-1FA2-4E5E-B659-77D83825BC65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C9BC1-ABDB-4C3C-9011-B4708FE4EF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jpeg"/><Relationship Id="rId11" Type="http://schemas.openxmlformats.org/officeDocument/2006/relationships/image" Target="../media/image79.jpeg"/><Relationship Id="rId5" Type="http://schemas.openxmlformats.org/officeDocument/2006/relationships/image" Target="../media/image73.jpeg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8.jpeg"/><Relationship Id="rId18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3.jpeg"/><Relationship Id="rId12" Type="http://schemas.openxmlformats.org/officeDocument/2006/relationships/image" Target="../media/image87.jpeg"/><Relationship Id="rId17" Type="http://schemas.openxmlformats.org/officeDocument/2006/relationships/image" Target="../media/image92.png"/><Relationship Id="rId2" Type="http://schemas.openxmlformats.org/officeDocument/2006/relationships/audio" Target="../media/audio14.wav"/><Relationship Id="rId16" Type="http://schemas.openxmlformats.org/officeDocument/2006/relationships/image" Target="../media/image91.png"/><Relationship Id="rId1" Type="http://schemas.openxmlformats.org/officeDocument/2006/relationships/audio" Target="../media/audio13.wav"/><Relationship Id="rId6" Type="http://schemas.openxmlformats.org/officeDocument/2006/relationships/image" Target="../media/image82.jpeg"/><Relationship Id="rId11" Type="http://schemas.openxmlformats.org/officeDocument/2006/relationships/image" Target="../media/image76.jpeg"/><Relationship Id="rId5" Type="http://schemas.openxmlformats.org/officeDocument/2006/relationships/image" Target="../media/image81.jpeg"/><Relationship Id="rId15" Type="http://schemas.openxmlformats.org/officeDocument/2006/relationships/image" Target="../media/image90.pn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Relationship Id="rId14" Type="http://schemas.openxmlformats.org/officeDocument/2006/relationships/image" Target="../media/image8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8.jpeg"/><Relationship Id="rId18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3.jpeg"/><Relationship Id="rId12" Type="http://schemas.openxmlformats.org/officeDocument/2006/relationships/image" Target="../media/image87.jpeg"/><Relationship Id="rId17" Type="http://schemas.openxmlformats.org/officeDocument/2006/relationships/image" Target="../media/image92.png"/><Relationship Id="rId2" Type="http://schemas.openxmlformats.org/officeDocument/2006/relationships/audio" Target="../media/audio14.wav"/><Relationship Id="rId16" Type="http://schemas.openxmlformats.org/officeDocument/2006/relationships/image" Target="../media/image91.png"/><Relationship Id="rId1" Type="http://schemas.openxmlformats.org/officeDocument/2006/relationships/audio" Target="../media/audio13.wav"/><Relationship Id="rId6" Type="http://schemas.openxmlformats.org/officeDocument/2006/relationships/image" Target="../media/image82.jpeg"/><Relationship Id="rId11" Type="http://schemas.openxmlformats.org/officeDocument/2006/relationships/image" Target="../media/image76.jpeg"/><Relationship Id="rId5" Type="http://schemas.openxmlformats.org/officeDocument/2006/relationships/image" Target="../media/image81.jpeg"/><Relationship Id="rId15" Type="http://schemas.openxmlformats.org/officeDocument/2006/relationships/image" Target="../media/image90.pn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Relationship Id="rId14" Type="http://schemas.openxmlformats.org/officeDocument/2006/relationships/image" Target="../media/image8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8.jpeg"/><Relationship Id="rId18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3.jpeg"/><Relationship Id="rId12" Type="http://schemas.openxmlformats.org/officeDocument/2006/relationships/image" Target="../media/image87.jpeg"/><Relationship Id="rId17" Type="http://schemas.openxmlformats.org/officeDocument/2006/relationships/image" Target="../media/image92.png"/><Relationship Id="rId2" Type="http://schemas.openxmlformats.org/officeDocument/2006/relationships/audio" Target="../media/audio14.wav"/><Relationship Id="rId16" Type="http://schemas.openxmlformats.org/officeDocument/2006/relationships/image" Target="../media/image91.png"/><Relationship Id="rId1" Type="http://schemas.openxmlformats.org/officeDocument/2006/relationships/audio" Target="../media/audio13.wav"/><Relationship Id="rId6" Type="http://schemas.openxmlformats.org/officeDocument/2006/relationships/image" Target="../media/image82.jpeg"/><Relationship Id="rId11" Type="http://schemas.openxmlformats.org/officeDocument/2006/relationships/image" Target="../media/image76.jpeg"/><Relationship Id="rId5" Type="http://schemas.openxmlformats.org/officeDocument/2006/relationships/image" Target="../media/image81.jpeg"/><Relationship Id="rId15" Type="http://schemas.openxmlformats.org/officeDocument/2006/relationships/image" Target="../media/image90.pn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Relationship Id="rId14" Type="http://schemas.openxmlformats.org/officeDocument/2006/relationships/image" Target="../media/image8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8.jpeg"/><Relationship Id="rId18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3.jpeg"/><Relationship Id="rId12" Type="http://schemas.openxmlformats.org/officeDocument/2006/relationships/image" Target="../media/image87.jpeg"/><Relationship Id="rId17" Type="http://schemas.openxmlformats.org/officeDocument/2006/relationships/image" Target="../media/image92.png"/><Relationship Id="rId2" Type="http://schemas.openxmlformats.org/officeDocument/2006/relationships/audio" Target="../media/audio14.wav"/><Relationship Id="rId16" Type="http://schemas.openxmlformats.org/officeDocument/2006/relationships/image" Target="../media/image91.png"/><Relationship Id="rId1" Type="http://schemas.openxmlformats.org/officeDocument/2006/relationships/audio" Target="../media/audio13.wav"/><Relationship Id="rId6" Type="http://schemas.openxmlformats.org/officeDocument/2006/relationships/image" Target="../media/image82.jpeg"/><Relationship Id="rId11" Type="http://schemas.openxmlformats.org/officeDocument/2006/relationships/image" Target="../media/image76.jpeg"/><Relationship Id="rId5" Type="http://schemas.openxmlformats.org/officeDocument/2006/relationships/image" Target="../media/image81.jpeg"/><Relationship Id="rId15" Type="http://schemas.openxmlformats.org/officeDocument/2006/relationships/image" Target="../media/image90.pn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Relationship Id="rId14" Type="http://schemas.openxmlformats.org/officeDocument/2006/relationships/image" Target="../media/image8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8.jpeg"/><Relationship Id="rId18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3.jpeg"/><Relationship Id="rId12" Type="http://schemas.openxmlformats.org/officeDocument/2006/relationships/image" Target="../media/image87.jpeg"/><Relationship Id="rId17" Type="http://schemas.openxmlformats.org/officeDocument/2006/relationships/image" Target="../media/image92.png"/><Relationship Id="rId2" Type="http://schemas.openxmlformats.org/officeDocument/2006/relationships/audio" Target="../media/audio14.wav"/><Relationship Id="rId16" Type="http://schemas.openxmlformats.org/officeDocument/2006/relationships/image" Target="../media/image91.png"/><Relationship Id="rId1" Type="http://schemas.openxmlformats.org/officeDocument/2006/relationships/audio" Target="../media/audio13.wav"/><Relationship Id="rId6" Type="http://schemas.openxmlformats.org/officeDocument/2006/relationships/image" Target="../media/image82.jpeg"/><Relationship Id="rId11" Type="http://schemas.openxmlformats.org/officeDocument/2006/relationships/image" Target="../media/image76.jpeg"/><Relationship Id="rId5" Type="http://schemas.openxmlformats.org/officeDocument/2006/relationships/image" Target="../media/image81.jpeg"/><Relationship Id="rId15" Type="http://schemas.openxmlformats.org/officeDocument/2006/relationships/image" Target="../media/image90.pn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Relationship Id="rId14" Type="http://schemas.openxmlformats.org/officeDocument/2006/relationships/image" Target="../media/image8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openxmlformats.org/officeDocument/2006/relationships/image" Target="../media/image95.jpeg"/><Relationship Id="rId4" Type="http://schemas.openxmlformats.org/officeDocument/2006/relationships/image" Target="../media/image94.jpeg"/><Relationship Id="rId9" Type="http://schemas.openxmlformats.org/officeDocument/2006/relationships/image" Target="../media/image9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103.jpeg"/><Relationship Id="rId4" Type="http://schemas.openxmlformats.org/officeDocument/2006/relationships/image" Target="../media/image102.png"/><Relationship Id="rId9" Type="http://schemas.openxmlformats.org/officeDocument/2006/relationships/image" Target="../media/image10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1.png"/><Relationship Id="rId7" Type="http://schemas.openxmlformats.org/officeDocument/2006/relationships/image" Target="../media/image108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103.jpeg"/><Relationship Id="rId4" Type="http://schemas.openxmlformats.org/officeDocument/2006/relationships/image" Target="../media/image102.png"/><Relationship Id="rId9" Type="http://schemas.openxmlformats.org/officeDocument/2006/relationships/image" Target="../media/image1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1.png"/><Relationship Id="rId7" Type="http://schemas.openxmlformats.org/officeDocument/2006/relationships/image" Target="../media/image11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103.jpeg"/><Relationship Id="rId4" Type="http://schemas.openxmlformats.org/officeDocument/2006/relationships/image" Target="../media/image102.png"/><Relationship Id="rId9" Type="http://schemas.openxmlformats.org/officeDocument/2006/relationships/image" Target="../media/image1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01.png"/><Relationship Id="rId7" Type="http://schemas.openxmlformats.org/officeDocument/2006/relationships/image" Target="../media/image114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103.jpeg"/><Relationship Id="rId4" Type="http://schemas.openxmlformats.org/officeDocument/2006/relationships/image" Target="../media/image102.png"/><Relationship Id="rId9" Type="http://schemas.openxmlformats.org/officeDocument/2006/relationships/image" Target="../media/image1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7" Type="http://schemas.openxmlformats.org/officeDocument/2006/relationships/image" Target="../media/image122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4" Type="http://schemas.openxmlformats.org/officeDocument/2006/relationships/image" Target="../media/image1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gif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gif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30.jpeg"/><Relationship Id="rId7" Type="http://schemas.openxmlformats.org/officeDocument/2006/relationships/image" Target="../media/image134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jpeg"/><Relationship Id="rId11" Type="http://schemas.openxmlformats.org/officeDocument/2006/relationships/image" Target="../media/image138.png"/><Relationship Id="rId5" Type="http://schemas.openxmlformats.org/officeDocument/2006/relationships/image" Target="../media/image132.jpeg"/><Relationship Id="rId10" Type="http://schemas.openxmlformats.org/officeDocument/2006/relationships/image" Target="../media/image137.png"/><Relationship Id="rId4" Type="http://schemas.openxmlformats.org/officeDocument/2006/relationships/image" Target="../media/image131.png"/><Relationship Id="rId9" Type="http://schemas.openxmlformats.org/officeDocument/2006/relationships/image" Target="../media/image1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gif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4402/dadon2.72/0_4cb87_7221faf0_XL" TargetMode="External"/><Relationship Id="rId13" Type="http://schemas.openxmlformats.org/officeDocument/2006/relationships/hyperlink" Target="http://www.artreestr.ru/i/GalleryArt/mihailov/16_.jpg" TargetMode="External"/><Relationship Id="rId18" Type="http://schemas.openxmlformats.org/officeDocument/2006/relationships/hyperlink" Target="http://img.labirint.ru/images/comments_pic/1025/07labgi0l1277146052.jpg" TargetMode="External"/><Relationship Id="rId3" Type="http://schemas.openxmlformats.org/officeDocument/2006/relationships/hyperlink" Target="http://www.art-pics.ru/pics/4522/%CA%F0%E0%E2%F7%E5%ED%EA%EE%20%C0%EB%E5%EA%F1%E5%E9%20%C8%EB%FC%E8%F7-%C7%E8%EC%E0%20%ED%E0%20%EE%EA%F0%E0%E8%ED%E5%20%E3%EE%F0%EE%E4%E0.jpg" TargetMode="External"/><Relationship Id="rId21" Type="http://schemas.openxmlformats.org/officeDocument/2006/relationships/hyperlink" Target="http://allgfx.net/tags/%E3%F0%F3%F8%E0/" TargetMode="External"/><Relationship Id="rId7" Type="http://schemas.openxmlformats.org/officeDocument/2006/relationships/hyperlink" Target="http://s42.radikal.ru/i097/1006/d7/c6aaed26a151.jpg" TargetMode="External"/><Relationship Id="rId12" Type="http://schemas.openxmlformats.org/officeDocument/2006/relationships/hyperlink" Target="http://wallpaper.goodfon.ru/image/82352-1400x1050.jpg" TargetMode="External"/><Relationship Id="rId17" Type="http://schemas.openxmlformats.org/officeDocument/2006/relationships/hyperlink" Target="http://www.resimlersokagi.com/data/media/60/276.jpg" TargetMode="External"/><Relationship Id="rId2" Type="http://schemas.openxmlformats.org/officeDocument/2006/relationships/image" Target="../media/image146.jpeg"/><Relationship Id="rId16" Type="http://schemas.openxmlformats.org/officeDocument/2006/relationships/hyperlink" Target="http://www.craftart.ru/_ph/1/2/479511996.jpg" TargetMode="External"/><Relationship Id="rId20" Type="http://schemas.openxmlformats.org/officeDocument/2006/relationships/hyperlink" Target="http://photoshopchik.ucoz.ru/load/55-1-0-1175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fotki.yandex.ru/get/8/vibpxhgglzd.9cd/0_23abc_85d3096d_XL" TargetMode="External"/><Relationship Id="rId11" Type="http://schemas.openxmlformats.org/officeDocument/2006/relationships/hyperlink" Target="http://files.myopera.com/diemxuacafe/blog/thu4.jpg" TargetMode="External"/><Relationship Id="rId5" Type="http://schemas.openxmlformats.org/officeDocument/2006/relationships/hyperlink" Target="http://data16.gallery.ru/albums/gallery/5657--46113677--u72cab.jpg" TargetMode="External"/><Relationship Id="rId15" Type="http://schemas.openxmlformats.org/officeDocument/2006/relationships/hyperlink" Target="http://img15.nnm.ru/c/e/0/1/9/5fa6f3770b5fdf09de2c675162a.jpg" TargetMode="External"/><Relationship Id="rId23" Type="http://schemas.openxmlformats.org/officeDocument/2006/relationships/hyperlink" Target="http://vector-images.com/clipart/clp313790/?lang=rus" TargetMode="External"/><Relationship Id="rId10" Type="http://schemas.openxmlformats.org/officeDocument/2006/relationships/hyperlink" Target="http://www.bibliotekar.ru/rusLevitan/27.files/image002.jpg" TargetMode="External"/><Relationship Id="rId19" Type="http://schemas.openxmlformats.org/officeDocument/2006/relationships/hyperlink" Target="http://segalega.ucoz.ru/news/obuchajushhie_i_razvivajushhie_kartochki_dlja_detej_najdi_oshibku/2012-05-17-279" TargetMode="External"/><Relationship Id="rId4" Type="http://schemas.openxmlformats.org/officeDocument/2006/relationships/hyperlink" Target="http://www.neizvestniy-geniy.ru/images/works/photo/1/178561_1.jpg" TargetMode="External"/><Relationship Id="rId9" Type="http://schemas.openxmlformats.org/officeDocument/2006/relationships/hyperlink" Target="http://www.art-abc.com/gallery/summer/b/1.jpg" TargetMode="External"/><Relationship Id="rId14" Type="http://schemas.openxmlformats.org/officeDocument/2006/relationships/hyperlink" Target="http://www.istanbulsanatevi.com/galeri/images/iri/s/shishkin-14.jpg" TargetMode="External"/><Relationship Id="rId22" Type="http://schemas.openxmlformats.org/officeDocument/2006/relationships/hyperlink" Target="http://deslib.ru/wp-content/gallery/Eat/Ananas/ananas_1112kb.JP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gif5gif.ucoz.ru/_ph/12/658722416.gif" TargetMode="External"/><Relationship Id="rId13" Type="http://schemas.openxmlformats.org/officeDocument/2006/relationships/image" Target="../media/image32.jpeg"/><Relationship Id="rId18" Type="http://schemas.openxmlformats.org/officeDocument/2006/relationships/image" Target="../media/image37.wmf"/><Relationship Id="rId3" Type="http://schemas.openxmlformats.org/officeDocument/2006/relationships/image" Target="http://o6oi.ru/main.php/68095-1/image_073.jpg" TargetMode="External"/><Relationship Id="rId21" Type="http://schemas.openxmlformats.org/officeDocument/2006/relationships/image" Target="../media/image40.gif"/><Relationship Id="rId7" Type="http://schemas.openxmlformats.org/officeDocument/2006/relationships/image" Target="../media/image28.gif"/><Relationship Id="rId12" Type="http://schemas.openxmlformats.org/officeDocument/2006/relationships/image" Target="../media/image31.png"/><Relationship Id="rId17" Type="http://schemas.openxmlformats.org/officeDocument/2006/relationships/image" Target="../media/image36.wmf"/><Relationship Id="rId2" Type="http://schemas.openxmlformats.org/officeDocument/2006/relationships/image" Target="../media/image26.jpeg"/><Relationship Id="rId16" Type="http://schemas.openxmlformats.org/officeDocument/2006/relationships/image" Target="../media/image35.wmf"/><Relationship Id="rId20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tat16.privet.ru/lr/0b0621a6b23a28238b83aeb261474b02" TargetMode="External"/><Relationship Id="rId11" Type="http://schemas.openxmlformats.org/officeDocument/2006/relationships/hyperlink" Target="http://s51.radikal.ru/i131/0902/d2/a8456a711e4f.png" TargetMode="External"/><Relationship Id="rId5" Type="http://schemas.openxmlformats.org/officeDocument/2006/relationships/image" Target="http://img1.liveinternet.ru/images/attach/c/1/58/589/58589175_1272908357_raduga03.png" TargetMode="External"/><Relationship Id="rId15" Type="http://schemas.openxmlformats.org/officeDocument/2006/relationships/image" Target="../media/image34.png"/><Relationship Id="rId10" Type="http://schemas.openxmlformats.org/officeDocument/2006/relationships/image" Target="../media/image30.gif"/><Relationship Id="rId19" Type="http://schemas.openxmlformats.org/officeDocument/2006/relationships/image" Target="../media/image38.jpeg"/><Relationship Id="rId4" Type="http://schemas.openxmlformats.org/officeDocument/2006/relationships/image" Target="../media/image27.png"/><Relationship Id="rId9" Type="http://schemas.openxmlformats.org/officeDocument/2006/relationships/image" Target="../media/image29.gif"/><Relationship Id="rId1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tags" Target="../tags/tag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13" Type="http://schemas.openxmlformats.org/officeDocument/2006/relationships/image" Target="../media/image42.png"/><Relationship Id="rId18" Type="http://schemas.openxmlformats.org/officeDocument/2006/relationships/image" Target="../media/image57.png"/><Relationship Id="rId26" Type="http://schemas.openxmlformats.org/officeDocument/2006/relationships/image" Target="../media/image65.png"/><Relationship Id="rId3" Type="http://schemas.openxmlformats.org/officeDocument/2006/relationships/audio" Target="../media/audio5.wav"/><Relationship Id="rId21" Type="http://schemas.openxmlformats.org/officeDocument/2006/relationships/image" Target="../media/image60.png"/><Relationship Id="rId7" Type="http://schemas.openxmlformats.org/officeDocument/2006/relationships/audio" Target="../media/audio9.wav"/><Relationship Id="rId12" Type="http://schemas.openxmlformats.org/officeDocument/2006/relationships/image" Target="../media/image52.jpeg"/><Relationship Id="rId17" Type="http://schemas.openxmlformats.org/officeDocument/2006/relationships/image" Target="../media/image56.png"/><Relationship Id="rId25" Type="http://schemas.openxmlformats.org/officeDocument/2006/relationships/image" Target="../media/image64.png"/><Relationship Id="rId2" Type="http://schemas.openxmlformats.org/officeDocument/2006/relationships/audio" Target="../media/audio4.wav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29" Type="http://schemas.openxmlformats.org/officeDocument/2006/relationships/image" Target="../media/image68.png"/><Relationship Id="rId1" Type="http://schemas.openxmlformats.org/officeDocument/2006/relationships/audio" Target="../media/audio3.wav"/><Relationship Id="rId6" Type="http://schemas.openxmlformats.org/officeDocument/2006/relationships/audio" Target="../media/audio8.wav"/><Relationship Id="rId11" Type="http://schemas.openxmlformats.org/officeDocument/2006/relationships/slideLayout" Target="../slideLayouts/slideLayout1.xml"/><Relationship Id="rId24" Type="http://schemas.openxmlformats.org/officeDocument/2006/relationships/image" Target="../media/image63.png"/><Relationship Id="rId5" Type="http://schemas.openxmlformats.org/officeDocument/2006/relationships/audio" Target="../media/audio7.wav"/><Relationship Id="rId15" Type="http://schemas.openxmlformats.org/officeDocument/2006/relationships/image" Target="../media/image54.png"/><Relationship Id="rId23" Type="http://schemas.openxmlformats.org/officeDocument/2006/relationships/image" Target="../media/image62.png"/><Relationship Id="rId28" Type="http://schemas.openxmlformats.org/officeDocument/2006/relationships/image" Target="../media/image67.png"/><Relationship Id="rId10" Type="http://schemas.openxmlformats.org/officeDocument/2006/relationships/audio" Target="../media/audio12.wav"/><Relationship Id="rId19" Type="http://schemas.openxmlformats.org/officeDocument/2006/relationships/image" Target="../media/image58.png"/><Relationship Id="rId31" Type="http://schemas.openxmlformats.org/officeDocument/2006/relationships/image" Target="../media/image70.png"/><Relationship Id="rId4" Type="http://schemas.openxmlformats.org/officeDocument/2006/relationships/audio" Target="../media/audio6.wav"/><Relationship Id="rId9" Type="http://schemas.openxmlformats.org/officeDocument/2006/relationships/audio" Target="../media/audio11.wav"/><Relationship Id="rId14" Type="http://schemas.openxmlformats.org/officeDocument/2006/relationships/image" Target="../media/image53.png"/><Relationship Id="rId22" Type="http://schemas.openxmlformats.org/officeDocument/2006/relationships/image" Target="../media/image61.png"/><Relationship Id="rId27" Type="http://schemas.openxmlformats.org/officeDocument/2006/relationships/image" Target="../media/image66.png"/><Relationship Id="rId30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101" y="1"/>
            <a:ext cx="9192102" cy="6895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71464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Роль педагога в активизации познавательной деятельности детей дошкольного возраста с применением средств ИКТ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1628775"/>
            <a:ext cx="8569325" cy="1470025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Georgia" pitchFamily="18" charset="0"/>
              </a:rPr>
              <a:t>СОБЕРИ ФРУКТЫ В ВАЗУ</a:t>
            </a:r>
          </a:p>
        </p:txBody>
      </p:sp>
      <p:sp>
        <p:nvSpPr>
          <p:cNvPr id="2051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56550" y="6165850"/>
            <a:ext cx="898525" cy="4667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2" name="Picture 5" descr="3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8538" y="3068638"/>
            <a:ext cx="1944687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6" descr="3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3375"/>
            <a:ext cx="1871663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7" descr="3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4365625"/>
            <a:ext cx="105568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8" descr="3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3211513"/>
            <a:ext cx="1655763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9" descr="3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5825" y="0"/>
            <a:ext cx="1687513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0" descr="3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5013325"/>
            <a:ext cx="1223962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1" descr="3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32700" y="4292600"/>
            <a:ext cx="1046163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2" descr="4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4797425"/>
            <a:ext cx="118903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3" descr="4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13" y="714375"/>
            <a:ext cx="1824037" cy="136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1" name="TextBox 14"/>
          <p:cNvSpPr txBox="1">
            <a:spLocks noChangeArrowheads="1"/>
          </p:cNvSpPr>
          <p:nvPr/>
        </p:nvSpPr>
        <p:spPr bwMode="auto">
          <a:xfrm>
            <a:off x="3000375" y="214313"/>
            <a:ext cx="3105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latin typeface="Times New Roman" pitchFamily="16" charset="0"/>
                <a:cs typeface="Times New Roman" pitchFamily="16" charset="0"/>
              </a:rPr>
              <a:t>Интерактивная игра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2" name="Picture 30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404813"/>
            <a:ext cx="178435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AutoShape 9"/>
          <p:cNvSpPr>
            <a:spLocks noChangeArrowheads="1"/>
          </p:cNvSpPr>
          <p:nvPr/>
        </p:nvSpPr>
        <p:spPr bwMode="auto">
          <a:xfrm rot="-5400000">
            <a:off x="3924300" y="-387349"/>
            <a:ext cx="935037" cy="5256212"/>
          </a:xfrm>
          <a:prstGeom prst="moon">
            <a:avLst>
              <a:gd name="adj" fmla="val 56194"/>
            </a:avLst>
          </a:prstGeom>
          <a:solidFill>
            <a:srgbClr val="FFCC99"/>
          </a:solidFill>
          <a:ln w="25400">
            <a:solidFill>
              <a:srgbClr val="FF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82" name="Picture 10" descr="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2349500"/>
            <a:ext cx="931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860800"/>
            <a:ext cx="1944688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4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2565400"/>
            <a:ext cx="155575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4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5229225"/>
            <a:ext cx="1400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 descr="3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4797425"/>
            <a:ext cx="10033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 descr="3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3068638"/>
            <a:ext cx="1690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6" descr="3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076700"/>
            <a:ext cx="1223963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7" descr="3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2225" y="2852738"/>
            <a:ext cx="150177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5300663"/>
            <a:ext cx="178435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2781300"/>
            <a:ext cx="1368425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4005263"/>
            <a:ext cx="1223963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789363"/>
            <a:ext cx="201612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615134">
            <a:off x="250825" y="5516563"/>
            <a:ext cx="17637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5013325"/>
            <a:ext cx="887412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6" name="Picture 24" descr="4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836613"/>
            <a:ext cx="155575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7" name="Picture 25" descr="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692150"/>
            <a:ext cx="1944687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8" name="Picture 26" descr="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125538"/>
            <a:ext cx="931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9" name="Picture 27" descr="4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260350"/>
            <a:ext cx="1400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0" name="Picture 28" descr="3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1125538"/>
            <a:ext cx="1223963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1" name="Picture 29" descr="3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692150"/>
            <a:ext cx="10033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3" name="Picture 31" descr="3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1052513"/>
            <a:ext cx="1690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4" name="Picture 32" descr="3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24841">
            <a:off x="5364163" y="260350"/>
            <a:ext cx="150177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5" name="Picture 3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659563" y="3357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6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443663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7" name="Picture 3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900113" y="56610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8" name="Picture 3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1187450" y="4005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9" name="Picture 37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8027988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0" name="Picture 3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059113" y="4437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1" name="Picture 39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779838" y="3716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2" name="Picture 4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2051050" y="306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3" name="Picture 41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8172450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4" name="Picture 42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7019925" y="4581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5" name="Picture 4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5364163" y="429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6" name="Picture 4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4787900" y="5805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8" name="Picture 4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755650" y="2924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0" name="Picture 48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2627313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utoShape 50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027988" y="333375"/>
            <a:ext cx="900112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5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79388" y="188913"/>
            <a:ext cx="865187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992" fill="hold"/>
                                        <p:tgtEl>
                                          <p:spTgt spid="3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1"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5"/>
                </p:tgtEl>
              </p:cMediaNode>
            </p:audio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6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0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24" dur="1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992" fill="hold"/>
                                        <p:tgtEl>
                                          <p:spTgt spid="3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39" dur="1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992" fill="hold"/>
                                        <p:tgtEl>
                                          <p:spTgt spid="3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4"/>
                  </p:tgtEl>
                </p:cond>
              </p:nextCondLst>
            </p:seq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7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55" dur="1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3992" fill="hold"/>
                                        <p:tgtEl>
                                          <p:spTgt spid="3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3"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8"/>
                </p:tgtEl>
              </p:cMediaNode>
            </p:audio>
            <p:audio>
              <p:cMediaNode showWhenStopped="0"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9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0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72" dur="1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992" fill="hold"/>
                                        <p:tgtEl>
                                          <p:spTgt spid="3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2"/>
                  </p:tgtEl>
                </p:cond>
              </p:nextCondLst>
            </p:seq>
            <p:audio>
              <p:cMediaNode showWhenStopped="0"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0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0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745" fill="hold"/>
                                        <p:tgtEl>
                                          <p:spTgt spid="3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7"/>
                  </p:tgtEl>
                </p:cond>
              </p:nextCondLst>
            </p:seq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1"/>
                </p:tgtEl>
              </p:cMediaNode>
            </p:audio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4745" fill="hold"/>
                                        <p:tgtEl>
                                          <p:spTgt spid="3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4745" fill="hold"/>
                                        <p:tgtEl>
                                          <p:spTgt spid="3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  <p:audio>
              <p:cMediaNode showWhenStopped="0">
                <p:cTn id="1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2"/>
                </p:tgtEl>
              </p:cMediaNode>
            </p:audio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0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4745" fill="hold"/>
                                        <p:tgtEl>
                                          <p:spTgt spid="3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9"/>
                  </p:tgtEl>
                </p:cond>
              </p:nextCondLst>
            </p:seq>
            <p:audio>
              <p:cMediaNode showWhenStopped="0"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3"/>
                </p:tgtEl>
              </p:cMediaNode>
            </p:audio>
            <p:audio>
              <p:cMediaNode showWhenStopped="0">
                <p:cTn id="1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4"/>
                </p:tgtEl>
              </p:cMediaNode>
            </p:audio>
            <p:audio>
              <p:cMediaNode showWhenStopped="0">
                <p:cTn id="1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5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4745" fill="hold"/>
                                        <p:tgtEl>
                                          <p:spTgt spid="3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5"/>
                  </p:tgtEl>
                </p:cond>
              </p:nextCondLst>
            </p:seq>
            <p:audio>
              <p:cMediaNode showWhenStopped="0">
                <p:cTn id="1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6"/>
                </p:tgtEl>
              </p:cMediaNode>
            </p:audio>
            <p:audio>
              <p:cMediaNode showWhenStopped="0">
                <p:cTn id="1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18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0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4745" fill="hold"/>
                                        <p:tgtEl>
                                          <p:spTgt spid="31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0"/>
                  </p:tgtEl>
                </p:cond>
              </p:nextCondLst>
            </p:seq>
            <p:audio>
              <p:cMediaNode showWhenStopped="0">
                <p:cTn id="1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20"/>
                </p:tgtEl>
              </p:cMediaNode>
            </p:audio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4745" fill="hold"/>
                                        <p:tgtEl>
                                          <p:spTgt spid="31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0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7" dur="4745" fill="hold"/>
                                        <p:tgtEl>
                                          <p:spTgt spid="3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8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4745" fill="hold"/>
                                        <p:tgtEl>
                                          <p:spTgt spid="3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404813"/>
            <a:ext cx="178435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AutoShape 3"/>
          <p:cNvSpPr>
            <a:spLocks noChangeArrowheads="1"/>
          </p:cNvSpPr>
          <p:nvPr/>
        </p:nvSpPr>
        <p:spPr bwMode="auto">
          <a:xfrm rot="-5400000">
            <a:off x="3924300" y="-387349"/>
            <a:ext cx="935037" cy="5256212"/>
          </a:xfrm>
          <a:prstGeom prst="moon">
            <a:avLst>
              <a:gd name="adj" fmla="val 56194"/>
            </a:avLst>
          </a:prstGeom>
          <a:solidFill>
            <a:srgbClr val="FFCC99"/>
          </a:solidFill>
          <a:ln w="25400">
            <a:solidFill>
              <a:srgbClr val="FF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20" name="Picture 4" descr="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2349500"/>
            <a:ext cx="931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860800"/>
            <a:ext cx="1944688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4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2565400"/>
            <a:ext cx="155575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 descr="4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5229225"/>
            <a:ext cx="1400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 descr="3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4797425"/>
            <a:ext cx="10033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 descr="3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3068638"/>
            <a:ext cx="1690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0" descr="3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076700"/>
            <a:ext cx="1223963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11" descr="3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2225" y="2852738"/>
            <a:ext cx="150177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12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5300663"/>
            <a:ext cx="178435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2781300"/>
            <a:ext cx="1368425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4005263"/>
            <a:ext cx="1223963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789363"/>
            <a:ext cx="201612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615134">
            <a:off x="250825" y="5516563"/>
            <a:ext cx="17637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5013325"/>
            <a:ext cx="887412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18" descr="4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836613"/>
            <a:ext cx="155575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19" descr="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692150"/>
            <a:ext cx="1944687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Picture 20" descr="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125538"/>
            <a:ext cx="931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7" name="Picture 21" descr="4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260350"/>
            <a:ext cx="1400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22" descr="3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1125538"/>
            <a:ext cx="1223963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23" descr="3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692150"/>
            <a:ext cx="10033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Picture 24" descr="3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1052513"/>
            <a:ext cx="1690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25" descr="3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24841">
            <a:off x="5364163" y="260350"/>
            <a:ext cx="150177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2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659563" y="3357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3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443663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4" name="Picture 2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900113" y="56610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5" name="Picture 2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1187450" y="4005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6" name="Picture 3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8027988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7" name="Picture 3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059113" y="4437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8" name="Picture 32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779838" y="3716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9" name="Picture 3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2051050" y="306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0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8172450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1" name="Picture 3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7019925" y="4581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2" name="Picture 3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5364163" y="429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3" name="Picture 37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4787900" y="5805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4" name="Picture 38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755650" y="2924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5" name="Picture 39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2627313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6" name="AutoShape 40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027988" y="333375"/>
            <a:ext cx="900112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37" name="AutoShape 4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79388" y="188913"/>
            <a:ext cx="865187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992" fill="hold"/>
                                        <p:tgtEl>
                                          <p:spTgt spid="92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9"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2"/>
                </p:tgtEl>
              </p:cMediaNode>
            </p:audio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24" dur="1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992" fill="hold"/>
                                        <p:tgtEl>
                                          <p:spTgt spid="92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39" dur="1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992" fill="hold"/>
                                        <p:tgtEl>
                                          <p:spTgt spid="9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2"/>
                  </p:tgtEl>
                </p:cond>
              </p:nextCondLst>
            </p:seq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4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55" dur="1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3992" fill="hold"/>
                                        <p:tgtEl>
                                          <p:spTgt spid="9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1"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5"/>
                </p:tgtEl>
              </p:cMediaNode>
            </p:audio>
            <p:audio>
              <p:cMediaNode showWhenStopped="0"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6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9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72" dur="1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992" fill="hold"/>
                                        <p:tgtEl>
                                          <p:spTgt spid="92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0"/>
                  </p:tgtEl>
                </p:cond>
              </p:nextCondLst>
            </p:seq>
            <p:audio>
              <p:cMediaNode showWhenStopped="0"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7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745" fill="hold"/>
                                        <p:tgtEl>
                                          <p:spTgt spid="92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5"/>
                  </p:tgtEl>
                </p:cond>
              </p:nextCondLst>
            </p:seq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8"/>
                </p:tgtEl>
              </p:cMediaNode>
            </p:audio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4745" fill="hold"/>
                                        <p:tgtEl>
                                          <p:spTgt spid="9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4745" fill="hold"/>
                                        <p:tgtEl>
                                          <p:spTgt spid="92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  <p:audio>
              <p:cMediaNode showWhenStopped="0">
                <p:cTn id="1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9"/>
                </p:tgtEl>
              </p:cMediaNode>
            </p:audio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9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4745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7"/>
                  </p:tgtEl>
                </p:cond>
              </p:nextCondLst>
            </p:seq>
            <p:audio>
              <p:cMediaNode showWhenStopped="0"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audio>
            <p:audio>
              <p:cMediaNode showWhenStopped="0">
                <p:cTn id="1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1"/>
                </p:tgtEl>
              </p:cMediaNode>
            </p:audio>
            <p:audio>
              <p:cMediaNode showWhenStopped="0">
                <p:cTn id="1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2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4745" fill="hold"/>
                                        <p:tgtEl>
                                          <p:spTgt spid="92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  <p:audio>
              <p:cMediaNode showWhenStopped="0">
                <p:cTn id="1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3"/>
                </p:tgtEl>
              </p:cMediaNode>
            </p:audio>
            <p:audio>
              <p:cMediaNode showWhenStopped="0">
                <p:cTn id="1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4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9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4745" fill="hold"/>
                                        <p:tgtEl>
                                          <p:spTgt spid="92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8"/>
                  </p:tgtEl>
                </p:cond>
              </p:nextCondLst>
            </p:seq>
            <p:audio>
              <p:cMediaNode showWhenStopped="0">
                <p:cTn id="1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5"/>
                </p:tgtEl>
              </p:cMediaNode>
            </p:audio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4745" fill="hold"/>
                                        <p:tgtEl>
                                          <p:spTgt spid="92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9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7" dur="4745" fill="hold"/>
                                        <p:tgtEl>
                                          <p:spTgt spid="92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6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4745" fill="hold"/>
                                        <p:tgtEl>
                                          <p:spTgt spid="92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404813"/>
            <a:ext cx="178435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AutoShape 3"/>
          <p:cNvSpPr>
            <a:spLocks noChangeArrowheads="1"/>
          </p:cNvSpPr>
          <p:nvPr/>
        </p:nvSpPr>
        <p:spPr bwMode="auto">
          <a:xfrm rot="-5400000">
            <a:off x="3924300" y="-387349"/>
            <a:ext cx="935037" cy="5256212"/>
          </a:xfrm>
          <a:prstGeom prst="moon">
            <a:avLst>
              <a:gd name="adj" fmla="val 56194"/>
            </a:avLst>
          </a:prstGeom>
          <a:solidFill>
            <a:srgbClr val="FFCC99"/>
          </a:solidFill>
          <a:ln w="25400">
            <a:solidFill>
              <a:srgbClr val="FF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4" name="Picture 4" descr="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2349500"/>
            <a:ext cx="931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860800"/>
            <a:ext cx="1944688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4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2565400"/>
            <a:ext cx="155575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4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5229225"/>
            <a:ext cx="1400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 descr="3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4797425"/>
            <a:ext cx="10033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 descr="3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3068638"/>
            <a:ext cx="1690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 descr="3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076700"/>
            <a:ext cx="1223963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1" descr="3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2225" y="2852738"/>
            <a:ext cx="150177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2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5300663"/>
            <a:ext cx="178435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2781300"/>
            <a:ext cx="1368425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4005263"/>
            <a:ext cx="1223963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789363"/>
            <a:ext cx="201612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615134">
            <a:off x="250825" y="5516563"/>
            <a:ext cx="17637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7" name="Picture 17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5013325"/>
            <a:ext cx="887412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8" name="Picture 18" descr="4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836613"/>
            <a:ext cx="155575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9" name="Picture 19" descr="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692150"/>
            <a:ext cx="1944687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0" name="Picture 20" descr="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125538"/>
            <a:ext cx="931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1" name="Picture 21" descr="4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260350"/>
            <a:ext cx="1400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2" name="Picture 22" descr="3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1125538"/>
            <a:ext cx="1223963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3" name="Picture 23" descr="3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692150"/>
            <a:ext cx="10033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4" name="Picture 24" descr="3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1052513"/>
            <a:ext cx="1690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5" name="Picture 25" descr="3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24841">
            <a:off x="5364163" y="260350"/>
            <a:ext cx="150177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6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659563" y="3357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7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443663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8" name="Picture 2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900113" y="56610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9" name="Picture 2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1187450" y="4005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0" name="Picture 3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8027988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1" name="Picture 3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059113" y="4437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2" name="Picture 32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779838" y="3716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3" name="Picture 3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2051050" y="306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4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8172450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5" name="Picture 3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7019925" y="4581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6" name="Picture 3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5364163" y="429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7" name="Picture 37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4787900" y="5805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8" name="Picture 38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755650" y="2924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9" name="Picture 39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2627313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60" name="AutoShape 40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027988" y="333375"/>
            <a:ext cx="900112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61" name="AutoShape 4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79388" y="188913"/>
            <a:ext cx="865187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992" fill="hold"/>
                                        <p:tgtEl>
                                          <p:spTgt spid="102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3"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66"/>
                </p:tgtEl>
              </p:cMediaNode>
            </p:audio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6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2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24" dur="1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992" fill="hold"/>
                                        <p:tgtEl>
                                          <p:spTgt spid="102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2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39" dur="1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992" fill="hold"/>
                                        <p:tgtEl>
                                          <p:spTgt spid="102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6"/>
                  </p:tgtEl>
                </p:cond>
              </p:nextCondLst>
            </p:seq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68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55" dur="1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3992" fill="hold"/>
                                        <p:tgtEl>
                                          <p:spTgt spid="102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5"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69"/>
                </p:tgtEl>
              </p:cMediaNode>
            </p:audio>
            <p:audio>
              <p:cMediaNode showWhenStopped="0"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0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72" dur="1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992" fill="hold"/>
                                        <p:tgtEl>
                                          <p:spTgt spid="102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4"/>
                  </p:tgtEl>
                </p:cond>
              </p:nextCondLst>
            </p:seq>
            <p:audio>
              <p:cMediaNode showWhenStopped="0"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1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0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745" fill="hold"/>
                                        <p:tgtEl>
                                          <p:spTgt spid="102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9"/>
                  </p:tgtEl>
                </p:cond>
              </p:nextCondLst>
            </p:seq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2"/>
                </p:tgtEl>
              </p:cMediaNode>
            </p:audio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0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4745" fill="hold"/>
                                        <p:tgtEl>
                                          <p:spTgt spid="102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0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4745" fill="hold"/>
                                        <p:tgtEl>
                                          <p:spTgt spid="102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6"/>
                  </p:tgtEl>
                </p:cond>
              </p:nextCondLst>
            </p:seq>
            <p:audio>
              <p:cMediaNode showWhenStopped="0">
                <p:cTn id="1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3"/>
                </p:tgtEl>
              </p:cMediaNode>
            </p:audio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0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4745" fill="hold"/>
                                        <p:tgtEl>
                                          <p:spTgt spid="102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1"/>
                  </p:tgtEl>
                </p:cond>
              </p:nextCondLst>
            </p:seq>
            <p:audio>
              <p:cMediaNode showWhenStopped="0"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4"/>
                </p:tgtEl>
              </p:cMediaNode>
            </p:audio>
            <p:audio>
              <p:cMediaNode showWhenStopped="0">
                <p:cTn id="1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5"/>
                </p:tgtEl>
              </p:cMediaNode>
            </p:audio>
            <p:audio>
              <p:cMediaNode showWhenStopped="0">
                <p:cTn id="1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6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0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4745" fill="hold"/>
                                        <p:tgtEl>
                                          <p:spTgt spid="102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7"/>
                  </p:tgtEl>
                </p:cond>
              </p:nextCondLst>
            </p:seq>
            <p:audio>
              <p:cMediaNode showWhenStopped="0">
                <p:cTn id="1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7"/>
                </p:tgtEl>
              </p:cMediaNode>
            </p:audio>
            <p:audio>
              <p:cMediaNode showWhenStopped="0">
                <p:cTn id="1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8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0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4745" fill="hold"/>
                                        <p:tgtEl>
                                          <p:spTgt spid="102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2"/>
                  </p:tgtEl>
                </p:cond>
              </p:nextCondLst>
            </p:seq>
            <p:audio>
              <p:cMediaNode showWhenStopped="0">
                <p:cTn id="1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9"/>
                </p:tgtEl>
              </p:cMediaNode>
            </p:audio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4745" fill="hold"/>
                                        <p:tgtEl>
                                          <p:spTgt spid="102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0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7" dur="4745" fill="hold"/>
                                        <p:tgtEl>
                                          <p:spTgt spid="102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0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4745" fill="hold"/>
                                        <p:tgtEl>
                                          <p:spTgt spid="102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404813"/>
            <a:ext cx="178435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AutoShape 3"/>
          <p:cNvSpPr>
            <a:spLocks noChangeArrowheads="1"/>
          </p:cNvSpPr>
          <p:nvPr/>
        </p:nvSpPr>
        <p:spPr bwMode="auto">
          <a:xfrm rot="-5400000">
            <a:off x="3924300" y="-387349"/>
            <a:ext cx="935037" cy="5256212"/>
          </a:xfrm>
          <a:prstGeom prst="moon">
            <a:avLst>
              <a:gd name="adj" fmla="val 56194"/>
            </a:avLst>
          </a:prstGeom>
          <a:solidFill>
            <a:srgbClr val="FFCC99"/>
          </a:solidFill>
          <a:ln w="25400">
            <a:solidFill>
              <a:srgbClr val="FF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68" name="Picture 4" descr="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2349500"/>
            <a:ext cx="931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860800"/>
            <a:ext cx="1944688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4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2565400"/>
            <a:ext cx="155575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 descr="4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5229225"/>
            <a:ext cx="1400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 descr="3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4797425"/>
            <a:ext cx="10033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 descr="3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3068638"/>
            <a:ext cx="1690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 descr="3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076700"/>
            <a:ext cx="1223963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 descr="3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2225" y="2852738"/>
            <a:ext cx="150177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12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5300663"/>
            <a:ext cx="178435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2781300"/>
            <a:ext cx="1368425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4005263"/>
            <a:ext cx="1223963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789363"/>
            <a:ext cx="201612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615134">
            <a:off x="250825" y="5516563"/>
            <a:ext cx="17637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5013325"/>
            <a:ext cx="887412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2" name="Picture 18" descr="4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836613"/>
            <a:ext cx="155575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3" name="Picture 19" descr="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692150"/>
            <a:ext cx="1944687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4" name="Picture 20" descr="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125538"/>
            <a:ext cx="931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Picture 21" descr="4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260350"/>
            <a:ext cx="1400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6" name="Picture 22" descr="3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1125538"/>
            <a:ext cx="1223963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Picture 23" descr="3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692150"/>
            <a:ext cx="10033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8" name="Picture 24" descr="3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1052513"/>
            <a:ext cx="1690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9" name="Picture 25" descr="3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24841">
            <a:off x="5364163" y="260350"/>
            <a:ext cx="150177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0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659563" y="3357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1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443663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2" name="Picture 2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900113" y="56610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3" name="Picture 2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1187450" y="4005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4" name="Picture 3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8027988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5" name="Picture 3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059113" y="4437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6" name="Picture 32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779838" y="3716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7" name="Picture 3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2051050" y="306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8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8172450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9" name="Picture 3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7019925" y="4581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0" name="Picture 3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5364163" y="429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1" name="Picture 37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4787900" y="5805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2" name="Picture 38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755650" y="2924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3" name="Picture 39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2627313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84" name="AutoShape 40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027988" y="333375"/>
            <a:ext cx="900112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85" name="AutoShape 4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79388" y="188913"/>
            <a:ext cx="865187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992" fill="hold"/>
                                        <p:tgtEl>
                                          <p:spTgt spid="112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7"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90"/>
                </p:tgtEl>
              </p:cMediaNode>
            </p:audio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91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24" dur="1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992" fill="hold"/>
                                        <p:tgtEl>
                                          <p:spTgt spid="112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39" dur="1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992" fill="hold"/>
                                        <p:tgtEl>
                                          <p:spTgt spid="11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0"/>
                  </p:tgtEl>
                </p:cond>
              </p:nextCondLst>
            </p:seq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92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55" dur="1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3992" fill="hold"/>
                                        <p:tgtEl>
                                          <p:spTgt spid="112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9"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93"/>
                </p:tgtEl>
              </p:cMediaNode>
            </p:audio>
            <p:audio>
              <p:cMediaNode showWhenStopped="0"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94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12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72" dur="1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992" fill="hold"/>
                                        <p:tgtEl>
                                          <p:spTgt spid="112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8"/>
                  </p:tgtEl>
                </p:cond>
              </p:nextCondLst>
            </p:seq>
            <p:audio>
              <p:cMediaNode showWhenStopped="0"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95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1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745" fill="hold"/>
                                        <p:tgtEl>
                                          <p:spTgt spid="112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3"/>
                  </p:tgtEl>
                </p:cond>
              </p:nextCondLst>
            </p:seq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96"/>
                </p:tgtEl>
              </p:cMediaNode>
            </p:audio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1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4745" fill="hold"/>
                                        <p:tgtEl>
                                          <p:spTgt spid="112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1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4745" fill="hold"/>
                                        <p:tgtEl>
                                          <p:spTgt spid="112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0"/>
                  </p:tgtEl>
                </p:cond>
              </p:nextCondLst>
            </p:seq>
            <p:audio>
              <p:cMediaNode showWhenStopped="0">
                <p:cTn id="1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97"/>
                </p:tgtEl>
              </p:cMediaNode>
            </p:audio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12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4745" fill="hold"/>
                                        <p:tgtEl>
                                          <p:spTgt spid="112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5"/>
                  </p:tgtEl>
                </p:cond>
              </p:nextCondLst>
            </p:seq>
            <p:audio>
              <p:cMediaNode showWhenStopped="0"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98"/>
                </p:tgtEl>
              </p:cMediaNode>
            </p:audio>
            <p:audio>
              <p:cMediaNode showWhenStopped="0">
                <p:cTn id="1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99"/>
                </p:tgtEl>
              </p:cMediaNode>
            </p:audio>
            <p:audio>
              <p:cMediaNode showWhenStopped="0">
                <p:cTn id="1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00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1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4745" fill="hold"/>
                                        <p:tgtEl>
                                          <p:spTgt spid="113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1"/>
                  </p:tgtEl>
                </p:cond>
              </p:nextCondLst>
            </p:seq>
            <p:audio>
              <p:cMediaNode showWhenStopped="0">
                <p:cTn id="1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01"/>
                </p:tgtEl>
              </p:cMediaNode>
            </p:audio>
            <p:audio>
              <p:cMediaNode showWhenStopped="0">
                <p:cTn id="1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02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1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4745" fill="hold"/>
                                        <p:tgtEl>
                                          <p:spTgt spid="113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6"/>
                  </p:tgtEl>
                </p:cond>
              </p:nextCondLst>
            </p:seq>
            <p:audio>
              <p:cMediaNode showWhenStopped="0">
                <p:cTn id="1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03"/>
                </p:tgtEl>
              </p:cMediaNode>
            </p:audio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1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4745" fill="hold"/>
                                        <p:tgtEl>
                                          <p:spTgt spid="113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8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1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7" dur="4745" fill="hold"/>
                                        <p:tgtEl>
                                          <p:spTgt spid="112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4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11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4745" fill="hold"/>
                                        <p:tgtEl>
                                          <p:spTgt spid="113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404813"/>
            <a:ext cx="178435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AutoShape 3"/>
          <p:cNvSpPr>
            <a:spLocks noChangeArrowheads="1"/>
          </p:cNvSpPr>
          <p:nvPr/>
        </p:nvSpPr>
        <p:spPr bwMode="auto">
          <a:xfrm rot="-5400000">
            <a:off x="3924300" y="-387349"/>
            <a:ext cx="935037" cy="5256212"/>
          </a:xfrm>
          <a:prstGeom prst="moon">
            <a:avLst>
              <a:gd name="adj" fmla="val 56194"/>
            </a:avLst>
          </a:prstGeom>
          <a:solidFill>
            <a:srgbClr val="FFCC99"/>
          </a:solidFill>
          <a:ln w="25400">
            <a:solidFill>
              <a:srgbClr val="FF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100" name="Picture 4" descr="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2349500"/>
            <a:ext cx="931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860800"/>
            <a:ext cx="1944688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4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2565400"/>
            <a:ext cx="155575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4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5229225"/>
            <a:ext cx="1400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3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4797425"/>
            <a:ext cx="10033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 descr="3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3068638"/>
            <a:ext cx="1690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3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076700"/>
            <a:ext cx="1223963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 descr="3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2225" y="2852738"/>
            <a:ext cx="150177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 descr="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5300663"/>
            <a:ext cx="178435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2781300"/>
            <a:ext cx="1368425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4005263"/>
            <a:ext cx="1223963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789363"/>
            <a:ext cx="201612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615134">
            <a:off x="250825" y="5516563"/>
            <a:ext cx="176371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5013325"/>
            <a:ext cx="887412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18" descr="4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836613"/>
            <a:ext cx="155575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Picture 19" descr="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692150"/>
            <a:ext cx="1944687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" name="Picture 20" descr="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125538"/>
            <a:ext cx="931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7" name="Picture 21" descr="4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260350"/>
            <a:ext cx="14001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8" name="Picture 22" descr="3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1125538"/>
            <a:ext cx="1223963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9" name="Picture 23" descr="3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692150"/>
            <a:ext cx="10033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0" name="Picture 24" descr="3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1052513"/>
            <a:ext cx="1690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1" name="Picture 25" descr="3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24841">
            <a:off x="5364163" y="260350"/>
            <a:ext cx="150177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2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659563" y="3357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3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443663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4" name="Picture 2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900113" y="56610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5" name="Picture 2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1187450" y="4005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6" name="Picture 3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8027988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7" name="Picture 3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PHRG01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059113" y="4437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8" name="Picture 32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779838" y="3716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9" name="Picture 3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2051050" y="306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0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8172450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1" name="Picture 3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7019925" y="4581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2" name="Picture 3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5364163" y="429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3" name="Picture 37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4787900" y="5805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4" name="Picture 38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755650" y="2924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5" name="Picture 39">
            <a:hlinkClick r:id="" action="ppaction://media"/>
          </p:cNvPr>
          <p:cNvPicPr>
            <a:picLocks noRot="1" noChangeAspect="1" noChangeArrowheads="1"/>
          </p:cNvPicPr>
          <p:nvPr>
            <a:wavAudioFile r:embed="rId2" name="j0214098.wav"/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2627313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08" name="AutoShape 41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027988" y="333375"/>
            <a:ext cx="900112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992" fill="hold"/>
                                        <p:tgtEl>
                                          <p:spTgt spid="41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9"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22"/>
                </p:tgtEl>
              </p:cMediaNode>
            </p:audio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2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24" dur="1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992" fill="hold"/>
                                        <p:tgtEl>
                                          <p:spTgt spid="4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39" dur="1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992" fill="hold"/>
                                        <p:tgtEl>
                                          <p:spTgt spid="4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2"/>
                  </p:tgtEl>
                </p:cond>
              </p:nextCondLst>
            </p:seq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24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55" dur="1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3992" fill="hold"/>
                                        <p:tgtEl>
                                          <p:spTgt spid="4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1"/>
                  </p:tgtEl>
                </p:cond>
              </p:nextCondLst>
            </p:seq>
            <p:audio>
              <p:cMediaNode showWhenStopped="0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25"/>
                </p:tgtEl>
              </p:cMediaNode>
            </p:audio>
            <p:audio>
              <p:cMediaNode showWhenStopped="0"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26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animClr clrSpc="rgb" dir="cw">
                                      <p:cBhvr>
                                        <p:cTn id="72" dur="1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992" fill="hold"/>
                                        <p:tgtEl>
                                          <p:spTgt spid="4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0"/>
                  </p:tgtEl>
                </p:cond>
              </p:nextCondLst>
            </p:seq>
            <p:audio>
              <p:cMediaNode showWhenStopped="0"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27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4745" fill="hold"/>
                                        <p:tgtEl>
                                          <p:spTgt spid="4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5"/>
                  </p:tgtEl>
                </p:cond>
              </p:nextCondLst>
            </p:seq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28"/>
                </p:tgtEl>
              </p:cMediaNode>
            </p:audio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4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4745" fill="hold"/>
                                        <p:tgtEl>
                                          <p:spTgt spid="41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4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4745" fill="hold"/>
                                        <p:tgtEl>
                                          <p:spTgt spid="4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audio>
              <p:cMediaNode showWhenStopped="0">
                <p:cTn id="1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29"/>
                </p:tgtEl>
              </p:cMediaNode>
            </p:audio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4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4745" fill="hold"/>
                                        <p:tgtEl>
                                          <p:spTgt spid="4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7"/>
                  </p:tgtEl>
                </p:cond>
              </p:nextCondLst>
            </p:seq>
            <p:audio>
              <p:cMediaNode showWhenStopped="0"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0"/>
                </p:tgtEl>
              </p:cMediaNode>
            </p:audio>
            <p:audio>
              <p:cMediaNode showWhenStopped="0">
                <p:cTn id="1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1"/>
                </p:tgtEl>
              </p:cMediaNode>
            </p:audio>
            <p:audio>
              <p:cMediaNode showWhenStopped="0">
                <p:cTn id="1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2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4745" fill="hold"/>
                                        <p:tgtEl>
                                          <p:spTgt spid="4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  <p:audio>
              <p:cMediaNode showWhenStopped="0">
                <p:cTn id="1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3"/>
                </p:tgtEl>
              </p:cMediaNode>
            </p:audio>
            <p:audio>
              <p:cMediaNode showWhenStopped="0">
                <p:cTn id="1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4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4745" fill="hold"/>
                                        <p:tgtEl>
                                          <p:spTgt spid="41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8"/>
                  </p:tgtEl>
                </p:cond>
              </p:nextCondLst>
            </p:seq>
            <p:audio>
              <p:cMediaNode showWhenStopped="0">
                <p:cTn id="1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5"/>
                </p:tgtEl>
              </p:cMediaNode>
            </p:audio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4745" fill="hold"/>
                                        <p:tgtEl>
                                          <p:spTgt spid="41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7" dur="4745" fill="hold"/>
                                        <p:tgtEl>
                                          <p:spTgt spid="4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4745" fill="hold"/>
                                        <p:tgtEl>
                                          <p:spTgt spid="4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МАТЕРИАЛЫ ИКТ ДЛЯ ПРОВЕДЕНИЯ ИНТЕЛЛЕКТУАЛЬНЫХ ВИКТОРИН</a:t>
            </a:r>
            <a:endParaRPr lang="ru-RU" b="1" dirty="0" smtClean="0">
              <a:solidFill>
                <a:srgbClr val="00B05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3314723" cy="207170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2500306"/>
            <a:ext cx="3690910" cy="230681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429132"/>
            <a:ext cx="3657626" cy="22860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4622619"/>
            <a:ext cx="3576609" cy="22353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57884" y="4804177"/>
            <a:ext cx="3286116" cy="20538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4" name="Прямоугольник 13"/>
          <p:cNvSpPr/>
          <p:nvPr/>
        </p:nvSpPr>
        <p:spPr>
          <a:xfrm>
            <a:off x="0" y="857232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Цели проведения интеллектуальных викторин разнообразны: образовательные, развивающие, воспитательные. Во-первых, это закрепление и обогащение знаний детей по той или иной теме. Во-вторых, увеличение словарного запаса. В-третьих, развитие логического мышления, памяти, внимания, воображения, фантазии. В-четвертых, воспитание доброжелательности, умения работать в коллективе.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86050" y="2428868"/>
            <a:ext cx="3548034" cy="221752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87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4941168"/>
            <a:ext cx="2073459" cy="1285884"/>
          </a:xfrm>
          <a:prstGeom prst="roundRect">
            <a:avLst/>
          </a:prstGeom>
          <a:solidFill>
            <a:srgbClr val="FF33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Правильно</a:t>
            </a:r>
            <a:r>
              <a:rPr lang="ru-RU" sz="2000" dirty="0">
                <a:latin typeface="Bookman Old Style" pitchFamily="18" charset="0"/>
              </a:rPr>
              <a:t> 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4941168"/>
            <a:ext cx="2073459" cy="128588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Зима</a:t>
            </a:r>
            <a:r>
              <a:rPr lang="ru-RU" sz="3000" dirty="0">
                <a:latin typeface="Bookman Old Style" pitchFamily="18" charset="0"/>
              </a:rPr>
              <a:t> 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2588" y="4918075"/>
            <a:ext cx="2074862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98542" y="4949350"/>
            <a:ext cx="2073458" cy="128588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Подумай ещё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97731" y="4950905"/>
            <a:ext cx="2073458" cy="128588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Весна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97138" y="4951413"/>
            <a:ext cx="2060575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03784" y="4941168"/>
            <a:ext cx="2093476" cy="128588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Увы, неверно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20720" y="4941168"/>
            <a:ext cx="2059603" cy="1285884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Лето</a:t>
            </a:r>
            <a:r>
              <a:rPr lang="ru-RU" sz="3000" dirty="0">
                <a:latin typeface="Bookman Old Style" pitchFamily="18" charset="0"/>
              </a:rPr>
              <a:t>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21213" y="4951413"/>
            <a:ext cx="2058987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714046" y="4950905"/>
            <a:ext cx="2062463" cy="128588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Подумай хорошо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14046" y="4949350"/>
            <a:ext cx="2048387" cy="128588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Осень</a:t>
            </a:r>
            <a:r>
              <a:rPr lang="ru-RU" sz="3000" dirty="0">
                <a:latin typeface="Bookman Old Style" pitchFamily="18" charset="0"/>
              </a:rPr>
              <a:t>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697663" y="4951413"/>
            <a:ext cx="2076450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pic>
        <p:nvPicPr>
          <p:cNvPr id="719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8" y="2124075"/>
            <a:ext cx="2043112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3013" y="2108200"/>
            <a:ext cx="2044700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6" descr="Картинка 1 из 1975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8038" y="2100263"/>
            <a:ext cx="2062162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27825" y="2100263"/>
            <a:ext cx="204946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24388" y="2135188"/>
            <a:ext cx="2047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6" descr="Картинка 185 из 15434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13013" y="2124075"/>
            <a:ext cx="2047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8" descr="http://img-fotki.yandex.ru/get/8/vibpxhgglzd.9cd/0_23abc_85d3096d_XL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45288" y="2124075"/>
            <a:ext cx="2047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05" name="TextBox 33"/>
          <p:cNvSpPr txBox="1">
            <a:spLocks noChangeArrowheads="1"/>
          </p:cNvSpPr>
          <p:nvPr/>
        </p:nvSpPr>
        <p:spPr bwMode="auto">
          <a:xfrm>
            <a:off x="1630363" y="549275"/>
            <a:ext cx="5853112" cy="1076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>
                <a:latin typeface="Times New Roman" pitchFamily="16" charset="0"/>
                <a:cs typeface="Times New Roman" pitchFamily="16" charset="0"/>
              </a:rPr>
              <a:t>Какое время года начинает </a:t>
            </a:r>
          </a:p>
          <a:p>
            <a:pPr algn="ctr"/>
            <a:r>
              <a:rPr lang="ru-RU" sz="3200" dirty="0">
                <a:latin typeface="Times New Roman" pitchFamily="16" charset="0"/>
                <a:cs typeface="Times New Roman" pitchFamily="16" charset="0"/>
              </a:rPr>
              <a:t>и заканчивает календарный год?</a:t>
            </a: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820150" y="6562725"/>
            <a:ext cx="288925" cy="26035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87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4941168"/>
            <a:ext cx="2073459" cy="128588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Увы, неверно</a:t>
            </a:r>
            <a:endParaRPr lang="ru-RU" sz="2000" dirty="0">
              <a:latin typeface="Bookman Old Style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9277" y="4961363"/>
            <a:ext cx="2073459" cy="128588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Зима</a:t>
            </a:r>
            <a:r>
              <a:rPr lang="ru-RU" sz="3000" dirty="0">
                <a:latin typeface="Bookman Old Style" pitchFamily="18" charset="0"/>
              </a:rPr>
              <a:t> 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4813" y="4960938"/>
            <a:ext cx="2073275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98542" y="4949350"/>
            <a:ext cx="2073458" cy="1285884"/>
          </a:xfrm>
          <a:prstGeom prst="roundRect">
            <a:avLst/>
          </a:prstGeom>
          <a:solidFill>
            <a:srgbClr val="FF33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Правильно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83523" y="4949350"/>
            <a:ext cx="2073458" cy="128588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Весна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3013" y="4965700"/>
            <a:ext cx="2058987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03784" y="4941168"/>
            <a:ext cx="2093476" cy="128588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Подумай хорошо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18815" y="4961399"/>
            <a:ext cx="2059603" cy="1285884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Лето</a:t>
            </a:r>
            <a:r>
              <a:rPr lang="ru-RU" sz="3000" dirty="0">
                <a:latin typeface="Bookman Old Style" pitchFamily="18" charset="0"/>
              </a:rPr>
              <a:t>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29150" y="4941888"/>
            <a:ext cx="2058988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714046" y="4950905"/>
            <a:ext cx="2062463" cy="128588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Подумай ещё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28123" y="4950905"/>
            <a:ext cx="2048387" cy="128588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Осень</a:t>
            </a:r>
            <a:r>
              <a:rPr lang="ru-RU" sz="3000" dirty="0">
                <a:latin typeface="Bookman Old Style" pitchFamily="18" charset="0"/>
              </a:rPr>
              <a:t>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691313" y="4954588"/>
            <a:ext cx="2076450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8" y="2124075"/>
            <a:ext cx="2043112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3013" y="2108200"/>
            <a:ext cx="2044700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6" descr="Картинка 1 из 1975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8038" y="2100263"/>
            <a:ext cx="2062162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27825" y="2100263"/>
            <a:ext cx="204946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21475" y="2105025"/>
            <a:ext cx="2047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5" descr="Картинка 262 из 13947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03750" y="2116138"/>
            <a:ext cx="2047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7"/>
          <p:cNvPicPr>
            <a:picLocks noChangeAspect="1" noChangeArrowheads="1"/>
          </p:cNvPicPr>
          <p:nvPr/>
        </p:nvPicPr>
        <p:blipFill>
          <a:blip r:embed="rId9"/>
          <a:srcRect b="3073"/>
          <a:stretch>
            <a:fillRect/>
          </a:stretch>
        </p:blipFill>
        <p:spPr bwMode="auto">
          <a:xfrm>
            <a:off x="407988" y="2108200"/>
            <a:ext cx="2047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29" name="TextBox 23"/>
          <p:cNvSpPr txBox="1">
            <a:spLocks noChangeArrowheads="1"/>
          </p:cNvSpPr>
          <p:nvPr/>
        </p:nvSpPr>
        <p:spPr bwMode="auto">
          <a:xfrm>
            <a:off x="850900" y="530225"/>
            <a:ext cx="7362825" cy="15700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>
                <a:latin typeface="Times New Roman" pitchFamily="16" charset="0"/>
                <a:cs typeface="Times New Roman" pitchFamily="16" charset="0"/>
              </a:rPr>
              <a:t>Все перелётные птицы вернулись домой </a:t>
            </a:r>
          </a:p>
          <a:p>
            <a:pPr algn="ctr"/>
            <a:r>
              <a:rPr lang="ru-RU" sz="3200" dirty="0">
                <a:latin typeface="Times New Roman" pitchFamily="16" charset="0"/>
                <a:cs typeface="Times New Roman" pitchFamily="16" charset="0"/>
              </a:rPr>
              <a:t>из тёплых стран, хлопочут на гнёздах, </a:t>
            </a:r>
          </a:p>
          <a:p>
            <a:pPr algn="ctr"/>
            <a:r>
              <a:rPr lang="ru-RU" sz="3200" dirty="0">
                <a:latin typeface="Times New Roman" pitchFamily="16" charset="0"/>
                <a:cs typeface="Times New Roman" pitchFamily="16" charset="0"/>
              </a:rPr>
              <a:t>песни распевают</a:t>
            </a:r>
          </a:p>
        </p:txBody>
      </p:sp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>
          <a:xfrm>
            <a:off x="8820150" y="6562725"/>
            <a:ext cx="288925" cy="26035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87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4941168"/>
            <a:ext cx="2073459" cy="128588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Увы, неверно</a:t>
            </a:r>
            <a:endParaRPr lang="ru-RU" sz="2000" dirty="0">
              <a:latin typeface="Bookman Old Style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9277" y="4961363"/>
            <a:ext cx="2073459" cy="128588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Зима</a:t>
            </a:r>
            <a:r>
              <a:rPr lang="ru-RU" sz="3000" dirty="0">
                <a:latin typeface="Bookman Old Style" pitchFamily="18" charset="0"/>
              </a:rPr>
              <a:t> 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4813" y="4960938"/>
            <a:ext cx="2073275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98542" y="4949350"/>
            <a:ext cx="2073458" cy="128588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Подумай ещё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97731" y="4950905"/>
            <a:ext cx="2073458" cy="128588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Весна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97138" y="4951413"/>
            <a:ext cx="2060575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03784" y="4941168"/>
            <a:ext cx="2093476" cy="1285884"/>
          </a:xfrm>
          <a:prstGeom prst="roundRect">
            <a:avLst/>
          </a:prstGeom>
          <a:solidFill>
            <a:srgbClr val="FF33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Правильно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20720" y="4949350"/>
            <a:ext cx="2059603" cy="1285884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Лето</a:t>
            </a:r>
            <a:r>
              <a:rPr lang="ru-RU" sz="3000" dirty="0">
                <a:latin typeface="Bookman Old Style" pitchFamily="18" charset="0"/>
              </a:rPr>
              <a:t>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03750" y="4918075"/>
            <a:ext cx="2058988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714046" y="4950905"/>
            <a:ext cx="2062463" cy="128588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Подумай хорошо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14046" y="4949350"/>
            <a:ext cx="2048387" cy="128588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Осень</a:t>
            </a:r>
            <a:r>
              <a:rPr lang="ru-RU" sz="3000" dirty="0">
                <a:latin typeface="Bookman Old Style" pitchFamily="18" charset="0"/>
              </a:rPr>
              <a:t>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697663" y="4951413"/>
            <a:ext cx="2076450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8" y="2124075"/>
            <a:ext cx="2043112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3013" y="2108200"/>
            <a:ext cx="2044700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6" name="Picture 6" descr="Картинка 1 из 1975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8038" y="2100263"/>
            <a:ext cx="2062162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27825" y="2100263"/>
            <a:ext cx="204946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Картинка 11 из 19755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0050" y="2109788"/>
            <a:ext cx="2047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3488" y="2105025"/>
            <a:ext cx="2047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21475" y="2105025"/>
            <a:ext cx="2047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01" name="TextBox 23"/>
          <p:cNvSpPr txBox="1">
            <a:spLocks noChangeArrowheads="1"/>
          </p:cNvSpPr>
          <p:nvPr/>
        </p:nvSpPr>
        <p:spPr bwMode="auto">
          <a:xfrm>
            <a:off x="1143000" y="284163"/>
            <a:ext cx="7585075" cy="15700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>
                <a:latin typeface="Times New Roman" pitchFamily="16" charset="0"/>
                <a:cs typeface="Times New Roman" pitchFamily="16" charset="0"/>
              </a:rPr>
              <a:t>В лесах всюду полно маленьких </a:t>
            </a:r>
          </a:p>
          <a:p>
            <a:pPr algn="ctr"/>
            <a:r>
              <a:rPr lang="ru-RU" sz="3200" dirty="0">
                <a:latin typeface="Times New Roman" pitchFamily="16" charset="0"/>
                <a:cs typeface="Times New Roman" pitchFamily="16" charset="0"/>
              </a:rPr>
              <a:t>сочных плодов: ягод земляники, черники, </a:t>
            </a:r>
          </a:p>
          <a:p>
            <a:pPr algn="ctr"/>
            <a:r>
              <a:rPr lang="ru-RU" sz="3200" dirty="0">
                <a:latin typeface="Times New Roman" pitchFamily="16" charset="0"/>
                <a:cs typeface="Times New Roman" pitchFamily="16" charset="0"/>
              </a:rPr>
              <a:t>голубики, смородины</a:t>
            </a:r>
          </a:p>
        </p:txBody>
      </p:sp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>
          <a:xfrm>
            <a:off x="8820150" y="6562725"/>
            <a:ext cx="288925" cy="26035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oneyes.ru/img/picture/Nov/22/7c659a77e367b01202d0bdf51ef88a10/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327441">
            <a:off x="1592940" y="710688"/>
            <a:ext cx="3099066" cy="3600986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Я услышал и забыл.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/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Я увидел и запомнил.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/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Я сделал и понял.</a:t>
            </a:r>
          </a:p>
          <a:p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r>
              <a:rPr lang="ru-RU" sz="32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Конфуций</a:t>
            </a:r>
            <a:endParaRPr lang="ru-RU" sz="32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3" descr="http://last24.info/pictures/092009/7/m_1462572067_2006762084.jpg"/>
          <p:cNvPicPr>
            <a:picLocks noChangeAspect="1" noChangeArrowheads="1"/>
          </p:cNvPicPr>
          <p:nvPr/>
        </p:nvPicPr>
        <p:blipFill>
          <a:blip r:embed="rId3"/>
          <a:srcRect r="4405" b="4348"/>
          <a:stretch>
            <a:fillRect/>
          </a:stretch>
        </p:blipFill>
        <p:spPr bwMode="auto">
          <a:xfrm rot="1267033">
            <a:off x="1841865" y="2084249"/>
            <a:ext cx="1928826" cy="146324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868897">
            <a:off x="5212895" y="1527134"/>
            <a:ext cx="3297109" cy="3139321"/>
          </a:xfrm>
          <a:prstGeom prst="rect">
            <a:avLst/>
          </a:prstGeom>
          <a:ln w="38100">
            <a:solidFill>
              <a:srgbClr val="7030A0"/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Исследования Р. </a:t>
            </a:r>
            <a:r>
              <a:rPr lang="ru-RU" dirty="0" err="1" smtClean="0"/>
              <a:t>Карникау</a:t>
            </a:r>
            <a:r>
              <a:rPr lang="ru-RU" dirty="0" smtClean="0"/>
              <a:t> и  Ф. </a:t>
            </a:r>
            <a:r>
              <a:rPr lang="ru-RU" dirty="0" err="1" smtClean="0"/>
              <a:t>Макэлроу</a:t>
            </a:r>
            <a:endParaRPr lang="ru-RU" dirty="0" smtClean="0"/>
          </a:p>
          <a:p>
            <a:r>
              <a:rPr lang="ru-RU" dirty="0" smtClean="0"/>
              <a:t>Человек помнит:</a:t>
            </a:r>
          </a:p>
          <a:p>
            <a:r>
              <a:rPr lang="ru-RU" dirty="0" smtClean="0"/>
              <a:t>10% - прочитанного;</a:t>
            </a:r>
          </a:p>
          <a:p>
            <a:r>
              <a:rPr lang="ru-RU" dirty="0" smtClean="0"/>
              <a:t>20% - услышанного;</a:t>
            </a:r>
          </a:p>
          <a:p>
            <a:r>
              <a:rPr lang="ru-RU" dirty="0" smtClean="0"/>
              <a:t>30% - увиденного;</a:t>
            </a:r>
          </a:p>
          <a:p>
            <a:r>
              <a:rPr lang="ru-RU" dirty="0" smtClean="0"/>
              <a:t>50% - услышанного и увиденного;</a:t>
            </a:r>
          </a:p>
          <a:p>
            <a:r>
              <a:rPr lang="ru-RU" dirty="0" smtClean="0"/>
              <a:t>80% - того, что говорит сам;</a:t>
            </a:r>
          </a:p>
          <a:p>
            <a:r>
              <a:rPr lang="ru-RU" dirty="0" smtClean="0"/>
              <a:t>90% - того, до чего дошел в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87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4941168"/>
            <a:ext cx="2073459" cy="128588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Увы, неверно</a:t>
            </a:r>
            <a:endParaRPr lang="ru-RU" sz="2000" dirty="0">
              <a:latin typeface="Bookman Old Style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9277" y="4961363"/>
            <a:ext cx="2073459" cy="128588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Зима</a:t>
            </a:r>
            <a:r>
              <a:rPr lang="ru-RU" sz="3000" dirty="0">
                <a:latin typeface="Bookman Old Style" pitchFamily="18" charset="0"/>
              </a:rPr>
              <a:t> 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4813" y="4960938"/>
            <a:ext cx="2073275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98542" y="4949350"/>
            <a:ext cx="2073458" cy="128588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Подумай ещё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97731" y="4950905"/>
            <a:ext cx="2073458" cy="128588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Весна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97138" y="4951413"/>
            <a:ext cx="2060575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03784" y="4941168"/>
            <a:ext cx="2093476" cy="128588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Подумай хорошо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18815" y="4961399"/>
            <a:ext cx="2059603" cy="1285884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Лето</a:t>
            </a:r>
            <a:r>
              <a:rPr lang="ru-RU" sz="3000" dirty="0">
                <a:latin typeface="Bookman Old Style" pitchFamily="18" charset="0"/>
              </a:rPr>
              <a:t>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29150" y="4941888"/>
            <a:ext cx="2058988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714046" y="4950905"/>
            <a:ext cx="2062463" cy="1285884"/>
          </a:xfrm>
          <a:prstGeom prst="roundRect">
            <a:avLst/>
          </a:prstGeom>
          <a:solidFill>
            <a:srgbClr val="FF33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Bookman Old Style" pitchFamily="18" charset="0"/>
              </a:rPr>
              <a:t>Правильно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28122" y="4941168"/>
            <a:ext cx="2048387" cy="128588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 prst="relaxedInset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Осень</a:t>
            </a:r>
            <a:r>
              <a:rPr lang="ru-RU" sz="3000" dirty="0">
                <a:latin typeface="Bookman Old Style" pitchFamily="18" charset="0"/>
              </a:rPr>
              <a:t>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727825" y="4949825"/>
            <a:ext cx="2076450" cy="1285875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000" dirty="0">
              <a:latin typeface="Bookman Old Style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8" y="2124075"/>
            <a:ext cx="2043112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3013" y="2108200"/>
            <a:ext cx="2044700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6" descr="Картинка 1 из 1975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18038" y="2100263"/>
            <a:ext cx="2062162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3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27825" y="2100263"/>
            <a:ext cx="204946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25975" y="2119313"/>
            <a:ext cx="2047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5450" y="2124075"/>
            <a:ext cx="2047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6" name="TextBox 20"/>
          <p:cNvSpPr txBox="1">
            <a:spLocks noChangeArrowheads="1"/>
          </p:cNvSpPr>
          <p:nvPr/>
        </p:nvSpPr>
        <p:spPr bwMode="auto">
          <a:xfrm>
            <a:off x="2279650" y="746125"/>
            <a:ext cx="4699000" cy="10779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>
                <a:latin typeface="Times New Roman" pitchFamily="16" charset="0"/>
                <a:cs typeface="Times New Roman" pitchFamily="16" charset="0"/>
              </a:rPr>
              <a:t>После первого заморозка </a:t>
            </a:r>
          </a:p>
          <a:p>
            <a:pPr algn="ctr"/>
            <a:r>
              <a:rPr lang="ru-RU" sz="3200" dirty="0">
                <a:latin typeface="Times New Roman" pitchFamily="16" charset="0"/>
                <a:cs typeface="Times New Roman" pitchFamily="16" charset="0"/>
              </a:rPr>
              <a:t>начинается листопад</a:t>
            </a: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820150" y="6562725"/>
            <a:ext cx="288925" cy="26035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22538" y="2124075"/>
            <a:ext cx="2052637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8" name="Picture 6" descr="http://www.powerpointhintergrund.com/uploads/3d-ppt-background-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9154" name="Picture 2" descr="http://3d-week.ru/3dw/wp-content/uploads/2016/03/Tinkerca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857364"/>
            <a:ext cx="3714776" cy="22676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r>
              <a:rPr lang="en-US" sz="2400" b="1" dirty="0" smtClean="0">
                <a:solidFill>
                  <a:srgbClr val="FF0000"/>
                </a:solidFill>
              </a:rPr>
              <a:t>D</a:t>
            </a:r>
            <a:r>
              <a:rPr lang="ru-RU" sz="2400" b="1" dirty="0" smtClean="0">
                <a:solidFill>
                  <a:srgbClr val="FF0000"/>
                </a:solidFill>
              </a:rPr>
              <a:t> МОДЕЛИРОВАНИЕ  </a:t>
            </a:r>
            <a:r>
              <a:rPr lang="ru-RU" dirty="0" smtClean="0">
                <a:solidFill>
                  <a:srgbClr val="FF0000"/>
                </a:solidFill>
              </a:rPr>
              <a:t>– </a:t>
            </a:r>
            <a:r>
              <a:rPr lang="ru-RU" dirty="0" smtClean="0">
                <a:solidFill>
                  <a:srgbClr val="002060"/>
                </a:solidFill>
              </a:rPr>
              <a:t>это попытка задействовать для решения познавательных задач зрительную, двигательную, ассоциативную память. </a:t>
            </a:r>
            <a:r>
              <a:rPr lang="ru-RU" u="sng" dirty="0" smtClean="0">
                <a:solidFill>
                  <a:srgbClr val="FF0000"/>
                </a:solidFill>
              </a:rPr>
              <a:t>Моделирование</a:t>
            </a:r>
            <a:r>
              <a:rPr lang="ru-RU" dirty="0" smtClean="0">
                <a:solidFill>
                  <a:srgbClr val="002060"/>
                </a:solidFill>
              </a:rPr>
              <a:t> - наглядно-практический метод обучения. Заключается он в том, что мышление ребенка развивают с помощью специальных схем, моделей, которые в наглядной и доступной для него форме воспроизводят скрытые свойства и связи того или иного объекта.</a:t>
            </a:r>
          </a:p>
        </p:txBody>
      </p:sp>
      <p:pic>
        <p:nvPicPr>
          <p:cNvPr id="49156" name="Picture 4" descr="https://ds03.infourok.ru/uploads/ex/0914/0003b293-5e002ba1/5/hello_html_21f19ea0.png"/>
          <p:cNvPicPr>
            <a:picLocks noChangeAspect="1" noChangeArrowheads="1"/>
          </p:cNvPicPr>
          <p:nvPr/>
        </p:nvPicPr>
        <p:blipFill>
          <a:blip r:embed="rId4" cstate="print"/>
          <a:srcRect r="2596" b="4760"/>
          <a:stretch>
            <a:fillRect/>
          </a:stretch>
        </p:blipFill>
        <p:spPr bwMode="auto">
          <a:xfrm>
            <a:off x="357158" y="1714488"/>
            <a:ext cx="4143404" cy="25320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16" descr="http://cdn5.imgbb.ru/user/175/1751119/201504/f9bff41b3d1bc52c88a3839a17c2241a.jpg"/>
          <p:cNvPicPr>
            <a:picLocks noChangeAspect="1" noChangeArrowheads="1"/>
          </p:cNvPicPr>
          <p:nvPr/>
        </p:nvPicPr>
        <p:blipFill>
          <a:blip r:embed="rId5"/>
          <a:srcRect l="9740" t="30564" r="6493" b="5956"/>
          <a:stretch>
            <a:fillRect/>
          </a:stretch>
        </p:blipFill>
        <p:spPr bwMode="auto">
          <a:xfrm>
            <a:off x="6143636" y="4500570"/>
            <a:ext cx="2844291" cy="17859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perspectiveHeroicExtreme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6" name="Группа 5"/>
          <p:cNvGrpSpPr/>
          <p:nvPr/>
        </p:nvGrpSpPr>
        <p:grpSpPr>
          <a:xfrm>
            <a:off x="2285984" y="4429132"/>
            <a:ext cx="4143404" cy="2214578"/>
            <a:chOff x="2520296" y="714356"/>
            <a:chExt cx="5661002" cy="2676146"/>
          </a:xfrm>
          <a:scene3d>
            <a:camera prst="orthographicFront"/>
            <a:lightRig rig="threePt" dir="t"/>
          </a:scene3d>
        </p:grpSpPr>
        <p:pic>
          <p:nvPicPr>
            <p:cNvPr id="7" name="Picture 14" descr="http://bigslide.ru/images/12/11007/960/img8.jpg"/>
            <p:cNvPicPr>
              <a:picLocks noChangeAspect="1" noChangeArrowheads="1"/>
            </p:cNvPicPr>
            <p:nvPr/>
          </p:nvPicPr>
          <p:blipFill>
            <a:blip r:embed="rId6"/>
            <a:srcRect l="3906" t="45834" r="3125" b="9374"/>
            <a:stretch>
              <a:fillRect/>
            </a:stretch>
          </p:blipFill>
          <p:spPr bwMode="auto">
            <a:xfrm>
              <a:off x="2843451" y="1461700"/>
              <a:ext cx="5337847" cy="1928802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2520296" y="714356"/>
              <a:ext cx="5278920" cy="632271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140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Какие из предложенных разверток составляют </a:t>
              </a:r>
            </a:p>
            <a:p>
              <a:pPr algn="ctr"/>
              <a:r>
                <a:rPr lang="ru-RU" sz="140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открытый куб (без верхней грани)</a:t>
              </a:r>
              <a:endParaRPr lang="ru-RU" sz="14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pic>
        <p:nvPicPr>
          <p:cNvPr id="9" name="Picture 18" descr="http://iad.sfu-kras.ru/images/portfolio/img_2992_mi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42909" y="4643446"/>
            <a:ext cx="2858327" cy="18984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857752" y="3714752"/>
            <a:ext cx="2214578" cy="2571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t="25339" r="2714" b="7918"/>
          <a:stretch>
            <a:fillRect/>
          </a:stretch>
        </p:blipFill>
        <p:spPr bwMode="auto">
          <a:xfrm>
            <a:off x="0" y="2116550"/>
            <a:ext cx="9144000" cy="418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714480" y="285728"/>
            <a:ext cx="5643602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Мини – музей 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ИГРЫ РАЗУМА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4" name="Группа 23"/>
          <p:cNvGrpSpPr/>
          <p:nvPr/>
        </p:nvGrpSpPr>
        <p:grpSpPr>
          <a:xfrm>
            <a:off x="4857752" y="3747000"/>
            <a:ext cx="2214578" cy="2539519"/>
            <a:chOff x="4857752" y="3747000"/>
            <a:chExt cx="2214578" cy="2539519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4857752" y="3747000"/>
              <a:ext cx="2214578" cy="25395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" name="Группа 19"/>
            <p:cNvGrpSpPr/>
            <p:nvPr/>
          </p:nvGrpSpPr>
          <p:grpSpPr>
            <a:xfrm>
              <a:off x="4994505" y="3968255"/>
              <a:ext cx="1928794" cy="1928794"/>
              <a:chOff x="4929190" y="3968255"/>
              <a:chExt cx="1928794" cy="1928794"/>
            </a:xfrm>
          </p:grpSpPr>
          <p:pic>
            <p:nvPicPr>
              <p:cNvPr id="2054" name="Picture 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929190" y="3968255"/>
                <a:ext cx="1928794" cy="19287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" name="Прямоугольник 11"/>
              <p:cNvSpPr/>
              <p:nvPr/>
            </p:nvSpPr>
            <p:spPr>
              <a:xfrm>
                <a:off x="6072198" y="5468453"/>
                <a:ext cx="708257" cy="3310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6013823" y="3994381"/>
                <a:ext cx="714380" cy="2596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5000628" y="3981318"/>
                <a:ext cx="636819" cy="2596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/>
          <a:srcRect t="25339" r="2714" b="7918"/>
          <a:stretch>
            <a:fillRect/>
          </a:stretch>
        </p:blipFill>
        <p:spPr bwMode="auto">
          <a:xfrm>
            <a:off x="0" y="2071678"/>
            <a:ext cx="9144000" cy="418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Группа 21"/>
          <p:cNvGrpSpPr/>
          <p:nvPr/>
        </p:nvGrpSpPr>
        <p:grpSpPr>
          <a:xfrm>
            <a:off x="4857752" y="3702128"/>
            <a:ext cx="2214578" cy="2539519"/>
            <a:chOff x="4857752" y="3747000"/>
            <a:chExt cx="2214578" cy="2539519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4857752" y="3747000"/>
              <a:ext cx="2214578" cy="25395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" name="Группа 24"/>
            <p:cNvGrpSpPr/>
            <p:nvPr/>
          </p:nvGrpSpPr>
          <p:grpSpPr>
            <a:xfrm>
              <a:off x="4994505" y="3968255"/>
              <a:ext cx="1928794" cy="1928794"/>
              <a:chOff x="4929190" y="3968255"/>
              <a:chExt cx="1928794" cy="1928794"/>
            </a:xfrm>
          </p:grpSpPr>
          <p:pic>
            <p:nvPicPr>
              <p:cNvPr id="26" name="Picture 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929190" y="3968255"/>
                <a:ext cx="1928794" cy="19287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7" name="Прямоугольник 26"/>
              <p:cNvSpPr/>
              <p:nvPr/>
            </p:nvSpPr>
            <p:spPr>
              <a:xfrm>
                <a:off x="6072198" y="5468453"/>
                <a:ext cx="708257" cy="3310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6013823" y="3994381"/>
                <a:ext cx="714380" cy="2596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5000628" y="3981318"/>
                <a:ext cx="636819" cy="2596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0" name="Picture 8" descr="http://granddecor12.ru/forum/imgs/56048f85e29b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8309" cy="6857999"/>
          </a:xfrm>
          <a:prstGeom prst="rect">
            <a:avLst/>
          </a:prstGeom>
          <a:noFill/>
        </p:spPr>
      </p:pic>
      <p:pic>
        <p:nvPicPr>
          <p:cNvPr id="44034" name="Picture 2" descr="гиф анимация,гифки - ПРИКОЛЬНЫЕ gif анимашки,космос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815" y="428604"/>
            <a:ext cx="9154815" cy="606506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12926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АНИМАЦИИ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отличаются доступностью и неповторимостью жанра. </a:t>
            </a:r>
            <a:r>
              <a:rPr lang="ru-RU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их помощью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можно сделать процесс обучения удовольствием для дошкольников. Положительное воздействие анимации может стать прекрасным развивающим пособием для раскрепощения мышления, развития творческого потенциала.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granddecor12.ru/forum/imgs/56048f85e29b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8309" cy="6857999"/>
          </a:xfrm>
          <a:prstGeom prst="rect">
            <a:avLst/>
          </a:prstGeom>
          <a:noFill/>
        </p:spPr>
      </p:pic>
      <p:pic>
        <p:nvPicPr>
          <p:cNvPr id="46082" name="Picture 2" descr="http://infonarod.ru/sites/default/files/users/14/favim.com-259557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27" y="214290"/>
            <a:ext cx="9135102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МАТЕРИАЛЫ ИКТ, ИСПОЛЬЗУЕМЫЕ В РАБОТЕ С ДЕТЬМИ И РОДИТЕЛЯМИ:</a:t>
            </a:r>
          </a:p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338986">
            <a:off x="47202" y="1023702"/>
            <a:ext cx="4892413" cy="1200329"/>
          </a:xfrm>
          <a:prstGeom prst="rect">
            <a:avLst/>
          </a:prstGeom>
          <a:noFill/>
          <a:ln>
            <a:solidFill>
              <a:srgbClr val="92D050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RightFacing"/>
            <a:lightRig rig="harsh" dir="t">
              <a:rot lat="0" lon="0" rev="3000000"/>
            </a:lightRig>
          </a:scene3d>
          <a:sp3d extrusionH="254000" contourW="19050">
            <a:bevelT w="82550" h="44450" prst="slope"/>
            <a:bevelB w="82550" h="44450" prst="angle"/>
            <a:contourClr>
              <a:srgbClr val="FFFFFF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p3d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Консультации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Тематические фильмы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Видеоролики и др.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2571744"/>
            <a:ext cx="2357454" cy="14734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857232"/>
            <a:ext cx="2428892" cy="15180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3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2000240"/>
            <a:ext cx="2643206" cy="1652004"/>
          </a:xfrm>
          <a:prstGeom prst="rect">
            <a:avLst/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4214818"/>
            <a:ext cx="2286016" cy="14287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31" name="Picture 7" descr="http://anapa-print.ru/wp-content/uploads/2014/03/1629591-624x316.png"/>
          <p:cNvPicPr>
            <a:picLocks noChangeAspect="1" noChangeArrowheads="1"/>
          </p:cNvPicPr>
          <p:nvPr/>
        </p:nvPicPr>
        <p:blipFill>
          <a:blip r:embed="rId8"/>
          <a:srcRect r="6250"/>
          <a:stretch>
            <a:fillRect/>
          </a:stretch>
        </p:blipFill>
        <p:spPr bwMode="auto">
          <a:xfrm>
            <a:off x="0" y="3848099"/>
            <a:ext cx="5572132" cy="3009901"/>
          </a:xfrm>
          <a:prstGeom prst="rect">
            <a:avLst/>
          </a:prstGeom>
          <a:noFill/>
        </p:spPr>
      </p:pic>
      <p:pic>
        <p:nvPicPr>
          <p:cNvPr id="1026" name="Picture 2" descr="C:\!!!!! Света\ДС №95\ОБЛАСТЬ\!\ИКТ с през нов\2017-02-20_20-46-28.png"/>
          <p:cNvPicPr>
            <a:picLocks noChangeAspect="1" noChangeArrowheads="1"/>
          </p:cNvPicPr>
          <p:nvPr/>
        </p:nvPicPr>
        <p:blipFill>
          <a:blip r:embed="rId9" cstate="print"/>
          <a:srcRect l="8984" t="12646" r="11328" b="1660"/>
          <a:stretch>
            <a:fillRect/>
          </a:stretch>
        </p:blipFill>
        <p:spPr bwMode="auto">
          <a:xfrm>
            <a:off x="142844" y="4620954"/>
            <a:ext cx="1959278" cy="1808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!!!!! Света\ДС №95\ОБЛАСТЬ\!\ИКТ с през нов\2017-02-20_20-51-49.png"/>
          <p:cNvPicPr>
            <a:picLocks noChangeAspect="1" noChangeArrowheads="1"/>
          </p:cNvPicPr>
          <p:nvPr/>
        </p:nvPicPr>
        <p:blipFill>
          <a:blip r:embed="rId10" cstate="print"/>
          <a:srcRect l="10742" t="12646" r="11328" b="2392"/>
          <a:stretch>
            <a:fillRect/>
          </a:stretch>
        </p:blipFill>
        <p:spPr bwMode="auto">
          <a:xfrm rot="228503">
            <a:off x="1795213" y="4499313"/>
            <a:ext cx="2394903" cy="1886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ContrastingRightFacing"/>
            <a:lightRig rig="threePt" dir="t"/>
          </a:scene3d>
        </p:spPr>
      </p:pic>
      <p:pic>
        <p:nvPicPr>
          <p:cNvPr id="1032" name="Picture 8" descr="C:\!!!!! Света\ДС №95\ОБЛАСТЬ\!\ИКТ с през нов\2017-02-20_20-52-33.png"/>
          <p:cNvPicPr>
            <a:picLocks noChangeAspect="1" noChangeArrowheads="1"/>
          </p:cNvPicPr>
          <p:nvPr/>
        </p:nvPicPr>
        <p:blipFill>
          <a:blip r:embed="rId11" cstate="print"/>
          <a:srcRect l="9570" t="14844" r="9570" b="1660"/>
          <a:stretch>
            <a:fillRect/>
          </a:stretch>
        </p:blipFill>
        <p:spPr bwMode="auto">
          <a:xfrm>
            <a:off x="3857620" y="4286256"/>
            <a:ext cx="1556601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lisyonok.ucoz.ru/fon/1_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42976" y="357166"/>
            <a:ext cx="6800223" cy="2175424"/>
          </a:xfrm>
          <a:prstGeom prst="rect">
            <a:avLst/>
          </a:prstGeom>
          <a:noFill/>
        </p:spPr>
        <p:txBody>
          <a:bodyPr wrap="none" lIns="82945" tIns="41473" rIns="82945" bIns="41473">
            <a:prstTxWarp prst="textChevro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9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КОНКУРС</a:t>
            </a:r>
          </a:p>
          <a:p>
            <a:pPr algn="ctr"/>
            <a:r>
              <a:rPr lang="ru-RU" sz="49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«ЗАГАДОЧНЫЙ»</a:t>
            </a:r>
            <a:endParaRPr lang="ru-RU" sz="49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9195" y="3040156"/>
            <a:ext cx="1555211" cy="2549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lisyonok.ucoz.ru/fon/1_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611188" y="3590925"/>
            <a:ext cx="5113337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/>
            <a:endParaRPr lang="ru-RU" dirty="0">
              <a:solidFill>
                <a:srgbClr val="008000"/>
              </a:solidFill>
            </a:endParaRPr>
          </a:p>
          <a:p>
            <a:pPr eaLnBrk="0" hangingPunct="0"/>
            <a:r>
              <a:rPr lang="ru-RU" dirty="0">
                <a:solidFill>
                  <a:srgbClr val="008000"/>
                </a:solidFill>
              </a:rPr>
              <a:t/>
            </a:r>
            <a:br>
              <a:rPr lang="ru-RU" dirty="0">
                <a:solidFill>
                  <a:srgbClr val="008000"/>
                </a:solidFill>
              </a:rPr>
            </a:br>
            <a:r>
              <a:rPr lang="ru-RU" sz="2000" b="1" dirty="0">
                <a:latin typeface="Bookman Old Style" pitchFamily="18" charset="0"/>
              </a:rPr>
              <a:t>Телескопом сотни лет</a:t>
            </a:r>
            <a:br>
              <a:rPr lang="ru-RU" sz="2000" b="1" dirty="0">
                <a:latin typeface="Bookman Old Style" pitchFamily="18" charset="0"/>
              </a:rPr>
            </a:br>
            <a:r>
              <a:rPr lang="ru-RU" sz="2000" b="1" dirty="0">
                <a:latin typeface="Bookman Old Style" pitchFamily="18" charset="0"/>
              </a:rPr>
              <a:t>Изучают жизнь планет.</a:t>
            </a:r>
            <a:br>
              <a:rPr lang="ru-RU" sz="2000" b="1" dirty="0">
                <a:latin typeface="Bookman Old Style" pitchFamily="18" charset="0"/>
              </a:rPr>
            </a:br>
            <a:r>
              <a:rPr lang="ru-RU" sz="2000" b="1" dirty="0">
                <a:latin typeface="Bookman Old Style" pitchFamily="18" charset="0"/>
              </a:rPr>
              <a:t>Нам расскажет обо всем</a:t>
            </a:r>
            <a:br>
              <a:rPr lang="ru-RU" sz="2000" b="1" dirty="0">
                <a:latin typeface="Bookman Old Style" pitchFamily="18" charset="0"/>
              </a:rPr>
            </a:br>
            <a:r>
              <a:rPr lang="ru-RU" sz="2000" b="1" dirty="0">
                <a:latin typeface="Bookman Old Style" pitchFamily="18" charset="0"/>
              </a:rPr>
              <a:t>Умный дядя … </a:t>
            </a:r>
            <a:r>
              <a:rPr lang="ru-RU" sz="2000" b="1" i="1" dirty="0">
                <a:latin typeface="Bookman Old Style" pitchFamily="18" charset="0"/>
              </a:rPr>
              <a:t/>
            </a:r>
            <a:br>
              <a:rPr lang="ru-RU" sz="2000" b="1" i="1" dirty="0">
                <a:latin typeface="Bookman Old Style" pitchFamily="18" charset="0"/>
              </a:rPr>
            </a:br>
            <a:endParaRPr lang="ru-RU" sz="2000" b="1" i="1" dirty="0">
              <a:latin typeface="Bookman Old Style" pitchFamily="18" charset="0"/>
            </a:endParaRPr>
          </a:p>
        </p:txBody>
      </p:sp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900113" y="550863"/>
            <a:ext cx="4346062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i="1" u="sng" dirty="0">
                <a:latin typeface="Bookman Old Style" pitchFamily="18" charset="0"/>
              </a:rPr>
              <a:t>В космосе</a:t>
            </a:r>
            <a:r>
              <a:rPr lang="ru-RU" sz="3200" b="1" i="1" dirty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3200" b="1" i="1" dirty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400" dirty="0">
                <a:latin typeface="Bookman Old Style" pitchFamily="18" charset="0"/>
              </a:rPr>
              <a:t/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000" b="1" dirty="0">
                <a:latin typeface="Bookman Old Style" pitchFamily="18" charset="0"/>
              </a:rPr>
              <a:t>Чтобы глаз вооружить</a:t>
            </a:r>
            <a:br>
              <a:rPr lang="ru-RU" sz="2000" b="1" dirty="0">
                <a:latin typeface="Bookman Old Style" pitchFamily="18" charset="0"/>
              </a:rPr>
            </a:br>
            <a:r>
              <a:rPr lang="ru-RU" sz="2000" b="1" dirty="0">
                <a:latin typeface="Bookman Old Style" pitchFamily="18" charset="0"/>
              </a:rPr>
              <a:t>И со звездами дружить,</a:t>
            </a:r>
            <a:br>
              <a:rPr lang="ru-RU" sz="2000" b="1" dirty="0">
                <a:latin typeface="Bookman Old Style" pitchFamily="18" charset="0"/>
              </a:rPr>
            </a:br>
            <a:r>
              <a:rPr lang="ru-RU" sz="2000" b="1" dirty="0">
                <a:latin typeface="Bookman Old Style" pitchFamily="18" charset="0"/>
              </a:rPr>
              <a:t>Млечный путь увидеть чтоб</a:t>
            </a:r>
            <a:br>
              <a:rPr lang="ru-RU" sz="2000" b="1" dirty="0">
                <a:latin typeface="Bookman Old Style" pitchFamily="18" charset="0"/>
              </a:rPr>
            </a:br>
            <a:r>
              <a:rPr lang="ru-RU" sz="2000" b="1" dirty="0">
                <a:latin typeface="Bookman Old Style" pitchFamily="18" charset="0"/>
              </a:rPr>
              <a:t>Нужен мощный …</a:t>
            </a:r>
          </a:p>
        </p:txBody>
      </p:sp>
      <p:sp>
        <p:nvSpPr>
          <p:cNvPr id="49163" name="WordArt 11"/>
          <p:cNvSpPr>
            <a:spLocks noChangeArrowheads="1" noChangeShapeType="1" noTextEdit="1"/>
          </p:cNvSpPr>
          <p:nvPr/>
        </p:nvSpPr>
        <p:spPr bwMode="auto">
          <a:xfrm>
            <a:off x="4643438" y="2565400"/>
            <a:ext cx="3857652" cy="93503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телескоп</a:t>
            </a:r>
          </a:p>
        </p:txBody>
      </p:sp>
      <p:sp>
        <p:nvSpPr>
          <p:cNvPr id="49164" name="WordArt 12"/>
          <p:cNvSpPr>
            <a:spLocks noChangeArrowheads="1" noChangeShapeType="1" noTextEdit="1"/>
          </p:cNvSpPr>
          <p:nvPr/>
        </p:nvSpPr>
        <p:spPr bwMode="auto">
          <a:xfrm>
            <a:off x="4286248" y="5286388"/>
            <a:ext cx="4141818" cy="10572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астроном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3" grpId="0"/>
      <p:bldP spid="491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reviews.123rf.com/images/antoshkaforever/antoshkaforever1111/antoshkaforever111100029/11276607-Extraterrestrials-seamless-pattern-Kids-design-Vector--Stock-Pho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00100" y="214290"/>
            <a:ext cx="7500990" cy="837809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2945" tIns="41473" rIns="82945" bIns="41473">
            <a:spAutoFit/>
          </a:bodyPr>
          <a:lstStyle/>
          <a:p>
            <a:pPr algn="ctr"/>
            <a:r>
              <a:rPr lang="ru-RU" sz="49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КОНКУРС «ШИФРОВКА»</a:t>
            </a:r>
            <a:endParaRPr lang="ru-RU" sz="49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2774" y="1500175"/>
            <a:ext cx="7571191" cy="10994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82945" tIns="41473" rIns="82945" bIns="41473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 w="0"/>
                <a:solidFill>
                  <a:srgbClr val="6600CC"/>
                </a:solidFill>
                <a:effectLst>
                  <a:reflection blurRad="12700" stA="50000" endPos="50000" dist="5000" dir="5400000" sy="-100000" rotWithShape="0"/>
                </a:effectLst>
              </a:rPr>
              <a:t>А   Д  А  С  Ф  Р  Н  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857496"/>
            <a:ext cx="7929618" cy="10070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82945" tIns="41473" rIns="82945" bIns="41473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>
                  <a:prstDash val="solid"/>
                </a:ln>
                <a:solidFill>
                  <a:srgbClr val="FF0066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3   7   5   1   4   8   6  2</a:t>
            </a:r>
            <a:endParaRPr lang="ru-RU" sz="6000" b="1" dirty="0">
              <a:ln>
                <a:prstDash val="solid"/>
              </a:ln>
              <a:solidFill>
                <a:srgbClr val="FF0066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755443">
            <a:off x="4695752" y="4704799"/>
            <a:ext cx="3941021" cy="914753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82945" tIns="41473" rIns="82945" bIns="414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СКАФАНДР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4" descr="item_486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699542">
            <a:off x="2750543" y="3960077"/>
            <a:ext cx="1760025" cy="27163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114" y="0"/>
            <a:ext cx="9137886" cy="46166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Требования к оформлению слайдов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14282" y="714356"/>
            <a:ext cx="8643966" cy="563231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Стиль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Соблюдайте единый стиль оформления.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Избегайте стилей, которые будут отвлекать от самой презентации.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Фон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Для фона выбирайте более холодные тона (синий или зеленый).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Звуковой фон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Не должен мешать и, по возможности, помогать восприятию презентации.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Использование цвета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одном слайде рекомендуется использовать не более трех цветов: один для фона, один для заголовков, один для текста.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Для фона и текста используйте контрастные цвета.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Анимационные эффекты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Используйте возможности компьютерной анимации для предоставления информации на слайде.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Не стоит злоупотреблять различными анимационными эффектами, они не должны отвлекать внимание от содержания информации на слайде.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r="4725" b="5104"/>
          <a:stretch>
            <a:fillRect/>
          </a:stretch>
        </p:blipFill>
        <p:spPr bwMode="auto">
          <a:xfrm rot="10800000">
            <a:off x="0" y="0"/>
            <a:ext cx="91921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42844" y="500042"/>
            <a:ext cx="3214710" cy="923330"/>
          </a:xfrm>
          <a:prstGeom prst="rect">
            <a:avLst/>
          </a:prstGeom>
          <a:ln w="28575">
            <a:solidFill>
              <a:srgbClr val="92D05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К.Д. Ушинский заметил: «Детская природа требует наглядности»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714752"/>
            <a:ext cx="6429420" cy="646331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 схему «педагог – обучающийся» вводится новое звено – компьютер</a:t>
            </a:r>
            <a:endParaRPr lang="ru-RU" dirty="0" smtClean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4786322"/>
            <a:ext cx="6572296" cy="1500198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Использование компьютерных технологий является одним из эффективных способов повышения мотивации и индивидуализации его обучения, развития творческих способностей и создание благоприятного эмоционального фона. </a:t>
            </a:r>
          </a:p>
        </p:txBody>
      </p:sp>
      <p:pic>
        <p:nvPicPr>
          <p:cNvPr id="30722" name="Picture 2" descr="https://im3-tub-ru.yandex.net/i?id=6801467853e0d18dbc9bd798c9761fc7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14290"/>
            <a:ext cx="1643074" cy="22017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14282" y="2571744"/>
            <a:ext cx="4572000" cy="646331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XXI век — </a:t>
            </a:r>
            <a:r>
              <a:rPr lang="ru-RU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век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высоких компьютерных технологий. 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114" y="0"/>
            <a:ext cx="9137886" cy="46166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Требования к представлению информации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14282" y="500042"/>
            <a:ext cx="8643966" cy="618630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/>
              <a:t>Содержание информации</a:t>
            </a:r>
            <a:endParaRPr lang="ru-RU" dirty="0" smtClean="0"/>
          </a:p>
          <a:p>
            <a:pPr lvl="0"/>
            <a:r>
              <a:rPr lang="ru-RU" dirty="0" smtClean="0"/>
              <a:t>Используйте короткие слова и предложения.</a:t>
            </a:r>
          </a:p>
          <a:p>
            <a:r>
              <a:rPr lang="ru-RU" b="1" dirty="0" smtClean="0"/>
              <a:t> Расположение информации на странице</a:t>
            </a:r>
            <a:endParaRPr lang="ru-RU" dirty="0" smtClean="0"/>
          </a:p>
          <a:p>
            <a:pPr lvl="0"/>
            <a:r>
              <a:rPr lang="ru-RU" dirty="0" smtClean="0"/>
              <a:t>Предпочтительно горизонтальное расположение информации.</a:t>
            </a:r>
          </a:p>
          <a:p>
            <a:pPr lvl="0"/>
            <a:r>
              <a:rPr lang="ru-RU" dirty="0" smtClean="0"/>
              <a:t>Наиболее важная информация должна располагаться в центре экрана.</a:t>
            </a:r>
          </a:p>
          <a:p>
            <a:pPr lvl="0"/>
            <a:r>
              <a:rPr lang="ru-RU" dirty="0" smtClean="0"/>
              <a:t>Если на слайде располагается картинка, надпись должна располагаться под ней.</a:t>
            </a:r>
          </a:p>
          <a:p>
            <a:r>
              <a:rPr lang="ru-RU" dirty="0" smtClean="0"/>
              <a:t> </a:t>
            </a:r>
            <a:r>
              <a:rPr lang="ru-RU" b="1" dirty="0" smtClean="0"/>
              <a:t>Шрифты</a:t>
            </a:r>
            <a:endParaRPr lang="ru-RU" dirty="0" smtClean="0"/>
          </a:p>
          <a:p>
            <a:pPr lvl="0"/>
            <a:r>
              <a:rPr lang="ru-RU" dirty="0" smtClean="0"/>
              <a:t>Для заголовков – не менее 24.</a:t>
            </a:r>
          </a:p>
          <a:p>
            <a:pPr lvl="0"/>
            <a:r>
              <a:rPr lang="ru-RU" dirty="0" smtClean="0"/>
              <a:t>Для информации – не менее 18.</a:t>
            </a:r>
          </a:p>
          <a:p>
            <a:pPr lvl="0"/>
            <a:r>
              <a:rPr lang="ru-RU" dirty="0" smtClean="0"/>
              <a:t>Шрифты (</a:t>
            </a:r>
            <a:r>
              <a:rPr lang="en-US" dirty="0" smtClean="0"/>
              <a:t>Arial</a:t>
            </a:r>
            <a:r>
              <a:rPr lang="ru-RU" dirty="0" smtClean="0"/>
              <a:t>, </a:t>
            </a:r>
            <a:r>
              <a:rPr lang="en-US" dirty="0" smtClean="0"/>
              <a:t>Arial Black</a:t>
            </a:r>
            <a:r>
              <a:rPr lang="ru-RU" dirty="0" smtClean="0"/>
              <a:t>, </a:t>
            </a:r>
            <a:r>
              <a:rPr lang="en-US" dirty="0" smtClean="0"/>
              <a:t>Tahoma</a:t>
            </a:r>
            <a:r>
              <a:rPr lang="ru-RU" dirty="0" smtClean="0"/>
              <a:t>, и т.д.) легче читать с большого расстояния.</a:t>
            </a:r>
          </a:p>
          <a:p>
            <a:pPr lvl="0"/>
            <a:r>
              <a:rPr lang="ru-RU" dirty="0" smtClean="0"/>
              <a:t>Нельзя смешивать разные типы шрифтов в одной презентации.</a:t>
            </a:r>
          </a:p>
          <a:p>
            <a:pPr lvl="0"/>
            <a:r>
              <a:rPr lang="ru-RU" dirty="0" smtClean="0"/>
              <a:t>Для выделения информации желательно использовать жирный шрифт, курсив использовать как можно реже. Подчеркивание использовать нельзя, т.к. это ассоциируется с гиперссылками.</a:t>
            </a:r>
          </a:p>
          <a:p>
            <a:r>
              <a:rPr lang="ru-RU" dirty="0" smtClean="0"/>
              <a:t> </a:t>
            </a:r>
            <a:r>
              <a:rPr lang="ru-RU" b="1" dirty="0" smtClean="0"/>
              <a:t>Способы выделения информации</a:t>
            </a:r>
            <a:endParaRPr lang="ru-RU" dirty="0" smtClean="0"/>
          </a:p>
          <a:p>
            <a:r>
              <a:rPr lang="ru-RU" dirty="0" smtClean="0"/>
              <a:t>Следует использовать:</a:t>
            </a:r>
          </a:p>
          <a:p>
            <a:pPr lvl="0"/>
            <a:r>
              <a:rPr lang="ru-RU" dirty="0" smtClean="0"/>
              <a:t>рамки, границу, заливку;</a:t>
            </a:r>
          </a:p>
          <a:p>
            <a:pPr lvl="0"/>
            <a:r>
              <a:rPr lang="ru-RU" dirty="0" smtClean="0"/>
              <a:t>рисунки, схемы для иллюстрации наиболее важных факторов.</a:t>
            </a:r>
          </a:p>
          <a:p>
            <a:r>
              <a:rPr lang="ru-RU" dirty="0" smtClean="0"/>
              <a:t> </a:t>
            </a:r>
            <a:r>
              <a:rPr lang="ru-RU" b="1" dirty="0" smtClean="0"/>
              <a:t>Объем информации</a:t>
            </a:r>
            <a:endParaRPr lang="ru-RU" dirty="0" smtClean="0"/>
          </a:p>
          <a:p>
            <a:pPr lvl="0"/>
            <a:r>
              <a:rPr lang="ru-RU" dirty="0" smtClean="0"/>
              <a:t>Не стоит заполнять один слайд слишком большим объемом информации.</a:t>
            </a:r>
          </a:p>
          <a:p>
            <a:pPr lvl="0"/>
            <a:r>
              <a:rPr lang="ru-RU" dirty="0" smtClean="0"/>
              <a:t>Наибольшая эффективность достигается тогда, когда ключевые пункты отображаются по одному на каждом отдельном слайде.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727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 descr="http://images.clipartpanda.com/notebook-paper-background-for-powerpoint-Science-notebook-screen-free-ppt-backgrounds.jpg"/>
          <p:cNvPicPr>
            <a:picLocks noChangeAspect="1" noChangeArrowheads="1"/>
          </p:cNvPicPr>
          <p:nvPr/>
        </p:nvPicPr>
        <p:blipFill>
          <a:blip r:embed="rId3"/>
          <a:srcRect l="7812" t="5208" r="8593"/>
          <a:stretch>
            <a:fillRect/>
          </a:stretch>
        </p:blipFill>
        <p:spPr bwMode="auto">
          <a:xfrm>
            <a:off x="714348" y="357166"/>
            <a:ext cx="7643866" cy="650083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57224" y="428604"/>
            <a:ext cx="7358114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ТРЕБОВАНИЯ ПРИ ПРОВЕДЕНИИ ЗАНЯТИЙ ДЛЯ ДЕТЕЙ С ИСПОЛЬЗОВАНИЕМ КОМПЬЮТЕРНОЙ ТЕХНИКИ:</a:t>
            </a:r>
          </a:p>
          <a:p>
            <a:pPr indent="457200" algn="just"/>
            <a:r>
              <a:rPr lang="ru-RU" sz="19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1. </a:t>
            </a:r>
            <a:r>
              <a:rPr lang="ru-RU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рекомендуемая непрерывная продолжительность работы с ПЭВМ на развивающих игровых занятиях для детей 5 лет не должна превышать 10 мин, для детей 6 лет - 15 мин.</a:t>
            </a:r>
          </a:p>
          <a:p>
            <a:pPr indent="457200" algn="just"/>
            <a:r>
              <a:rPr lang="ru-RU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2. игровые занятия с использованием ПЭВМ в ДОУ рекомендуется проводить не более одного в течение дня и не чаще трех раз в неделю в дни наиболее высокой работоспособности детей: во вторник, в среду и в четверг. После занятия с детьми проводят гимнастику для глаз.</a:t>
            </a:r>
          </a:p>
          <a:p>
            <a:pPr indent="457200" algn="just"/>
            <a:r>
              <a:rPr lang="ru-RU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3. не допускается проводить занятия с ПЭВМ в ДОУ за счет времени, отведенного для сна, дневных прогулок и других оздоровительных мероприятий.  </a:t>
            </a:r>
          </a:p>
          <a:p>
            <a:pPr indent="457200" algn="just"/>
            <a:r>
              <a:rPr lang="ru-RU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4.необходимо обеспечить гигиенически рациональную организацию рабочего места: соответствие мебели росту ребенка, достаточный уровень освещенности, расстояние до экрана не ближе 50 см. </a:t>
            </a:r>
          </a:p>
          <a:p>
            <a:pPr indent="457200" algn="just"/>
            <a:r>
              <a:rPr lang="ru-RU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5.ребенок, носящий очки, должен заниматься за компьютером в них.</a:t>
            </a:r>
            <a:endParaRPr lang="ru-RU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rpp.nashaucheba.ru/pars_docs/refs/43/42979/img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 descr="C:\!!!!! Света\ДС №95\ФОНЫ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00166" y="68240"/>
            <a:ext cx="5072098" cy="35625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65125" indent="-255588" algn="ctr">
              <a:lnSpc>
                <a:spcPct val="70000"/>
              </a:lnSpc>
              <a:buClr>
                <a:schemeClr val="tx1"/>
              </a:buClr>
            </a:pP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Список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интернет-ресурсов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71481"/>
            <a:ext cx="6429420" cy="41857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http://www.artpics.ru/pics/4522/%CA%F0%E0%E2%F7%E5%ED%EA%EE%20%C0%EB%E5%EA%F1%E5%E9%20%C8%EB%FC%E8%F7-%C7%E8%EC%E0%20%ED%E0%20%EE%EA%F0%E0%E8%ED%E5%20%E3%EE%F0%EE%E4%E0.jpg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http://www.neizvestniy-geniy.ru/images/works/photo/1/178561_1.jpg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http://data16.gallery.ru/albums/gallery/5657--46113677--u72cab.jpg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http://img-fotki.yandex.ru/get/8/vibpxhgglzd.9cd/0_23abc_85d3096d_XL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http://s42.radikal.ru/i097/1006/d7/c6aaed26a151.jpg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http://img-fotki.yandex.ru/get/4402/dadon2.72/0_4cb87_7221faf0_XL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http://www.art-abc.com/gallery/summer/b/1.jpg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http://www.bibliotekar.ru/rusLevitan/27.files/image002.jpg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http://files.myopera.com/diemxuacafe/blog/thu4.jpg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http://wallpaper.goodfon.ru/image/82352-1400x1050.jpg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http://www.artreestr.ru/i/GalleryArt/mihailov/16_.jpg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http://www.istanbulsanatevi.com/galeri/images/iri/s/shishkin-14.jpg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http://img15.nnm.ru/c/e/0/1/9/5fa6f3770b5fdf09de2c675162a.jpg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http://www.craftart.ru/_ph/1/2/479511996.jpg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http://www.resimlersokagi.com/data/media/60/276.jpg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http://img.labirint.ru/images/comments_pic/1025/07labgi0l1277146052.jpg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857760"/>
            <a:ext cx="8643998" cy="11695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http://segalega.ucoz.ru/news/obuchajushhie_i_razvivajushhie_kartochki_dlja_detej_najdi_oshibku/2012-05-17-279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20"/>
              </a:rPr>
              <a:t>http://photoshopchik.ucoz.ru/load/55-1-0-11759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21"/>
              </a:rPr>
              <a:t>http://allgfx.net/tags/%E3%F0%F3%F8%E0/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22"/>
              </a:rPr>
              <a:t>http://deslib.ru/wp-content/gallery/Eat/Ananas/ananas_1112kb.JPG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23"/>
              </a:rPr>
              <a:t>http://vector-images.com/clipart/clp313790/?lang=rus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285720" y="6072206"/>
            <a:ext cx="7429500" cy="3077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1400" dirty="0">
                <a:solidFill>
                  <a:srgbClr val="0070C0"/>
                </a:solidFill>
                <a:latin typeface="Calibri" pitchFamily="34" charset="0"/>
              </a:rPr>
              <a:t>http://900igr.net/Detskie_prezentatsii/Biologija.Eda/kartinki_dlja_detej/ </a:t>
            </a:r>
          </a:p>
        </p:txBody>
      </p:sp>
      <p:sp>
        <p:nvSpPr>
          <p:cNvPr id="9" name="Прямоугольник 3"/>
          <p:cNvSpPr>
            <a:spLocks noChangeArrowheads="1"/>
          </p:cNvSpPr>
          <p:nvPr/>
        </p:nvSpPr>
        <p:spPr bwMode="auto">
          <a:xfrm>
            <a:off x="285720" y="6488112"/>
            <a:ext cx="1575431" cy="3077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70C0"/>
                </a:solidFill>
                <a:latin typeface="Calibri" pitchFamily="34" charset="0"/>
              </a:rPr>
              <a:t>http://lenagold.ru/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6-конечная звезда 1"/>
          <p:cNvSpPr/>
          <p:nvPr/>
        </p:nvSpPr>
        <p:spPr>
          <a:xfrm>
            <a:off x="2714612" y="2428868"/>
            <a:ext cx="3571900" cy="1571636"/>
          </a:xfrm>
          <a:prstGeom prst="star6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Возможности ИКТ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14282" y="214290"/>
            <a:ext cx="2398778" cy="2038688"/>
            <a:chOff x="844987" y="363228"/>
            <a:chExt cx="2262150" cy="186631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4987" y="886389"/>
              <a:ext cx="2262150" cy="1343152"/>
            </a:xfrm>
            <a:prstGeom prst="roundRect">
              <a:avLst>
                <a:gd name="adj" fmla="val 11111"/>
              </a:avLst>
            </a:prstGeom>
            <a:ln w="190500" cap="rnd">
              <a:noFill/>
              <a:prstDash val="solid"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</p:pic>
        <p:sp>
          <p:nvSpPr>
            <p:cNvPr id="4" name="TextBox 3"/>
            <p:cNvSpPr txBox="1"/>
            <p:nvPr/>
          </p:nvSpPr>
          <p:spPr>
            <a:xfrm>
              <a:off x="1249201" y="363228"/>
              <a:ext cx="1511942" cy="59168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</a:rPr>
                <a:t>Презентации </a:t>
              </a:r>
            </a:p>
            <a:p>
              <a:r>
                <a:rPr lang="ru-RU" b="1" dirty="0" smtClean="0">
                  <a:solidFill>
                    <a:srgbClr val="0070C0"/>
                  </a:solidFill>
                </a:rPr>
                <a:t>или слайд-шоу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643174" y="285728"/>
            <a:ext cx="2143140" cy="1714512"/>
            <a:chOff x="4071934" y="285728"/>
            <a:chExt cx="1995206" cy="1541844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1934" y="642918"/>
              <a:ext cx="1995206" cy="1184654"/>
            </a:xfrm>
            <a:prstGeom prst="roundRect">
              <a:avLst>
                <a:gd name="adj" fmla="val 11111"/>
              </a:avLst>
            </a:prstGeom>
            <a:ln w="190500" cap="rnd">
              <a:noFill/>
              <a:prstDash val="solid"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</p:pic>
        <p:sp>
          <p:nvSpPr>
            <p:cNvPr id="7" name="TextBox 6"/>
            <p:cNvSpPr txBox="1"/>
            <p:nvPr/>
          </p:nvSpPr>
          <p:spPr>
            <a:xfrm>
              <a:off x="4071934" y="285728"/>
              <a:ext cx="1912703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</a:rPr>
                <a:t>Видеофрагменты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857752" y="214290"/>
            <a:ext cx="3015569" cy="2214578"/>
            <a:chOff x="6500826" y="642918"/>
            <a:chExt cx="3535955" cy="2370392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 l="24023" t="6908" r="1562" b="2302"/>
            <a:stretch>
              <a:fillRect/>
            </a:stretch>
          </p:blipFill>
          <p:spPr bwMode="auto">
            <a:xfrm>
              <a:off x="6643701" y="1357298"/>
              <a:ext cx="2286015" cy="1656012"/>
            </a:xfrm>
            <a:prstGeom prst="roundRect">
              <a:avLst>
                <a:gd name="adj" fmla="val 11111"/>
              </a:avLst>
            </a:prstGeom>
            <a:ln w="190500" cap="rnd">
              <a:noFill/>
              <a:prstDash val="solid"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</p:pic>
        <p:sp>
          <p:nvSpPr>
            <p:cNvPr id="10" name="TextBox 9"/>
            <p:cNvSpPr txBox="1"/>
            <p:nvPr/>
          </p:nvSpPr>
          <p:spPr>
            <a:xfrm>
              <a:off x="6500826" y="642918"/>
              <a:ext cx="3535955" cy="691806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</a:rPr>
                <a:t>Обучающие игры</a:t>
              </a:r>
            </a:p>
            <a:p>
              <a:r>
                <a:rPr lang="ru-RU" b="1" dirty="0" smtClean="0">
                  <a:solidFill>
                    <a:srgbClr val="0070C0"/>
                  </a:solidFill>
                </a:rPr>
                <a:t>и развивающие программы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</p:grpSp>
      <p:pic>
        <p:nvPicPr>
          <p:cNvPr id="12" name="Picture 2" descr="https://fs00.infourok.ru/images/doc/159/182979/img8.jpg"/>
          <p:cNvPicPr>
            <a:picLocks noChangeAspect="1" noChangeArrowheads="1"/>
          </p:cNvPicPr>
          <p:nvPr/>
        </p:nvPicPr>
        <p:blipFill>
          <a:blip r:embed="rId6"/>
          <a:srcRect l="69531" t="5208" r="2343" b="64584"/>
          <a:stretch>
            <a:fillRect/>
          </a:stretch>
        </p:blipFill>
        <p:spPr bwMode="auto">
          <a:xfrm>
            <a:off x="4545496" y="4857760"/>
            <a:ext cx="2217042" cy="1785950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13" name="Picture 2" descr="https://fs00.infourok.ru/images/doc/159/182979/img8.jpg"/>
          <p:cNvPicPr>
            <a:picLocks noChangeAspect="1" noChangeArrowheads="1"/>
          </p:cNvPicPr>
          <p:nvPr/>
        </p:nvPicPr>
        <p:blipFill>
          <a:blip r:embed="rId6"/>
          <a:srcRect l="3571" t="69842" r="69642" b="5554"/>
          <a:stretch>
            <a:fillRect/>
          </a:stretch>
        </p:blipFill>
        <p:spPr bwMode="auto">
          <a:xfrm>
            <a:off x="6522673" y="4857760"/>
            <a:ext cx="2488807" cy="1714512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grpSp>
        <p:nvGrpSpPr>
          <p:cNvPr id="16" name="Группа 15"/>
          <p:cNvGrpSpPr/>
          <p:nvPr/>
        </p:nvGrpSpPr>
        <p:grpSpPr>
          <a:xfrm>
            <a:off x="6643702" y="1071546"/>
            <a:ext cx="2286016" cy="1566343"/>
            <a:chOff x="-214346" y="2143116"/>
            <a:chExt cx="2667019" cy="1922330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 l="12509" t="23684" r="36133" b="25343"/>
            <a:stretch>
              <a:fillRect/>
            </a:stretch>
          </p:blipFill>
          <p:spPr bwMode="auto">
            <a:xfrm>
              <a:off x="-214346" y="2493811"/>
              <a:ext cx="2667019" cy="1571635"/>
            </a:xfrm>
            <a:prstGeom prst="roundRect">
              <a:avLst>
                <a:gd name="adj" fmla="val 11111"/>
              </a:avLst>
            </a:prstGeom>
            <a:ln w="190500" cap="rnd">
              <a:noFill/>
              <a:prstDash val="solid"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cene3d>
              <a:camera prst="perspectiveFront" fov="5100000">
                <a:rot lat="0" lon="2100000" rev="0"/>
              </a:camera>
              <a:lightRig rig="flood" dir="t">
                <a:rot lat="0" lon="0" rev="13800000"/>
              </a:lightRig>
            </a:scene3d>
            <a:sp3d extrusionH="107950" prstMaterial="plastic">
              <a:bevelT w="82550" h="63500" prst="divot"/>
              <a:bevelB/>
            </a:sp3d>
          </p:spPr>
        </p:pic>
        <p:sp>
          <p:nvSpPr>
            <p:cNvPr id="15" name="TextBox 14"/>
            <p:cNvSpPr txBox="1"/>
            <p:nvPr/>
          </p:nvSpPr>
          <p:spPr>
            <a:xfrm>
              <a:off x="785786" y="2143116"/>
              <a:ext cx="1539524" cy="45327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</a:rPr>
                <a:t>3</a:t>
              </a:r>
              <a:r>
                <a:rPr lang="en-US" b="1" dirty="0" smtClean="0">
                  <a:solidFill>
                    <a:srgbClr val="0070C0"/>
                  </a:solidFill>
                </a:rPr>
                <a:t>D</a:t>
              </a:r>
              <a:r>
                <a:rPr lang="ru-RU" b="1" dirty="0" smtClean="0">
                  <a:solidFill>
                    <a:srgbClr val="0070C0"/>
                  </a:solidFill>
                </a:rPr>
                <a:t> модели 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643174" y="4357694"/>
            <a:ext cx="2601738" cy="2110689"/>
            <a:chOff x="3759190" y="4207701"/>
            <a:chExt cx="2781593" cy="2321731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 l="22851" t="10312" r="23242" b="24062"/>
            <a:stretch>
              <a:fillRect/>
            </a:stretch>
          </p:blipFill>
          <p:spPr bwMode="auto">
            <a:xfrm>
              <a:off x="3759190" y="4600606"/>
              <a:ext cx="2535028" cy="1928826"/>
            </a:xfrm>
            <a:prstGeom prst="roundRect">
              <a:avLst>
                <a:gd name="adj" fmla="val 11111"/>
              </a:avLst>
            </a:prstGeom>
            <a:ln w="190500" cap="rnd">
              <a:noFill/>
              <a:prstDash val="solid"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</p:pic>
        <p:sp>
          <p:nvSpPr>
            <p:cNvPr id="18" name="TextBox 17"/>
            <p:cNvSpPr txBox="1"/>
            <p:nvPr/>
          </p:nvSpPr>
          <p:spPr>
            <a:xfrm>
              <a:off x="3759190" y="4207701"/>
              <a:ext cx="2781593" cy="40626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</a:rPr>
                <a:t>Интерактивные рисунки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42844" y="4572008"/>
            <a:ext cx="2635390" cy="1968680"/>
            <a:chOff x="-1229543" y="4324952"/>
            <a:chExt cx="2716853" cy="2645440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9"/>
            <a:srcRect l="29297" t="32566" r="49024" b="34868"/>
            <a:stretch>
              <a:fillRect/>
            </a:stretch>
          </p:blipFill>
          <p:spPr bwMode="auto">
            <a:xfrm>
              <a:off x="-1155896" y="4612939"/>
              <a:ext cx="2643206" cy="2357453"/>
            </a:xfrm>
            <a:prstGeom prst="roundRect">
              <a:avLst>
                <a:gd name="adj" fmla="val 11111"/>
              </a:avLst>
            </a:prstGeom>
            <a:ln w="190500" cap="rnd">
              <a:noFill/>
              <a:prstDash val="solid"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</p:pic>
        <p:sp>
          <p:nvSpPr>
            <p:cNvPr id="21" name="TextBox 20"/>
            <p:cNvSpPr txBox="1"/>
            <p:nvPr/>
          </p:nvSpPr>
          <p:spPr>
            <a:xfrm>
              <a:off x="-1229543" y="4324952"/>
              <a:ext cx="2470919" cy="56938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</a:rPr>
                <a:t>Анимации короткие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42844" y="2500306"/>
            <a:ext cx="2643174" cy="1928826"/>
            <a:chOff x="-1500230" y="2285992"/>
            <a:chExt cx="2294492" cy="1714512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10" cstate="print"/>
            <a:srcRect l="14258" t="21381" r="38867" b="20395"/>
            <a:stretch>
              <a:fillRect/>
            </a:stretch>
          </p:blipFill>
          <p:spPr bwMode="auto">
            <a:xfrm>
              <a:off x="-1143040" y="2571744"/>
              <a:ext cx="1937302" cy="1428760"/>
            </a:xfrm>
            <a:prstGeom prst="roundRect">
              <a:avLst>
                <a:gd name="adj" fmla="val 11111"/>
              </a:avLst>
            </a:prstGeom>
            <a:ln w="190500" cap="rnd">
              <a:noFill/>
              <a:prstDash val="solid"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</p:pic>
        <p:sp>
          <p:nvSpPr>
            <p:cNvPr id="24" name="TextBox 23"/>
            <p:cNvSpPr txBox="1"/>
            <p:nvPr/>
          </p:nvSpPr>
          <p:spPr>
            <a:xfrm>
              <a:off x="-1500230" y="2285992"/>
              <a:ext cx="2283189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</a:rPr>
                <a:t>Анимации сюжетные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</p:grp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/>
          <a:srcRect l="32226" t="32566" r="29102" b="19079"/>
          <a:stretch>
            <a:fillRect/>
          </a:stretch>
        </p:blipFill>
        <p:spPr bwMode="auto">
          <a:xfrm>
            <a:off x="6286512" y="2857496"/>
            <a:ext cx="2501789" cy="1857388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0042"/>
          </a:xfrm>
          <a:blipFill>
            <a:blip r:embed="rId3"/>
            <a:tile tx="0" ty="0" sx="100000" sy="100000" flip="none" algn="tl"/>
          </a:blipFill>
          <a:ln>
            <a:noFill/>
            <a:prstDash val="sysDash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ТЕМАТИЧЕСКИЕ ПРЕЗЕНТАЦИИ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включают информационно-познавательные материалы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4346" y="1857363"/>
            <a:ext cx="3729818" cy="22145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1928802"/>
            <a:ext cx="3429024" cy="21431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1857364"/>
            <a:ext cx="3571900" cy="22324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0" y="5714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позволяют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сделать занятия эмоционально окрашенными, привлекательными,  вызывают у ребенка живой интерес, являются прекрасным наглядным пособием и демонстрационным материалом, что способствует хорошей результативности занятия;</a:t>
            </a:r>
          </a:p>
          <a:p>
            <a:pPr algn="just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ознакомление с социальным миром, миром природы и др.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214818"/>
            <a:ext cx="3143240" cy="22505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71670" y="4214818"/>
            <a:ext cx="3020967" cy="22860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43372" y="4286256"/>
            <a:ext cx="3191973" cy="22860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57950" y="2285992"/>
            <a:ext cx="3248024" cy="23486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357950" y="4429132"/>
            <a:ext cx="3083283" cy="20471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o6oi.ru/main.php/68095-1/image_073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-458788"/>
            <a:ext cx="9144000" cy="731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http://img1.liveinternet.ru/images/attach/c/1/58/589/58589175_1272908357_raduga03.pn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2268538" y="0"/>
            <a:ext cx="5976937" cy="319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Картинка 8 из 23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2500" y="2133600"/>
            <a:ext cx="2592388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Картинка 1 из 6104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-242888"/>
            <a:ext cx="2332038" cy="233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AG00434_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32588" y="404813"/>
            <a:ext cx="2133600" cy="23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 descr="AG00434_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80063" y="765175"/>
            <a:ext cx="1803400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 descr="Картинка 14 из 15998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50825" y="836613"/>
            <a:ext cx="2773363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>
            <a:spLocks noChangeArrowheads="1"/>
          </p:cNvSpPr>
          <p:nvPr/>
        </p:nvSpPr>
        <p:spPr bwMode="auto">
          <a:xfrm flipH="1">
            <a:off x="2268538" y="3141663"/>
            <a:ext cx="774700" cy="355600"/>
          </a:xfrm>
          <a:prstGeom prst="cloudCallout">
            <a:avLst>
              <a:gd name="adj1" fmla="val 11065"/>
              <a:gd name="adj2" fmla="val -30806"/>
            </a:avLst>
          </a:prstGeom>
          <a:solidFill>
            <a:schemeClr val="bg1"/>
          </a:solidFill>
          <a:ln w="25400" algn="ctr">
            <a:solidFill>
              <a:srgbClr val="089CA3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Constantia" pitchFamily="18" charset="0"/>
              </a:rPr>
              <a:t/>
            </a:r>
            <a:br>
              <a:rPr lang="ru-RU">
                <a:solidFill>
                  <a:srgbClr val="FFFFFF"/>
                </a:solidFill>
                <a:latin typeface="Constantia" pitchFamily="18" charset="0"/>
              </a:rPr>
            </a:b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sp>
        <p:nvSpPr>
          <p:cNvPr id="2" name="Выноска-облако 7"/>
          <p:cNvSpPr>
            <a:spLocks noChangeArrowheads="1"/>
          </p:cNvSpPr>
          <p:nvPr/>
        </p:nvSpPr>
        <p:spPr bwMode="auto">
          <a:xfrm>
            <a:off x="1403350" y="2852738"/>
            <a:ext cx="774700" cy="355600"/>
          </a:xfrm>
          <a:prstGeom prst="cloudCallout">
            <a:avLst>
              <a:gd name="adj1" fmla="val 11065"/>
              <a:gd name="adj2" fmla="val -30806"/>
            </a:avLst>
          </a:prstGeom>
          <a:solidFill>
            <a:schemeClr val="bg1"/>
          </a:solidFill>
          <a:ln w="25400" algn="ctr">
            <a:solidFill>
              <a:srgbClr val="089CA3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Constantia" pitchFamily="18" charset="0"/>
              </a:rPr>
              <a:t/>
            </a:r>
            <a:br>
              <a:rPr lang="ru-RU">
                <a:solidFill>
                  <a:srgbClr val="FFFFFF"/>
                </a:solidFill>
                <a:latin typeface="Constantia" pitchFamily="18" charset="0"/>
              </a:rPr>
            </a:b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971550" y="3500438"/>
            <a:ext cx="484188" cy="673100"/>
            <a:chOff x="2608" y="436"/>
            <a:chExt cx="1575" cy="2103"/>
          </a:xfrm>
        </p:grpSpPr>
        <p:pic>
          <p:nvPicPr>
            <p:cNvPr id="3293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" name="Group 13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3301" name="Oval 14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2" name="Oval 15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3" name="Oval 16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95" name="AutoShape 17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96" name="Oval 18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" name="Group 19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3298" name="Oval 20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9" name="Oval 21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0" name="Oval 22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1" name="Group 23"/>
          <p:cNvGrpSpPr>
            <a:grpSpLocks/>
          </p:cNvGrpSpPr>
          <p:nvPr/>
        </p:nvGrpSpPr>
        <p:grpSpPr bwMode="auto">
          <a:xfrm>
            <a:off x="179388" y="3789363"/>
            <a:ext cx="484187" cy="673100"/>
            <a:chOff x="2608" y="436"/>
            <a:chExt cx="1575" cy="2103"/>
          </a:xfrm>
        </p:grpSpPr>
        <p:pic>
          <p:nvPicPr>
            <p:cNvPr id="3282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2" name="Group 25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3290" name="Oval 26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1" name="Oval 27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2" name="Oval 28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84" name="AutoShape 29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85" name="Oval 30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3" name="Group 31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3287" name="Oval 32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88" name="Oval 33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89" name="Oval 34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4" name="Group 35"/>
          <p:cNvGrpSpPr>
            <a:grpSpLocks/>
          </p:cNvGrpSpPr>
          <p:nvPr/>
        </p:nvGrpSpPr>
        <p:grpSpPr bwMode="auto">
          <a:xfrm flipH="1">
            <a:off x="2339975" y="2349500"/>
            <a:ext cx="484188" cy="673100"/>
            <a:chOff x="2608" y="436"/>
            <a:chExt cx="1575" cy="2103"/>
          </a:xfrm>
        </p:grpSpPr>
        <p:pic>
          <p:nvPicPr>
            <p:cNvPr id="3271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" name="Group 37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3279" name="Oval 38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80" name="Oval 39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81" name="Oval 40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73" name="AutoShape 41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74" name="Oval 42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6" name="Group 43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3276" name="Oval 44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77" name="Oval 45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78" name="Oval 46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7" name="Group 47"/>
          <p:cNvGrpSpPr>
            <a:grpSpLocks/>
          </p:cNvGrpSpPr>
          <p:nvPr/>
        </p:nvGrpSpPr>
        <p:grpSpPr bwMode="auto">
          <a:xfrm>
            <a:off x="971550" y="2565400"/>
            <a:ext cx="484188" cy="673100"/>
            <a:chOff x="2608" y="436"/>
            <a:chExt cx="1575" cy="2103"/>
          </a:xfrm>
        </p:grpSpPr>
        <p:pic>
          <p:nvPicPr>
            <p:cNvPr id="3260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" name="Group 49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3268" name="Oval 50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69" name="Oval 51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70" name="Oval 52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62" name="AutoShape 53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63" name="Oval 54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9" name="Group 55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3265" name="Oval 56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66" name="Oval 57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67" name="Oval 58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20" name="Group 59"/>
          <p:cNvGrpSpPr>
            <a:grpSpLocks/>
          </p:cNvGrpSpPr>
          <p:nvPr/>
        </p:nvGrpSpPr>
        <p:grpSpPr bwMode="auto">
          <a:xfrm>
            <a:off x="1979613" y="3500438"/>
            <a:ext cx="503237" cy="720725"/>
            <a:chOff x="2608" y="436"/>
            <a:chExt cx="1575" cy="2103"/>
          </a:xfrm>
        </p:grpSpPr>
        <p:pic>
          <p:nvPicPr>
            <p:cNvPr id="3249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" name="Group 61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3257" name="Oval 62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58" name="Oval 63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59" name="Oval 64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51" name="AutoShape 65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52" name="Oval 66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2" name="Group 67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3254" name="Oval 68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55" name="Oval 69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56" name="Oval 70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23" name="Group 71"/>
          <p:cNvGrpSpPr>
            <a:grpSpLocks/>
          </p:cNvGrpSpPr>
          <p:nvPr/>
        </p:nvGrpSpPr>
        <p:grpSpPr bwMode="auto">
          <a:xfrm>
            <a:off x="2627313" y="3789363"/>
            <a:ext cx="557212" cy="817562"/>
            <a:chOff x="2608" y="436"/>
            <a:chExt cx="1575" cy="2103"/>
          </a:xfrm>
        </p:grpSpPr>
        <p:pic>
          <p:nvPicPr>
            <p:cNvPr id="3238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4" name="Group 73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3246" name="Oval 74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7" name="Oval 75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8" name="Oval 76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40" name="AutoShape 77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1" name="Oval 78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5" name="Group 79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3243" name="Oval 80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4" name="Oval 81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5" name="Oval 82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26" name="Group 83"/>
          <p:cNvGrpSpPr>
            <a:grpSpLocks/>
          </p:cNvGrpSpPr>
          <p:nvPr/>
        </p:nvGrpSpPr>
        <p:grpSpPr bwMode="auto">
          <a:xfrm>
            <a:off x="1763713" y="4221163"/>
            <a:ext cx="484187" cy="673100"/>
            <a:chOff x="2608" y="436"/>
            <a:chExt cx="1575" cy="2103"/>
          </a:xfrm>
        </p:grpSpPr>
        <p:pic>
          <p:nvPicPr>
            <p:cNvPr id="3227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" y="436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7" name="Group 85"/>
            <p:cNvGrpSpPr>
              <a:grpSpLocks/>
            </p:cNvGrpSpPr>
            <p:nvPr/>
          </p:nvGrpSpPr>
          <p:grpSpPr bwMode="auto">
            <a:xfrm rot="2002172">
              <a:off x="3107" y="1117"/>
              <a:ext cx="226" cy="226"/>
              <a:chOff x="1610" y="391"/>
              <a:chExt cx="680" cy="680"/>
            </a:xfrm>
          </p:grpSpPr>
          <p:sp>
            <p:nvSpPr>
              <p:cNvPr id="3235" name="Oval 86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36" name="Oval 87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37" name="Oval 88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29" name="AutoShape 89"/>
            <p:cNvSpPr>
              <a:spLocks noChangeArrowheads="1"/>
            </p:cNvSpPr>
            <p:nvPr/>
          </p:nvSpPr>
          <p:spPr bwMode="auto">
            <a:xfrm rot="-5400000">
              <a:off x="3288" y="1525"/>
              <a:ext cx="183" cy="273"/>
            </a:xfrm>
            <a:prstGeom prst="moon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0" name="Oval 90"/>
            <p:cNvSpPr>
              <a:spLocks noChangeArrowheads="1"/>
            </p:cNvSpPr>
            <p:nvPr/>
          </p:nvSpPr>
          <p:spPr bwMode="auto">
            <a:xfrm>
              <a:off x="3334" y="1389"/>
              <a:ext cx="91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8" name="Group 91"/>
            <p:cNvGrpSpPr>
              <a:grpSpLocks/>
            </p:cNvGrpSpPr>
            <p:nvPr/>
          </p:nvGrpSpPr>
          <p:grpSpPr bwMode="auto">
            <a:xfrm rot="2002172">
              <a:off x="3470" y="1117"/>
              <a:ext cx="226" cy="226"/>
              <a:chOff x="1610" y="391"/>
              <a:chExt cx="680" cy="680"/>
            </a:xfrm>
          </p:grpSpPr>
          <p:sp>
            <p:nvSpPr>
              <p:cNvPr id="3232" name="Oval 92"/>
              <p:cNvSpPr>
                <a:spLocks noChangeArrowheads="1"/>
              </p:cNvSpPr>
              <p:nvPr/>
            </p:nvSpPr>
            <p:spPr bwMode="auto">
              <a:xfrm>
                <a:off x="1610" y="391"/>
                <a:ext cx="680" cy="68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33" name="Oval 93"/>
              <p:cNvSpPr>
                <a:spLocks noChangeArrowheads="1"/>
              </p:cNvSpPr>
              <p:nvPr/>
            </p:nvSpPr>
            <p:spPr bwMode="auto">
              <a:xfrm>
                <a:off x="1701" y="391"/>
                <a:ext cx="499" cy="408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34" name="Oval 94"/>
              <p:cNvSpPr>
                <a:spLocks noChangeArrowheads="1"/>
              </p:cNvSpPr>
              <p:nvPr/>
            </p:nvSpPr>
            <p:spPr bwMode="auto">
              <a:xfrm>
                <a:off x="1882" y="482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29" name="Group 95"/>
          <p:cNvGrpSpPr>
            <a:grpSpLocks/>
          </p:cNvGrpSpPr>
          <p:nvPr/>
        </p:nvGrpSpPr>
        <p:grpSpPr bwMode="auto">
          <a:xfrm>
            <a:off x="6516688" y="2205038"/>
            <a:ext cx="433387" cy="673100"/>
            <a:chOff x="204" y="935"/>
            <a:chExt cx="1575" cy="2103"/>
          </a:xfrm>
        </p:grpSpPr>
        <p:pic>
          <p:nvPicPr>
            <p:cNvPr id="3216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17" name="AutoShape 97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8" name="Oval 98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0" name="Group 99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3224" name="Oval 100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25" name="Oval 101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26" name="Oval 102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" name="Group 103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3221" name="Oval 104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22" name="Oval 105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23" name="Oval 106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41988" name="Picture 4" descr="Картинка 21 из 7108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148263" y="-242888"/>
            <a:ext cx="3744912" cy="2994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grpSp>
        <p:nvGrpSpPr>
          <p:cNvPr id="41984" name="Group 108"/>
          <p:cNvGrpSpPr>
            <a:grpSpLocks/>
          </p:cNvGrpSpPr>
          <p:nvPr/>
        </p:nvGrpSpPr>
        <p:grpSpPr bwMode="auto">
          <a:xfrm>
            <a:off x="7164388" y="2636838"/>
            <a:ext cx="936625" cy="792162"/>
            <a:chOff x="3267" y="12447"/>
            <a:chExt cx="4160" cy="2700"/>
          </a:xfrm>
        </p:grpSpPr>
        <p:pic>
          <p:nvPicPr>
            <p:cNvPr id="3209" name="Picture 109" descr="NA01577_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 rot="-1287148">
              <a:off x="3267" y="12807"/>
              <a:ext cx="2261" cy="2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10" name="Picture 110" descr="NA01577_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 rot="1287148" flipH="1">
              <a:off x="5067" y="12627"/>
              <a:ext cx="2261" cy="2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1985" name="Group 111"/>
            <p:cNvGrpSpPr>
              <a:grpSpLocks/>
            </p:cNvGrpSpPr>
            <p:nvPr/>
          </p:nvGrpSpPr>
          <p:grpSpPr bwMode="auto">
            <a:xfrm>
              <a:off x="4347" y="12447"/>
              <a:ext cx="3080" cy="2560"/>
              <a:chOff x="4347" y="12447"/>
              <a:chExt cx="3080" cy="2560"/>
            </a:xfrm>
          </p:grpSpPr>
          <p:pic>
            <p:nvPicPr>
              <p:cNvPr id="3212" name="Picture 112" descr="NA01578_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4347" y="12447"/>
                <a:ext cx="1640" cy="2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13" name="Picture 113" descr="NA01578_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 flipH="1">
                <a:off x="5787" y="12447"/>
                <a:ext cx="1640" cy="2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14" name="Picture 114" descr="NA01535_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4527" y="13527"/>
                <a:ext cx="762" cy="1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15" name="Picture 115" descr="NA01535_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5427" y="13527"/>
                <a:ext cx="762" cy="1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41986" name="Group 116"/>
          <p:cNvGrpSpPr>
            <a:grpSpLocks/>
          </p:cNvGrpSpPr>
          <p:nvPr/>
        </p:nvGrpSpPr>
        <p:grpSpPr bwMode="auto">
          <a:xfrm>
            <a:off x="7812088" y="2420938"/>
            <a:ext cx="936625" cy="792162"/>
            <a:chOff x="3267" y="12447"/>
            <a:chExt cx="4160" cy="2700"/>
          </a:xfrm>
        </p:grpSpPr>
        <p:pic>
          <p:nvPicPr>
            <p:cNvPr id="3202" name="Picture 117" descr="NA01577_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 rot="-1287148">
              <a:off x="3267" y="12807"/>
              <a:ext cx="2261" cy="2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03" name="Picture 118" descr="NA01577_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 rot="1287148" flipH="1">
              <a:off x="5067" y="12627"/>
              <a:ext cx="2261" cy="2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1987" name="Group 119"/>
            <p:cNvGrpSpPr>
              <a:grpSpLocks/>
            </p:cNvGrpSpPr>
            <p:nvPr/>
          </p:nvGrpSpPr>
          <p:grpSpPr bwMode="auto">
            <a:xfrm>
              <a:off x="4347" y="12447"/>
              <a:ext cx="3080" cy="2560"/>
              <a:chOff x="4347" y="12447"/>
              <a:chExt cx="3080" cy="2560"/>
            </a:xfrm>
          </p:grpSpPr>
          <p:pic>
            <p:nvPicPr>
              <p:cNvPr id="3205" name="Picture 120" descr="NA01578_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4347" y="12447"/>
                <a:ext cx="1640" cy="2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06" name="Picture 121" descr="NA01578_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 flipH="1">
                <a:off x="5787" y="12447"/>
                <a:ext cx="1640" cy="2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07" name="Picture 122" descr="NA01535_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4527" y="13527"/>
                <a:ext cx="762" cy="1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08" name="Picture 123" descr="NA01535_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5427" y="13527"/>
                <a:ext cx="762" cy="13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41989" name="Group 124"/>
          <p:cNvGrpSpPr>
            <a:grpSpLocks/>
          </p:cNvGrpSpPr>
          <p:nvPr/>
        </p:nvGrpSpPr>
        <p:grpSpPr bwMode="auto">
          <a:xfrm>
            <a:off x="6659563" y="3284538"/>
            <a:ext cx="433387" cy="673100"/>
            <a:chOff x="204" y="935"/>
            <a:chExt cx="1575" cy="2103"/>
          </a:xfrm>
        </p:grpSpPr>
        <p:pic>
          <p:nvPicPr>
            <p:cNvPr id="3191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92" name="AutoShape 126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93" name="Oval 127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990" name="Group 128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3199" name="Oval 129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00" name="Oval 130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01" name="Oval 131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991" name="Group 132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3196" name="Oval 133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97" name="Oval 134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98" name="Oval 135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41992" name="Group 136"/>
          <p:cNvGrpSpPr>
            <a:grpSpLocks/>
          </p:cNvGrpSpPr>
          <p:nvPr/>
        </p:nvGrpSpPr>
        <p:grpSpPr bwMode="auto">
          <a:xfrm>
            <a:off x="7308850" y="2276475"/>
            <a:ext cx="360363" cy="528638"/>
            <a:chOff x="204" y="935"/>
            <a:chExt cx="1575" cy="2103"/>
          </a:xfrm>
        </p:grpSpPr>
        <p:pic>
          <p:nvPicPr>
            <p:cNvPr id="3180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81" name="AutoShape 138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82" name="Oval 139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993" name="Group 140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3188" name="Oval 141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89" name="Oval 142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90" name="Oval 143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994" name="Group 144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3185" name="Oval 145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86" name="Oval 146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87" name="Oval 147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41995" name="Group 148"/>
          <p:cNvGrpSpPr>
            <a:grpSpLocks/>
          </p:cNvGrpSpPr>
          <p:nvPr/>
        </p:nvGrpSpPr>
        <p:grpSpPr bwMode="auto">
          <a:xfrm>
            <a:off x="7235825" y="2852738"/>
            <a:ext cx="433388" cy="673100"/>
            <a:chOff x="204" y="935"/>
            <a:chExt cx="1575" cy="2103"/>
          </a:xfrm>
        </p:grpSpPr>
        <p:pic>
          <p:nvPicPr>
            <p:cNvPr id="3169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0" name="AutoShape 150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71" name="Oval 151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996" name="Group 152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3177" name="Oval 153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78" name="Oval 154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79" name="Oval 155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997" name="Group 156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3174" name="Oval 157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75" name="Oval 158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76" name="Oval 159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41998" name="Group 160"/>
          <p:cNvGrpSpPr>
            <a:grpSpLocks/>
          </p:cNvGrpSpPr>
          <p:nvPr/>
        </p:nvGrpSpPr>
        <p:grpSpPr bwMode="auto">
          <a:xfrm>
            <a:off x="7740650" y="2276475"/>
            <a:ext cx="433388" cy="673100"/>
            <a:chOff x="204" y="935"/>
            <a:chExt cx="1575" cy="2103"/>
          </a:xfrm>
        </p:grpSpPr>
        <p:pic>
          <p:nvPicPr>
            <p:cNvPr id="3158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59" name="AutoShape 162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60" name="Oval 163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999" name="Group 164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3166" name="Oval 165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67" name="Oval 166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68" name="Oval 167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2000" name="Group 168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3163" name="Oval 169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64" name="Oval 170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65" name="Oval 171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42001" name="Group 172"/>
          <p:cNvGrpSpPr>
            <a:grpSpLocks/>
          </p:cNvGrpSpPr>
          <p:nvPr/>
        </p:nvGrpSpPr>
        <p:grpSpPr bwMode="auto">
          <a:xfrm>
            <a:off x="6156325" y="2708275"/>
            <a:ext cx="433388" cy="673100"/>
            <a:chOff x="204" y="935"/>
            <a:chExt cx="1575" cy="2103"/>
          </a:xfrm>
        </p:grpSpPr>
        <p:pic>
          <p:nvPicPr>
            <p:cNvPr id="3147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48" name="AutoShape 174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49" name="Oval 175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2002" name="Group 176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3155" name="Oval 177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56" name="Oval 178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57" name="Oval 179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2003" name="Group 180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3152" name="Oval 181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53" name="Oval 182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54" name="Oval 183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42004" name="Group 184"/>
          <p:cNvGrpSpPr>
            <a:grpSpLocks/>
          </p:cNvGrpSpPr>
          <p:nvPr/>
        </p:nvGrpSpPr>
        <p:grpSpPr bwMode="auto">
          <a:xfrm>
            <a:off x="8316913" y="1844675"/>
            <a:ext cx="360362" cy="530225"/>
            <a:chOff x="204" y="935"/>
            <a:chExt cx="1575" cy="2103"/>
          </a:xfrm>
        </p:grpSpPr>
        <p:pic>
          <p:nvPicPr>
            <p:cNvPr id="3136" name="Picture 8" descr="Картинка 8 из 11000"/>
            <p:cNvPicPr>
              <a:picLocks noChangeAspect="1" noChangeArrowheads="1"/>
            </p:cNvPicPr>
            <p:nvPr/>
          </p:nvPicPr>
          <p:blipFill>
            <a:blip r:embed="rId2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4" y="935"/>
              <a:ext cx="1575" cy="2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37" name="AutoShape 186"/>
            <p:cNvSpPr>
              <a:spLocks noChangeArrowheads="1"/>
            </p:cNvSpPr>
            <p:nvPr/>
          </p:nvSpPr>
          <p:spPr bwMode="auto">
            <a:xfrm rot="-5400000">
              <a:off x="907" y="2364"/>
              <a:ext cx="136" cy="181"/>
            </a:xfrm>
            <a:prstGeom prst="moon">
              <a:avLst>
                <a:gd name="adj" fmla="val 5617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38" name="Oval 187"/>
            <p:cNvSpPr>
              <a:spLocks noChangeArrowheads="1"/>
            </p:cNvSpPr>
            <p:nvPr/>
          </p:nvSpPr>
          <p:spPr bwMode="auto">
            <a:xfrm>
              <a:off x="930" y="2205"/>
              <a:ext cx="90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2005" name="Group 188"/>
            <p:cNvGrpSpPr>
              <a:grpSpLocks/>
            </p:cNvGrpSpPr>
            <p:nvPr/>
          </p:nvGrpSpPr>
          <p:grpSpPr bwMode="auto">
            <a:xfrm>
              <a:off x="703" y="1888"/>
              <a:ext cx="180" cy="182"/>
              <a:chOff x="3470" y="1434"/>
              <a:chExt cx="589" cy="591"/>
            </a:xfrm>
          </p:grpSpPr>
          <p:sp>
            <p:nvSpPr>
              <p:cNvPr id="3144" name="Oval 189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45" name="Oval 190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46" name="Oval 191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2006" name="Group 192"/>
            <p:cNvGrpSpPr>
              <a:grpSpLocks/>
            </p:cNvGrpSpPr>
            <p:nvPr/>
          </p:nvGrpSpPr>
          <p:grpSpPr bwMode="auto">
            <a:xfrm>
              <a:off x="1066" y="1888"/>
              <a:ext cx="180" cy="182"/>
              <a:chOff x="3470" y="1434"/>
              <a:chExt cx="589" cy="591"/>
            </a:xfrm>
          </p:grpSpPr>
          <p:sp>
            <p:nvSpPr>
              <p:cNvPr id="3141" name="Oval 193"/>
              <p:cNvSpPr>
                <a:spLocks noChangeArrowheads="1"/>
              </p:cNvSpPr>
              <p:nvPr/>
            </p:nvSpPr>
            <p:spPr bwMode="auto">
              <a:xfrm>
                <a:off x="3470" y="1434"/>
                <a:ext cx="589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42" name="Oval 194"/>
              <p:cNvSpPr>
                <a:spLocks noChangeArrowheads="1"/>
              </p:cNvSpPr>
              <p:nvPr/>
            </p:nvSpPr>
            <p:spPr bwMode="auto">
              <a:xfrm>
                <a:off x="3560" y="1706"/>
                <a:ext cx="409" cy="319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43" name="Oval 195"/>
              <p:cNvSpPr>
                <a:spLocks noChangeArrowheads="1"/>
              </p:cNvSpPr>
              <p:nvPr/>
            </p:nvSpPr>
            <p:spPr bwMode="auto">
              <a:xfrm>
                <a:off x="3696" y="1842"/>
                <a:ext cx="136" cy="13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" name="Выноска-облако 7"/>
          <p:cNvSpPr>
            <a:spLocks noChangeArrowheads="1"/>
          </p:cNvSpPr>
          <p:nvPr/>
        </p:nvSpPr>
        <p:spPr bwMode="auto">
          <a:xfrm flipH="1">
            <a:off x="3203575" y="692150"/>
            <a:ext cx="774700" cy="355600"/>
          </a:xfrm>
          <a:prstGeom prst="cloudCallout">
            <a:avLst>
              <a:gd name="adj1" fmla="val 11065"/>
              <a:gd name="adj2" fmla="val -30806"/>
            </a:avLst>
          </a:prstGeom>
          <a:solidFill>
            <a:schemeClr val="bg1"/>
          </a:solidFill>
          <a:ln w="25400" algn="ctr">
            <a:solidFill>
              <a:srgbClr val="089CA3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Constantia" pitchFamily="18" charset="0"/>
              </a:rPr>
              <a:t/>
            </a:r>
            <a:br>
              <a:rPr lang="ru-RU">
                <a:solidFill>
                  <a:srgbClr val="FFFFFF"/>
                </a:solidFill>
                <a:latin typeface="Constantia" pitchFamily="18" charset="0"/>
              </a:rPr>
            </a:b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sp>
        <p:nvSpPr>
          <p:cNvPr id="4" name="Выноска-облако 7"/>
          <p:cNvSpPr>
            <a:spLocks noChangeArrowheads="1"/>
          </p:cNvSpPr>
          <p:nvPr/>
        </p:nvSpPr>
        <p:spPr bwMode="auto">
          <a:xfrm flipH="1">
            <a:off x="4140200" y="981075"/>
            <a:ext cx="774700" cy="355600"/>
          </a:xfrm>
          <a:prstGeom prst="cloudCallout">
            <a:avLst>
              <a:gd name="adj1" fmla="val 11065"/>
              <a:gd name="adj2" fmla="val -30806"/>
            </a:avLst>
          </a:prstGeom>
          <a:solidFill>
            <a:schemeClr val="bg1"/>
          </a:solidFill>
          <a:ln w="25400" algn="ctr">
            <a:solidFill>
              <a:srgbClr val="089CA3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Constantia" pitchFamily="18" charset="0"/>
              </a:rPr>
              <a:t/>
            </a:r>
            <a:br>
              <a:rPr lang="ru-RU">
                <a:solidFill>
                  <a:srgbClr val="FFFFFF"/>
                </a:solidFill>
                <a:latin typeface="Constantia" pitchFamily="18" charset="0"/>
              </a:rPr>
            </a:b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sp>
        <p:nvSpPr>
          <p:cNvPr id="5" name="Выноска-облако 7"/>
          <p:cNvSpPr>
            <a:spLocks noChangeArrowheads="1"/>
          </p:cNvSpPr>
          <p:nvPr/>
        </p:nvSpPr>
        <p:spPr bwMode="auto">
          <a:xfrm flipH="1">
            <a:off x="5003800" y="333375"/>
            <a:ext cx="774700" cy="355600"/>
          </a:xfrm>
          <a:prstGeom prst="cloudCallout">
            <a:avLst>
              <a:gd name="adj1" fmla="val 11065"/>
              <a:gd name="adj2" fmla="val -30806"/>
            </a:avLst>
          </a:prstGeom>
          <a:solidFill>
            <a:schemeClr val="bg1"/>
          </a:solidFill>
          <a:ln w="25400" algn="ctr">
            <a:solidFill>
              <a:srgbClr val="089CA3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Constantia" pitchFamily="18" charset="0"/>
              </a:rPr>
              <a:t/>
            </a:r>
            <a:br>
              <a:rPr lang="ru-RU">
                <a:solidFill>
                  <a:srgbClr val="FFFFFF"/>
                </a:solidFill>
                <a:latin typeface="Constantia" pitchFamily="18" charset="0"/>
              </a:rPr>
            </a:b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sp>
        <p:nvSpPr>
          <p:cNvPr id="16583" name="Freeform 199"/>
          <p:cNvSpPr>
            <a:spLocks/>
          </p:cNvSpPr>
          <p:nvPr/>
        </p:nvSpPr>
        <p:spPr bwMode="auto">
          <a:xfrm>
            <a:off x="3132138" y="3860800"/>
            <a:ext cx="4645025" cy="1295400"/>
          </a:xfrm>
          <a:custGeom>
            <a:avLst/>
            <a:gdLst>
              <a:gd name="T0" fmla="*/ 4612256 w 2835"/>
              <a:gd name="T1" fmla="*/ 163299 h 825"/>
              <a:gd name="T2" fmla="*/ 4572933 w 2835"/>
              <a:gd name="T3" fmla="*/ 125615 h 825"/>
              <a:gd name="T4" fmla="*/ 4559825 w 2835"/>
              <a:gd name="T5" fmla="*/ 87930 h 825"/>
              <a:gd name="T6" fmla="*/ 4520502 w 2835"/>
              <a:gd name="T7" fmla="*/ 75369 h 825"/>
              <a:gd name="T8" fmla="*/ 4363211 w 2835"/>
              <a:gd name="T9" fmla="*/ 0 h 825"/>
              <a:gd name="T10" fmla="*/ 4101058 w 2835"/>
              <a:gd name="T11" fmla="*/ 37684 h 825"/>
              <a:gd name="T12" fmla="*/ 3904443 w 2835"/>
              <a:gd name="T13" fmla="*/ 125615 h 825"/>
              <a:gd name="T14" fmla="*/ 3852012 w 2835"/>
              <a:gd name="T15" fmla="*/ 150737 h 825"/>
              <a:gd name="T16" fmla="*/ 3668505 w 2835"/>
              <a:gd name="T17" fmla="*/ 163299 h 825"/>
              <a:gd name="T18" fmla="*/ 3222844 w 2835"/>
              <a:gd name="T19" fmla="*/ 200983 h 825"/>
              <a:gd name="T20" fmla="*/ 3144198 w 2835"/>
              <a:gd name="T21" fmla="*/ 251229 h 825"/>
              <a:gd name="T22" fmla="*/ 3117983 w 2835"/>
              <a:gd name="T23" fmla="*/ 288913 h 825"/>
              <a:gd name="T24" fmla="*/ 2842722 w 2835"/>
              <a:gd name="T25" fmla="*/ 401967 h 825"/>
              <a:gd name="T26" fmla="*/ 2554354 w 2835"/>
              <a:gd name="T27" fmla="*/ 414528 h 825"/>
              <a:gd name="T28" fmla="*/ 2213555 w 2835"/>
              <a:gd name="T29" fmla="*/ 489897 h 825"/>
              <a:gd name="T30" fmla="*/ 2148017 w 2835"/>
              <a:gd name="T31" fmla="*/ 552704 h 825"/>
              <a:gd name="T32" fmla="*/ 2095586 w 2835"/>
              <a:gd name="T33" fmla="*/ 628073 h 825"/>
              <a:gd name="T34" fmla="*/ 2056263 w 2835"/>
              <a:gd name="T35" fmla="*/ 640634 h 825"/>
              <a:gd name="T36" fmla="*/ 1977617 w 2835"/>
              <a:gd name="T37" fmla="*/ 690880 h 825"/>
              <a:gd name="T38" fmla="*/ 1767895 w 2835"/>
              <a:gd name="T39" fmla="*/ 753687 h 825"/>
              <a:gd name="T40" fmla="*/ 1636818 w 2835"/>
              <a:gd name="T41" fmla="*/ 816495 h 825"/>
              <a:gd name="T42" fmla="*/ 1597495 w 2835"/>
              <a:gd name="T43" fmla="*/ 854179 h 825"/>
              <a:gd name="T44" fmla="*/ 1309127 w 2835"/>
              <a:gd name="T45" fmla="*/ 891863 h 825"/>
              <a:gd name="T46" fmla="*/ 1099405 w 2835"/>
              <a:gd name="T47" fmla="*/ 929548 h 825"/>
              <a:gd name="T48" fmla="*/ 981436 w 2835"/>
              <a:gd name="T49" fmla="*/ 992355 h 825"/>
              <a:gd name="T50" fmla="*/ 942113 w 2835"/>
              <a:gd name="T51" fmla="*/ 1004916 h 825"/>
              <a:gd name="T52" fmla="*/ 771713 w 2835"/>
              <a:gd name="T53" fmla="*/ 992355 h 825"/>
              <a:gd name="T54" fmla="*/ 561991 w 2835"/>
              <a:gd name="T55" fmla="*/ 904425 h 825"/>
              <a:gd name="T56" fmla="*/ 365376 w 2835"/>
              <a:gd name="T57" fmla="*/ 866740 h 825"/>
              <a:gd name="T58" fmla="*/ 103223 w 2835"/>
              <a:gd name="T59" fmla="*/ 929548 h 825"/>
              <a:gd name="T60" fmla="*/ 24577 w 2835"/>
              <a:gd name="T61" fmla="*/ 1105408 h 825"/>
              <a:gd name="T62" fmla="*/ 63900 w 2835"/>
              <a:gd name="T63" fmla="*/ 1080285 h 825"/>
              <a:gd name="T64" fmla="*/ 168761 w 2835"/>
              <a:gd name="T65" fmla="*/ 1092847 h 825"/>
              <a:gd name="T66" fmla="*/ 273622 w 2835"/>
              <a:gd name="T67" fmla="*/ 1205900 h 825"/>
              <a:gd name="T68" fmla="*/ 352268 w 2835"/>
              <a:gd name="T69" fmla="*/ 1256145 h 825"/>
              <a:gd name="T70" fmla="*/ 1649926 w 2835"/>
              <a:gd name="T71" fmla="*/ 1168215 h 825"/>
              <a:gd name="T72" fmla="*/ 2187340 w 2835"/>
              <a:gd name="T73" fmla="*/ 891863 h 825"/>
              <a:gd name="T74" fmla="*/ 2554354 w 2835"/>
              <a:gd name="T75" fmla="*/ 841618 h 825"/>
              <a:gd name="T76" fmla="*/ 2672323 w 2835"/>
              <a:gd name="T77" fmla="*/ 791372 h 825"/>
              <a:gd name="T78" fmla="*/ 2829615 w 2835"/>
              <a:gd name="T79" fmla="*/ 690880 h 825"/>
              <a:gd name="T80" fmla="*/ 2947584 w 2835"/>
              <a:gd name="T81" fmla="*/ 577827 h 825"/>
              <a:gd name="T82" fmla="*/ 3183521 w 2835"/>
              <a:gd name="T83" fmla="*/ 452212 h 825"/>
              <a:gd name="T84" fmla="*/ 3262167 w 2835"/>
              <a:gd name="T85" fmla="*/ 401967 h 825"/>
              <a:gd name="T86" fmla="*/ 3707828 w 2835"/>
              <a:gd name="T87" fmla="*/ 376844 h 825"/>
              <a:gd name="T88" fmla="*/ 3917550 w 2835"/>
              <a:gd name="T89" fmla="*/ 301475 h 825"/>
              <a:gd name="T90" fmla="*/ 4048627 w 2835"/>
              <a:gd name="T91" fmla="*/ 263791 h 825"/>
              <a:gd name="T92" fmla="*/ 4127273 w 2835"/>
              <a:gd name="T93" fmla="*/ 226106 h 825"/>
              <a:gd name="T94" fmla="*/ 4350103 w 2835"/>
              <a:gd name="T95" fmla="*/ 339159 h 825"/>
              <a:gd name="T96" fmla="*/ 4454964 w 2835"/>
              <a:gd name="T97" fmla="*/ 301475 h 825"/>
              <a:gd name="T98" fmla="*/ 4481179 w 2835"/>
              <a:gd name="T99" fmla="*/ 263791 h 825"/>
              <a:gd name="T100" fmla="*/ 4625364 w 2835"/>
              <a:gd name="T101" fmla="*/ 251229 h 825"/>
              <a:gd name="T102" fmla="*/ 4612256 w 2835"/>
              <a:gd name="T103" fmla="*/ 163299 h 82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835"/>
              <a:gd name="T157" fmla="*/ 0 h 825"/>
              <a:gd name="T158" fmla="*/ 2835 w 2835"/>
              <a:gd name="T159" fmla="*/ 825 h 82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835" h="825">
                <a:moveTo>
                  <a:pt x="2815" y="104"/>
                </a:moveTo>
                <a:cubicBezTo>
                  <a:pt x="2807" y="96"/>
                  <a:pt x="2797" y="89"/>
                  <a:pt x="2791" y="80"/>
                </a:cubicBezTo>
                <a:cubicBezTo>
                  <a:pt x="2786" y="73"/>
                  <a:pt x="2789" y="62"/>
                  <a:pt x="2783" y="56"/>
                </a:cubicBezTo>
                <a:cubicBezTo>
                  <a:pt x="2777" y="50"/>
                  <a:pt x="2767" y="52"/>
                  <a:pt x="2759" y="48"/>
                </a:cubicBezTo>
                <a:cubicBezTo>
                  <a:pt x="2727" y="32"/>
                  <a:pt x="2698" y="12"/>
                  <a:pt x="2663" y="0"/>
                </a:cubicBezTo>
                <a:cubicBezTo>
                  <a:pt x="2610" y="13"/>
                  <a:pt x="2556" y="11"/>
                  <a:pt x="2503" y="24"/>
                </a:cubicBezTo>
                <a:cubicBezTo>
                  <a:pt x="2466" y="49"/>
                  <a:pt x="2425" y="66"/>
                  <a:pt x="2383" y="80"/>
                </a:cubicBezTo>
                <a:cubicBezTo>
                  <a:pt x="2372" y="84"/>
                  <a:pt x="2363" y="94"/>
                  <a:pt x="2351" y="96"/>
                </a:cubicBezTo>
                <a:cubicBezTo>
                  <a:pt x="2314" y="102"/>
                  <a:pt x="2276" y="101"/>
                  <a:pt x="2239" y="104"/>
                </a:cubicBezTo>
                <a:cubicBezTo>
                  <a:pt x="2150" y="126"/>
                  <a:pt x="2056" y="106"/>
                  <a:pt x="1967" y="128"/>
                </a:cubicBezTo>
                <a:cubicBezTo>
                  <a:pt x="1951" y="139"/>
                  <a:pt x="1930" y="144"/>
                  <a:pt x="1919" y="160"/>
                </a:cubicBezTo>
                <a:cubicBezTo>
                  <a:pt x="1914" y="168"/>
                  <a:pt x="1910" y="178"/>
                  <a:pt x="1903" y="184"/>
                </a:cubicBezTo>
                <a:cubicBezTo>
                  <a:pt x="1864" y="218"/>
                  <a:pt x="1786" y="252"/>
                  <a:pt x="1735" y="256"/>
                </a:cubicBezTo>
                <a:cubicBezTo>
                  <a:pt x="1676" y="260"/>
                  <a:pt x="1618" y="261"/>
                  <a:pt x="1559" y="264"/>
                </a:cubicBezTo>
                <a:cubicBezTo>
                  <a:pt x="1489" y="273"/>
                  <a:pt x="1418" y="290"/>
                  <a:pt x="1351" y="312"/>
                </a:cubicBezTo>
                <a:cubicBezTo>
                  <a:pt x="1287" y="408"/>
                  <a:pt x="1386" y="267"/>
                  <a:pt x="1311" y="352"/>
                </a:cubicBezTo>
                <a:cubicBezTo>
                  <a:pt x="1298" y="366"/>
                  <a:pt x="1290" y="384"/>
                  <a:pt x="1279" y="400"/>
                </a:cubicBezTo>
                <a:cubicBezTo>
                  <a:pt x="1274" y="407"/>
                  <a:pt x="1262" y="404"/>
                  <a:pt x="1255" y="408"/>
                </a:cubicBezTo>
                <a:cubicBezTo>
                  <a:pt x="1238" y="417"/>
                  <a:pt x="1223" y="429"/>
                  <a:pt x="1207" y="440"/>
                </a:cubicBezTo>
                <a:cubicBezTo>
                  <a:pt x="1189" y="452"/>
                  <a:pt x="1104" y="469"/>
                  <a:pt x="1079" y="480"/>
                </a:cubicBezTo>
                <a:cubicBezTo>
                  <a:pt x="1053" y="491"/>
                  <a:pt x="1021" y="502"/>
                  <a:pt x="999" y="520"/>
                </a:cubicBezTo>
                <a:cubicBezTo>
                  <a:pt x="990" y="527"/>
                  <a:pt x="984" y="538"/>
                  <a:pt x="975" y="544"/>
                </a:cubicBezTo>
                <a:cubicBezTo>
                  <a:pt x="936" y="570"/>
                  <a:pt x="822" y="566"/>
                  <a:pt x="799" y="568"/>
                </a:cubicBezTo>
                <a:cubicBezTo>
                  <a:pt x="756" y="579"/>
                  <a:pt x="713" y="578"/>
                  <a:pt x="671" y="592"/>
                </a:cubicBezTo>
                <a:cubicBezTo>
                  <a:pt x="635" y="628"/>
                  <a:pt x="658" y="612"/>
                  <a:pt x="599" y="632"/>
                </a:cubicBezTo>
                <a:cubicBezTo>
                  <a:pt x="591" y="635"/>
                  <a:pt x="575" y="640"/>
                  <a:pt x="575" y="640"/>
                </a:cubicBezTo>
                <a:cubicBezTo>
                  <a:pt x="540" y="637"/>
                  <a:pt x="506" y="636"/>
                  <a:pt x="471" y="632"/>
                </a:cubicBezTo>
                <a:cubicBezTo>
                  <a:pt x="426" y="626"/>
                  <a:pt x="383" y="594"/>
                  <a:pt x="343" y="576"/>
                </a:cubicBezTo>
                <a:cubicBezTo>
                  <a:pt x="296" y="555"/>
                  <a:pt x="278" y="558"/>
                  <a:pt x="223" y="552"/>
                </a:cubicBezTo>
                <a:cubicBezTo>
                  <a:pt x="165" y="558"/>
                  <a:pt x="112" y="559"/>
                  <a:pt x="63" y="592"/>
                </a:cubicBezTo>
                <a:cubicBezTo>
                  <a:pt x="55" y="604"/>
                  <a:pt x="0" y="681"/>
                  <a:pt x="15" y="704"/>
                </a:cubicBezTo>
                <a:cubicBezTo>
                  <a:pt x="20" y="712"/>
                  <a:pt x="31" y="693"/>
                  <a:pt x="39" y="688"/>
                </a:cubicBezTo>
                <a:cubicBezTo>
                  <a:pt x="60" y="691"/>
                  <a:pt x="84" y="686"/>
                  <a:pt x="103" y="696"/>
                </a:cubicBezTo>
                <a:cubicBezTo>
                  <a:pt x="197" y="743"/>
                  <a:pt x="122" y="729"/>
                  <a:pt x="167" y="768"/>
                </a:cubicBezTo>
                <a:cubicBezTo>
                  <a:pt x="181" y="781"/>
                  <a:pt x="215" y="800"/>
                  <a:pt x="215" y="800"/>
                </a:cubicBezTo>
                <a:cubicBezTo>
                  <a:pt x="441" y="797"/>
                  <a:pt x="763" y="825"/>
                  <a:pt x="1007" y="744"/>
                </a:cubicBezTo>
                <a:cubicBezTo>
                  <a:pt x="1108" y="669"/>
                  <a:pt x="1216" y="608"/>
                  <a:pt x="1335" y="568"/>
                </a:cubicBezTo>
                <a:cubicBezTo>
                  <a:pt x="1402" y="546"/>
                  <a:pt x="1489" y="544"/>
                  <a:pt x="1559" y="536"/>
                </a:cubicBezTo>
                <a:cubicBezTo>
                  <a:pt x="1582" y="524"/>
                  <a:pt x="1608" y="517"/>
                  <a:pt x="1631" y="504"/>
                </a:cubicBezTo>
                <a:cubicBezTo>
                  <a:pt x="1666" y="485"/>
                  <a:pt x="1690" y="452"/>
                  <a:pt x="1727" y="440"/>
                </a:cubicBezTo>
                <a:cubicBezTo>
                  <a:pt x="1751" y="416"/>
                  <a:pt x="1771" y="387"/>
                  <a:pt x="1799" y="368"/>
                </a:cubicBezTo>
                <a:cubicBezTo>
                  <a:pt x="1845" y="338"/>
                  <a:pt x="1896" y="316"/>
                  <a:pt x="1943" y="288"/>
                </a:cubicBezTo>
                <a:cubicBezTo>
                  <a:pt x="1959" y="278"/>
                  <a:pt x="1972" y="260"/>
                  <a:pt x="1991" y="256"/>
                </a:cubicBezTo>
                <a:cubicBezTo>
                  <a:pt x="2107" y="233"/>
                  <a:pt x="2017" y="248"/>
                  <a:pt x="2263" y="240"/>
                </a:cubicBezTo>
                <a:cubicBezTo>
                  <a:pt x="2308" y="225"/>
                  <a:pt x="2349" y="213"/>
                  <a:pt x="2391" y="192"/>
                </a:cubicBezTo>
                <a:cubicBezTo>
                  <a:pt x="2416" y="179"/>
                  <a:pt x="2446" y="181"/>
                  <a:pt x="2471" y="168"/>
                </a:cubicBezTo>
                <a:cubicBezTo>
                  <a:pt x="2533" y="137"/>
                  <a:pt x="2459" y="164"/>
                  <a:pt x="2519" y="144"/>
                </a:cubicBezTo>
                <a:cubicBezTo>
                  <a:pt x="2569" y="161"/>
                  <a:pt x="2604" y="199"/>
                  <a:pt x="2655" y="216"/>
                </a:cubicBezTo>
                <a:cubicBezTo>
                  <a:pt x="2684" y="210"/>
                  <a:pt x="2698" y="213"/>
                  <a:pt x="2719" y="192"/>
                </a:cubicBezTo>
                <a:cubicBezTo>
                  <a:pt x="2726" y="185"/>
                  <a:pt x="2726" y="171"/>
                  <a:pt x="2735" y="168"/>
                </a:cubicBezTo>
                <a:cubicBezTo>
                  <a:pt x="2763" y="159"/>
                  <a:pt x="2794" y="163"/>
                  <a:pt x="2823" y="160"/>
                </a:cubicBezTo>
                <a:cubicBezTo>
                  <a:pt x="2835" y="125"/>
                  <a:pt x="2835" y="144"/>
                  <a:pt x="2815" y="104"/>
                </a:cubicBezTo>
                <a:close/>
              </a:path>
            </a:pathLst>
          </a:custGeom>
          <a:solidFill>
            <a:srgbClr val="66CCFF"/>
          </a:solidFill>
          <a:ln w="9525">
            <a:solidFill>
              <a:srgbClr val="66CC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584" name="Picture 200" descr="464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451725" y="2492375"/>
            <a:ext cx="15621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7"/>
          <p:cNvSpPr>
            <a:spLocks noChangeArrowheads="1"/>
          </p:cNvSpPr>
          <p:nvPr/>
        </p:nvSpPr>
        <p:spPr bwMode="auto">
          <a:xfrm>
            <a:off x="250825" y="3141663"/>
            <a:ext cx="774700" cy="355600"/>
          </a:xfrm>
          <a:prstGeom prst="cloudCallout">
            <a:avLst>
              <a:gd name="adj1" fmla="val 11065"/>
              <a:gd name="adj2" fmla="val -30806"/>
            </a:avLst>
          </a:prstGeom>
          <a:solidFill>
            <a:schemeClr val="bg1"/>
          </a:solidFill>
          <a:ln w="25400" algn="ctr">
            <a:solidFill>
              <a:srgbClr val="089CA3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Constantia" pitchFamily="18" charset="0"/>
              </a:rPr>
              <a:t/>
            </a:r>
            <a:br>
              <a:rPr lang="ru-RU">
                <a:solidFill>
                  <a:srgbClr val="FFFFFF"/>
                </a:solidFill>
                <a:latin typeface="Constantia" pitchFamily="18" charset="0"/>
              </a:rPr>
            </a:b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8" charset="0"/>
            </a:endParaRPr>
          </a:p>
        </p:txBody>
      </p:sp>
      <p:grpSp>
        <p:nvGrpSpPr>
          <p:cNvPr id="42007" name="Group 202"/>
          <p:cNvGrpSpPr>
            <a:grpSpLocks/>
          </p:cNvGrpSpPr>
          <p:nvPr/>
        </p:nvGrpSpPr>
        <p:grpSpPr bwMode="auto">
          <a:xfrm>
            <a:off x="2411413" y="3644900"/>
            <a:ext cx="285750" cy="1081088"/>
            <a:chOff x="2601" y="1134"/>
            <a:chExt cx="2880" cy="8790"/>
          </a:xfrm>
        </p:grpSpPr>
        <p:sp>
          <p:nvSpPr>
            <p:cNvPr id="3134" name="Freeform 203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35" name="AutoShape 204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2008" name="Group 205"/>
          <p:cNvGrpSpPr>
            <a:grpSpLocks/>
          </p:cNvGrpSpPr>
          <p:nvPr/>
        </p:nvGrpSpPr>
        <p:grpSpPr bwMode="auto">
          <a:xfrm>
            <a:off x="539750" y="3500438"/>
            <a:ext cx="285750" cy="1081087"/>
            <a:chOff x="2601" y="1134"/>
            <a:chExt cx="2880" cy="8790"/>
          </a:xfrm>
        </p:grpSpPr>
        <p:sp>
          <p:nvSpPr>
            <p:cNvPr id="3132" name="Freeform 206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33" name="AutoShape 207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2009" name="Group 208"/>
          <p:cNvGrpSpPr>
            <a:grpSpLocks/>
          </p:cNvGrpSpPr>
          <p:nvPr/>
        </p:nvGrpSpPr>
        <p:grpSpPr bwMode="auto">
          <a:xfrm>
            <a:off x="1619250" y="3141663"/>
            <a:ext cx="285750" cy="1081087"/>
            <a:chOff x="2601" y="1134"/>
            <a:chExt cx="2880" cy="8790"/>
          </a:xfrm>
        </p:grpSpPr>
        <p:sp>
          <p:nvSpPr>
            <p:cNvPr id="3130" name="Freeform 209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31" name="AutoShape 210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2010" name="Group 211"/>
          <p:cNvGrpSpPr>
            <a:grpSpLocks/>
          </p:cNvGrpSpPr>
          <p:nvPr/>
        </p:nvGrpSpPr>
        <p:grpSpPr bwMode="auto">
          <a:xfrm>
            <a:off x="1835150" y="1844675"/>
            <a:ext cx="284163" cy="936625"/>
            <a:chOff x="2601" y="1134"/>
            <a:chExt cx="2880" cy="8790"/>
          </a:xfrm>
        </p:grpSpPr>
        <p:sp>
          <p:nvSpPr>
            <p:cNvPr id="3128" name="Freeform 212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9" name="AutoShape 213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598" name="AutoShape 214"/>
          <p:cNvSpPr>
            <a:spLocks noChangeArrowheads="1"/>
          </p:cNvSpPr>
          <p:nvPr/>
        </p:nvSpPr>
        <p:spPr bwMode="auto">
          <a:xfrm>
            <a:off x="2916238" y="1125538"/>
            <a:ext cx="1150937" cy="144462"/>
          </a:xfrm>
          <a:prstGeom prst="rightArrow">
            <a:avLst>
              <a:gd name="adj1" fmla="val 50000"/>
              <a:gd name="adj2" fmla="val 199176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599" name="AutoShape 215"/>
          <p:cNvSpPr>
            <a:spLocks noChangeArrowheads="1"/>
          </p:cNvSpPr>
          <p:nvPr/>
        </p:nvSpPr>
        <p:spPr bwMode="auto">
          <a:xfrm>
            <a:off x="3779838" y="404813"/>
            <a:ext cx="1150937" cy="144462"/>
          </a:xfrm>
          <a:prstGeom prst="rightArrow">
            <a:avLst>
              <a:gd name="adj1" fmla="val 50000"/>
              <a:gd name="adj2" fmla="val 199176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600" name="AutoShape 216"/>
          <p:cNvSpPr>
            <a:spLocks noChangeArrowheads="1"/>
          </p:cNvSpPr>
          <p:nvPr/>
        </p:nvSpPr>
        <p:spPr bwMode="auto">
          <a:xfrm>
            <a:off x="4356100" y="765175"/>
            <a:ext cx="1150938" cy="144463"/>
          </a:xfrm>
          <a:prstGeom prst="rightArrow">
            <a:avLst>
              <a:gd name="adj1" fmla="val 50000"/>
              <a:gd name="adj2" fmla="val 199175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601" name="AutoShape 217"/>
          <p:cNvSpPr>
            <a:spLocks noChangeArrowheads="1"/>
          </p:cNvSpPr>
          <p:nvPr/>
        </p:nvSpPr>
        <p:spPr bwMode="auto">
          <a:xfrm>
            <a:off x="2124075" y="836613"/>
            <a:ext cx="1150938" cy="144462"/>
          </a:xfrm>
          <a:prstGeom prst="rightArrow">
            <a:avLst>
              <a:gd name="adj1" fmla="val 50000"/>
              <a:gd name="adj2" fmla="val 199177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2011" name="Group 218"/>
          <p:cNvGrpSpPr>
            <a:grpSpLocks/>
          </p:cNvGrpSpPr>
          <p:nvPr/>
        </p:nvGrpSpPr>
        <p:grpSpPr bwMode="auto">
          <a:xfrm rot="-6915181">
            <a:off x="6625432" y="3894931"/>
            <a:ext cx="285750" cy="1081087"/>
            <a:chOff x="2601" y="1134"/>
            <a:chExt cx="2880" cy="8790"/>
          </a:xfrm>
        </p:grpSpPr>
        <p:sp>
          <p:nvSpPr>
            <p:cNvPr id="3126" name="Freeform 219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7" name="AutoShape 220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605" name="AutoShape 221"/>
          <p:cNvSpPr>
            <a:spLocks noChangeArrowheads="1"/>
          </p:cNvSpPr>
          <p:nvPr/>
        </p:nvSpPr>
        <p:spPr bwMode="auto">
          <a:xfrm rot="5400000">
            <a:off x="5868194" y="2204244"/>
            <a:ext cx="863600" cy="144462"/>
          </a:xfrm>
          <a:prstGeom prst="rightArrow">
            <a:avLst>
              <a:gd name="adj1" fmla="val 50000"/>
              <a:gd name="adj2" fmla="val 149451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606" name="AutoShape 222"/>
          <p:cNvSpPr>
            <a:spLocks noChangeArrowheads="1"/>
          </p:cNvSpPr>
          <p:nvPr/>
        </p:nvSpPr>
        <p:spPr bwMode="auto">
          <a:xfrm rot="5400000">
            <a:off x="6479381" y="2024857"/>
            <a:ext cx="504825" cy="144462"/>
          </a:xfrm>
          <a:prstGeom prst="rightArrow">
            <a:avLst>
              <a:gd name="adj1" fmla="val 50000"/>
              <a:gd name="adj2" fmla="val 87363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607" name="AutoShape 223"/>
          <p:cNvSpPr>
            <a:spLocks noChangeArrowheads="1"/>
          </p:cNvSpPr>
          <p:nvPr/>
        </p:nvSpPr>
        <p:spPr bwMode="auto">
          <a:xfrm rot="5400000">
            <a:off x="7272338" y="2095500"/>
            <a:ext cx="503237" cy="144463"/>
          </a:xfrm>
          <a:prstGeom prst="rightArrow">
            <a:avLst>
              <a:gd name="adj1" fmla="val 50000"/>
              <a:gd name="adj2" fmla="val 87088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608" name="AutoShape 224"/>
          <p:cNvSpPr>
            <a:spLocks noChangeArrowheads="1"/>
          </p:cNvSpPr>
          <p:nvPr/>
        </p:nvSpPr>
        <p:spPr bwMode="auto">
          <a:xfrm rot="5400000">
            <a:off x="8027988" y="1844675"/>
            <a:ext cx="431800" cy="142875"/>
          </a:xfrm>
          <a:prstGeom prst="rightArrow">
            <a:avLst>
              <a:gd name="adj1" fmla="val 50000"/>
              <a:gd name="adj2" fmla="val 75556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609" name="AutoShape 225"/>
          <p:cNvSpPr>
            <a:spLocks noChangeArrowheads="1"/>
          </p:cNvSpPr>
          <p:nvPr/>
        </p:nvSpPr>
        <p:spPr bwMode="auto">
          <a:xfrm rot="5400000">
            <a:off x="6660357" y="3140868"/>
            <a:ext cx="863600" cy="144463"/>
          </a:xfrm>
          <a:prstGeom prst="rightArrow">
            <a:avLst>
              <a:gd name="adj1" fmla="val 50000"/>
              <a:gd name="adj2" fmla="val 149450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2012" name="Group 226"/>
          <p:cNvGrpSpPr>
            <a:grpSpLocks/>
          </p:cNvGrpSpPr>
          <p:nvPr/>
        </p:nvGrpSpPr>
        <p:grpSpPr bwMode="auto">
          <a:xfrm rot="-6915181">
            <a:off x="4682332" y="3894931"/>
            <a:ext cx="285750" cy="1081087"/>
            <a:chOff x="2601" y="1134"/>
            <a:chExt cx="2880" cy="8790"/>
          </a:xfrm>
        </p:grpSpPr>
        <p:sp>
          <p:nvSpPr>
            <p:cNvPr id="3124" name="Freeform 227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5" name="AutoShape 228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2013" name="Group 229"/>
          <p:cNvGrpSpPr>
            <a:grpSpLocks/>
          </p:cNvGrpSpPr>
          <p:nvPr/>
        </p:nvGrpSpPr>
        <p:grpSpPr bwMode="auto">
          <a:xfrm rot="-6915181">
            <a:off x="4537869" y="4687094"/>
            <a:ext cx="285750" cy="1081088"/>
            <a:chOff x="2601" y="1134"/>
            <a:chExt cx="2880" cy="8790"/>
          </a:xfrm>
        </p:grpSpPr>
        <p:sp>
          <p:nvSpPr>
            <p:cNvPr id="3122" name="Freeform 230"/>
            <p:cNvSpPr>
              <a:spLocks/>
            </p:cNvSpPr>
            <p:nvPr/>
          </p:nvSpPr>
          <p:spPr bwMode="auto">
            <a:xfrm>
              <a:off x="2601" y="2394"/>
              <a:ext cx="2700" cy="7530"/>
            </a:xfrm>
            <a:custGeom>
              <a:avLst/>
              <a:gdLst>
                <a:gd name="T0" fmla="*/ 120 w 2700"/>
                <a:gd name="T1" fmla="*/ 7200 h 7530"/>
                <a:gd name="T2" fmla="*/ 1020 w 2700"/>
                <a:gd name="T3" fmla="*/ 5220 h 7530"/>
                <a:gd name="T4" fmla="*/ 120 w 2700"/>
                <a:gd name="T5" fmla="*/ 3060 h 7530"/>
                <a:gd name="T6" fmla="*/ 1740 w 2700"/>
                <a:gd name="T7" fmla="*/ 1260 h 7530"/>
                <a:gd name="T8" fmla="*/ 1380 w 2700"/>
                <a:gd name="T9" fmla="*/ 180 h 7530"/>
                <a:gd name="T10" fmla="*/ 2280 w 2700"/>
                <a:gd name="T11" fmla="*/ 180 h 7530"/>
                <a:gd name="T12" fmla="*/ 2460 w 2700"/>
                <a:gd name="T13" fmla="*/ 1080 h 7530"/>
                <a:gd name="T14" fmla="*/ 840 w 2700"/>
                <a:gd name="T15" fmla="*/ 2700 h 7530"/>
                <a:gd name="T16" fmla="*/ 1380 w 2700"/>
                <a:gd name="T17" fmla="*/ 4680 h 7530"/>
                <a:gd name="T18" fmla="*/ 1560 w 2700"/>
                <a:gd name="T19" fmla="*/ 5760 h 7530"/>
                <a:gd name="T20" fmla="*/ 840 w 2700"/>
                <a:gd name="T21" fmla="*/ 7200 h 7530"/>
                <a:gd name="T22" fmla="*/ 120 w 2700"/>
                <a:gd name="T23" fmla="*/ 7200 h 75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00"/>
                <a:gd name="T37" fmla="*/ 0 h 7530"/>
                <a:gd name="T38" fmla="*/ 2700 w 2700"/>
                <a:gd name="T39" fmla="*/ 7530 h 75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00" h="7530">
                  <a:moveTo>
                    <a:pt x="120" y="7200"/>
                  </a:moveTo>
                  <a:cubicBezTo>
                    <a:pt x="150" y="6870"/>
                    <a:pt x="1020" y="5910"/>
                    <a:pt x="1020" y="5220"/>
                  </a:cubicBezTo>
                  <a:cubicBezTo>
                    <a:pt x="1020" y="4530"/>
                    <a:pt x="0" y="3720"/>
                    <a:pt x="120" y="3060"/>
                  </a:cubicBezTo>
                  <a:cubicBezTo>
                    <a:pt x="240" y="2400"/>
                    <a:pt x="1530" y="1740"/>
                    <a:pt x="1740" y="1260"/>
                  </a:cubicBezTo>
                  <a:cubicBezTo>
                    <a:pt x="1950" y="780"/>
                    <a:pt x="1290" y="360"/>
                    <a:pt x="1380" y="180"/>
                  </a:cubicBezTo>
                  <a:cubicBezTo>
                    <a:pt x="1470" y="0"/>
                    <a:pt x="2100" y="30"/>
                    <a:pt x="2280" y="180"/>
                  </a:cubicBezTo>
                  <a:cubicBezTo>
                    <a:pt x="2460" y="330"/>
                    <a:pt x="2700" y="660"/>
                    <a:pt x="2460" y="1080"/>
                  </a:cubicBezTo>
                  <a:cubicBezTo>
                    <a:pt x="2220" y="1500"/>
                    <a:pt x="1020" y="2100"/>
                    <a:pt x="840" y="2700"/>
                  </a:cubicBezTo>
                  <a:cubicBezTo>
                    <a:pt x="660" y="3300"/>
                    <a:pt x="1260" y="4170"/>
                    <a:pt x="1380" y="4680"/>
                  </a:cubicBezTo>
                  <a:cubicBezTo>
                    <a:pt x="1500" y="5190"/>
                    <a:pt x="1650" y="5340"/>
                    <a:pt x="1560" y="5760"/>
                  </a:cubicBezTo>
                  <a:cubicBezTo>
                    <a:pt x="1470" y="6180"/>
                    <a:pt x="1080" y="6960"/>
                    <a:pt x="840" y="7200"/>
                  </a:cubicBezTo>
                  <a:cubicBezTo>
                    <a:pt x="600" y="7440"/>
                    <a:pt x="90" y="7530"/>
                    <a:pt x="120" y="7200"/>
                  </a:cubicBez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3" name="AutoShape 231"/>
            <p:cNvSpPr>
              <a:spLocks noChangeArrowheads="1"/>
            </p:cNvSpPr>
            <p:nvPr/>
          </p:nvSpPr>
          <p:spPr bwMode="auto">
            <a:xfrm>
              <a:off x="3501" y="1134"/>
              <a:ext cx="1980" cy="144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0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16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000"/>
                                        <p:tgtEl>
                                          <p:spTgt spid="1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000"/>
                                        <p:tgtEl>
                                          <p:spTgt spid="1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0"/>
                                        <p:tgtEl>
                                          <p:spTgt spid="1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2000"/>
                                        <p:tgtEl>
                                          <p:spTgt spid="1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6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2000"/>
                                        <p:tgtEl>
                                          <p:spTgt spid="1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2000"/>
                                        <p:tgtEl>
                                          <p:spTgt spid="1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2000"/>
                                        <p:tgtEl>
                                          <p:spTgt spid="16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16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16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16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5" dur="3000"/>
                                        <p:tgtEl>
                                          <p:spTgt spid="16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20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1" dur="20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4" dur="20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" grpId="0" animBg="1"/>
      <p:bldP spid="4" grpId="0" animBg="1"/>
      <p:bldP spid="5" grpId="0" animBg="1"/>
      <p:bldP spid="16583" grpId="0" animBg="1"/>
      <p:bldP spid="6" grpId="0" animBg="1"/>
      <p:bldP spid="16598" grpId="0" animBg="1"/>
      <p:bldP spid="16599" grpId="0" animBg="1"/>
      <p:bldP spid="16600" grpId="0" animBg="1"/>
      <p:bldP spid="16601" grpId="0" animBg="1"/>
      <p:bldP spid="16605" grpId="0" animBg="1"/>
      <p:bldP spid="16606" grpId="0" animBg="1"/>
      <p:bldP spid="16607" grpId="0" animBg="1"/>
      <p:bldP spid="16608" grpId="0" animBg="1"/>
      <p:bldP spid="166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2411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82000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3" name="олень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ВИДЕОФРАГМЕНТЫ</a:t>
            </a:r>
            <a:r>
              <a:rPr lang="ru-RU" sz="2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позволяют показать те моменты из окружающего мира, наблюдение которых вызывает затруднения: например, </a:t>
            </a:r>
            <a:r>
              <a:rPr lang="ru-RU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рост </a:t>
            </a:r>
            <a:r>
              <a:rPr lang="ru-RU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цветка, </a:t>
            </a:r>
            <a:r>
              <a:rPr lang="ru-RU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движение </a:t>
            </a:r>
            <a:r>
              <a:rPr lang="ru-RU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волн и т.д.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Также можно смоделировать такие жизненные ситуации, которые нельзя или сложно показать и увидеть в повседневной жизни (например, воспроизведение звуков природы; работу транспорта и т.д.).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7" fill="hold"/>
                                        <p:tgtEl>
                                          <p:spTgt spid="143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00" fill="hold"/>
                                        <p:tgtEl>
                                          <p:spTgt spid="143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3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440" y="1"/>
            <a:ext cx="91575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14348" y="1"/>
            <a:ext cx="8429652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ИГРЫ ДЛЯ СОВМЕСТНОЙ И ИНДИВИДУАЛЬНОЙ РАБОТЫ С ДЕТЬМИ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357430"/>
            <a:ext cx="2886094" cy="18038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2714620"/>
            <a:ext cx="2743220" cy="17145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4857760"/>
            <a:ext cx="2786082" cy="17413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2786058"/>
            <a:ext cx="3000396" cy="18752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16" y="4572008"/>
            <a:ext cx="3143272" cy="196454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6" name="Прямоугольник 15"/>
          <p:cNvSpPr/>
          <p:nvPr/>
        </p:nvSpPr>
        <p:spPr>
          <a:xfrm>
            <a:off x="714348" y="683295"/>
            <a:ext cx="84296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являются одним из средств познавательного развития детей и призваны, не только обучить их чтению, познакомить с цифрами и выполнением элементарных арифметических действий, но и ознакомить с цветовой гаммой различных предметов, их геометрической формой и закрепить цветовые ассоциации. Кроме этого, игры позволяют развить внимательность и усидчивость ребенка. Обучаясь в процессе игры, ребенок знакомится как с миром живой природы, так и с планетой Земля во всем ее многообразии.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15074" y="4643446"/>
            <a:ext cx="278124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bliqueTopLeft"/>
            <a:lightRig rig="threePt" dir="t"/>
          </a:scene3d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08" y="3429000"/>
            <a:ext cx="2428892" cy="16192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9324975" y="3357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2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9324975" y="3644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3" name="3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9324975" y="3933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4" name="4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9324975" y="429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5" name="5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9324975" y="46529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6" name="6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9324975" y="5013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7" name="7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9324975" y="5373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8" name="8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9324975" y="56610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9" name="9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9324975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0" name="10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9324975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 descr="б копия"/>
          <p:cNvPicPr>
            <a:picLocks noChangeAspect="1" noChangeArrowheads="1"/>
          </p:cNvPicPr>
          <p:nvPr/>
        </p:nvPicPr>
        <p:blipFill>
          <a:blip r:embed="rId14"/>
          <a:srcRect l="1430"/>
          <a:stretch>
            <a:fillRect/>
          </a:stretch>
        </p:blipFill>
        <p:spPr bwMode="auto">
          <a:xfrm>
            <a:off x="6877050" y="2781300"/>
            <a:ext cx="1093788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6" descr="ж копия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732588" y="4005263"/>
            <a:ext cx="12065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7" descr="з копия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003800" y="5661025"/>
            <a:ext cx="12128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с копия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364163" y="2636838"/>
            <a:ext cx="1219200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19" descr="б копия"/>
          <p:cNvPicPr>
            <a:picLocks noChangeAspect="1" noChangeArrowheads="1"/>
          </p:cNvPicPr>
          <p:nvPr/>
        </p:nvPicPr>
        <p:blipFill>
          <a:blip r:embed="rId18"/>
          <a:srcRect r="1430"/>
          <a:stretch>
            <a:fillRect/>
          </a:stretch>
        </p:blipFill>
        <p:spPr bwMode="auto">
          <a:xfrm>
            <a:off x="2124075" y="3500438"/>
            <a:ext cx="1093788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1" descr="з копия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211638" y="3500438"/>
            <a:ext cx="12128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22" descr="с копия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476375" y="2492375"/>
            <a:ext cx="1219200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5" name="Picture 23" descr="ж копия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3059113" y="2060575"/>
            <a:ext cx="12065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6" name="Picture 24" descr="ж копия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04025" y="5589588"/>
            <a:ext cx="12065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3" name="Picture 31" descr="1 копия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0" y="4356100"/>
            <a:ext cx="309880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4" name="Picture 32" descr="2 копия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0" y="4195763"/>
            <a:ext cx="3203575" cy="26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5" name="Picture 33" descr="3 копия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0" y="4221163"/>
            <a:ext cx="3124200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6" name="Picture 34" descr="4 копия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0" y="4146550"/>
            <a:ext cx="3276600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7" name="Picture 35" descr="5 копия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0" y="4171950"/>
            <a:ext cx="3348038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8" name="Picture 36" descr="6 копия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0" y="4189413"/>
            <a:ext cx="3348038" cy="26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9" name="Picture 37" descr="7 копия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0" y="4208463"/>
            <a:ext cx="3348038" cy="264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0" name="Picture 38" descr="8 копия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0" y="4197350"/>
            <a:ext cx="3348038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1" name="Picture 39" descr="9 копия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0" y="4176713"/>
            <a:ext cx="3276600" cy="268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2" name="Picture 40" descr="10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0" y="4044950"/>
            <a:ext cx="3492500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 descr="ж копия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3419475" y="4868863"/>
            <a:ext cx="12065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20" fill="hold"/>
                                        <p:tgtEl>
                                          <p:spTgt spid="30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46" fill="hold"/>
                                        <p:tgtEl>
                                          <p:spTgt spid="30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16" fill="hold"/>
                                        <p:tgtEl>
                                          <p:spTgt spid="30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572" fill="hold"/>
                                        <p:tgtEl>
                                          <p:spTgt spid="3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0"/>
                            </p:stCondLst>
                            <p:childTnLst>
                              <p:par>
                                <p:cTn id="48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94" fill="hold"/>
                                        <p:tgtEl>
                                          <p:spTgt spid="30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58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676" fill="hold"/>
                                        <p:tgtEl>
                                          <p:spTgt spid="30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000"/>
                            </p:stCondLst>
                            <p:childTnLst>
                              <p:par>
                                <p:cTn id="68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520" fill="hold"/>
                                        <p:tgtEl>
                                          <p:spTgt spid="30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1000"/>
                            </p:stCondLst>
                            <p:childTnLst>
                              <p:par>
                                <p:cTn id="78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3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702" fill="hold"/>
                                        <p:tgtEl>
                                          <p:spTgt spid="30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40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4000"/>
                            </p:stCondLst>
                            <p:childTnLst>
                              <p:par>
                                <p:cTn id="88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650" fill="hold"/>
                                        <p:tgtEl>
                                          <p:spTgt spid="30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70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7000"/>
                            </p:stCondLst>
                            <p:childTnLst>
                              <p:par>
                                <p:cTn id="98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3" dur="728" fill="hold"/>
                                        <p:tgtEl>
                                          <p:spTgt spid="30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5"/>
                </p:tgtEl>
              </p:cMediaNode>
            </p:audio>
            <p:audio>
              <p:cMediaNode>
                <p:cTn id="10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6"/>
                </p:tgtEl>
              </p:cMediaNode>
            </p:audio>
            <p:audio>
              <p:cMediaNode>
                <p:cTn id="1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7"/>
                </p:tgtEl>
              </p:cMediaNode>
            </p:audio>
            <p:audio>
              <p:cMediaNode>
                <p:cTn id="1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8"/>
                </p:tgtEl>
              </p:cMediaNode>
            </p:audio>
            <p:audio>
              <p:cMediaNode>
                <p:cTn id="10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9"/>
                </p:tgtEl>
              </p:cMediaNode>
            </p:audio>
            <p:audio>
              <p:cMediaNode>
                <p:cTn id="1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0"/>
                </p:tgtEl>
              </p:cMediaNode>
            </p:audio>
            <p:audio>
              <p:cMediaNode>
                <p:cTn id="1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1"/>
                </p:tgtEl>
              </p:cMediaNode>
            </p:audio>
            <p:audio>
              <p:cMediaNode>
                <p:cTn id="1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2"/>
                </p:tgtEl>
              </p:cMediaNode>
            </p:audio>
            <p:audio>
              <p:cMediaNode>
                <p:cTn id="1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3"/>
                </p:tgtEl>
              </p:cMediaNode>
            </p:audio>
            <p:audio>
              <p:cMediaNode>
                <p:cTn id="1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1476</TotalTime>
  <Words>936</Words>
  <Application>Microsoft Office PowerPoint</Application>
  <PresentationFormat>Экран (4:3)</PresentationFormat>
  <Paragraphs>176</Paragraphs>
  <Slides>33</Slides>
  <Notes>1</Notes>
  <HiddenSlides>0</HiddenSlides>
  <MMClips>82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Роль педагога в активизации познавательной деятельности детей дошкольного возраста с применением средств ИКТ</vt:lpstr>
      <vt:lpstr>Слайд 2</vt:lpstr>
      <vt:lpstr>Слайд 3</vt:lpstr>
      <vt:lpstr>Слайд 4</vt:lpstr>
      <vt:lpstr>ТЕМАТИЧЕСКИЕ ПРЕЗЕНТАЦИИ включают информационно-познавательные материалы</vt:lpstr>
      <vt:lpstr>Слайд 6</vt:lpstr>
      <vt:lpstr>Слайд 7</vt:lpstr>
      <vt:lpstr>Слайд 8</vt:lpstr>
      <vt:lpstr>Слайд 9</vt:lpstr>
      <vt:lpstr>СОБЕРИ ФРУКТЫ В ВАЗУ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VIMPELCOM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ИКТ в активизации познавательной деятельности детей дошкольного возраста</dc:title>
  <dc:creator>Александр</dc:creator>
  <cp:lastModifiedBy>Александр</cp:lastModifiedBy>
  <cp:revision>301</cp:revision>
  <dcterms:created xsi:type="dcterms:W3CDTF">2017-01-15T00:09:14Z</dcterms:created>
  <dcterms:modified xsi:type="dcterms:W3CDTF">2017-03-01T10:52:19Z</dcterms:modified>
</cp:coreProperties>
</file>