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4" r:id="rId6"/>
    <p:sldId id="275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s842.zouo.ru/assets/files/Documents/FGOS/sistema_ocenki.pdf" TargetMode="External"/><Relationship Id="rId2" Type="http://schemas.openxmlformats.org/officeDocument/2006/relationships/hyperlink" Target="http://yandex.ru/yandsearch?tex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100" b="1" kern="0" dirty="0" smtClean="0">
                <a:solidFill>
                  <a:srgbClr val="0099CC"/>
                </a:solidFill>
                <a:latin typeface="Times New Roman" pitchFamily="18" charset="0"/>
                <a:cs typeface="Times New Roman" pitchFamily="18" charset="0"/>
              </a:rPr>
              <a:t>Организация оценочной деятельности </a:t>
            </a:r>
            <a:r>
              <a:rPr lang="ru-RU" sz="4100" b="1" kern="0" dirty="0">
                <a:solidFill>
                  <a:srgbClr val="0099CC"/>
                </a:solidFill>
                <a:latin typeface="Times New Roman" pitchFamily="18" charset="0"/>
                <a:cs typeface="Times New Roman" pitchFamily="18" charset="0"/>
              </a:rPr>
              <a:t>учителя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9" descr="\\192.168.1.77\d$\Personal\Бухарова\Входящие\__scan2011\img035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49" y="4680071"/>
            <a:ext cx="1584176" cy="2151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\\192.168.1.77\d$\Personal\Бухарова\Входящие\__scan2011\img0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2320" y="4699000"/>
            <a:ext cx="15843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\\192.168.1.77\d$\Personal\Сириня\img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51452">
            <a:off x="7206879" y="450191"/>
            <a:ext cx="151288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\\192.168.1.77\d$\Personal\Сириня\img0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468659">
            <a:off x="324247" y="221170"/>
            <a:ext cx="1582738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2469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kern="0" dirty="0">
                <a:solidFill>
                  <a:srgbClr val="0066FF"/>
                </a:solidFill>
                <a:latin typeface="Arial"/>
              </a:rPr>
              <a:t>Правило 5: КАК РАЗЛИЧАТЬ УРОВНИ ОЦЕНОК?  (по уровням успешности)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2400" b="1" kern="0" dirty="0">
                <a:solidFill>
                  <a:srgbClr val="2B03F5"/>
                </a:solidFill>
                <a:latin typeface="Arial"/>
                <a:cs typeface="Times New Roman" pitchFamily="18" charset="0"/>
              </a:rPr>
              <a:t>Необходимый уровень</a:t>
            </a:r>
            <a:r>
              <a:rPr lang="ru-RU" sz="2400" b="1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 </a:t>
            </a:r>
            <a:r>
              <a:rPr lang="ru-RU" sz="2400" b="1" kern="0" dirty="0">
                <a:solidFill>
                  <a:srgbClr val="2B03F5"/>
                </a:solidFill>
                <a:latin typeface="Arial"/>
                <a:cs typeface="Times New Roman" pitchFamily="18" charset="0"/>
              </a:rPr>
              <a:t>(базовый) </a:t>
            </a:r>
            <a:r>
              <a:rPr lang="ru-RU" sz="2400" b="1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– решение простой типовой  </a:t>
            </a:r>
            <a:r>
              <a:rPr lang="ru-RU" sz="2400" b="1" kern="0" dirty="0" smtClean="0">
                <a:solidFill>
                  <a:srgbClr val="000000"/>
                </a:solidFill>
                <a:latin typeface="Arial"/>
                <a:cs typeface="Times New Roman" pitchFamily="18" charset="0"/>
              </a:rPr>
              <a:t>задачи...</a:t>
            </a:r>
            <a:r>
              <a:rPr lang="ru-RU" sz="2400" kern="0" dirty="0" smtClean="0">
                <a:solidFill>
                  <a:srgbClr val="000000"/>
                </a:solidFill>
                <a:latin typeface="Arial"/>
                <a:cs typeface="Times New Roman" pitchFamily="18" charset="0"/>
              </a:rPr>
              <a:t>Это </a:t>
            </a:r>
            <a:r>
              <a:rPr lang="ru-RU" sz="2400" b="1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«хорошо, но не отлично».</a:t>
            </a:r>
            <a:endParaRPr lang="ru-RU" sz="2400" kern="0" dirty="0">
              <a:solidFill>
                <a:srgbClr val="000000"/>
              </a:solidFill>
              <a:latin typeface="Arial"/>
              <a:cs typeface="Times New Roman" pitchFamily="18" charset="0"/>
            </a:endParaRPr>
          </a:p>
          <a:p>
            <a:pPr lv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2400" b="1" kern="0" dirty="0">
                <a:solidFill>
                  <a:srgbClr val="299410"/>
                </a:solidFill>
                <a:latin typeface="Arial"/>
                <a:cs typeface="Times New Roman" pitchFamily="18" charset="0"/>
              </a:rPr>
              <a:t>Повышенный уровень (программный) </a:t>
            </a:r>
            <a:r>
              <a:rPr lang="ru-RU" sz="2400" b="1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– решение нестандартной </a:t>
            </a:r>
            <a:r>
              <a:rPr lang="ru-RU" sz="2400" b="1" kern="0" dirty="0" smtClean="0">
                <a:solidFill>
                  <a:srgbClr val="000000"/>
                </a:solidFill>
                <a:latin typeface="Arial"/>
                <a:cs typeface="Times New Roman" pitchFamily="18" charset="0"/>
              </a:rPr>
              <a:t>задачи</a:t>
            </a:r>
            <a:r>
              <a:rPr lang="ru-RU" sz="2400" kern="0" dirty="0" smtClean="0">
                <a:solidFill>
                  <a:srgbClr val="000000"/>
                </a:solidFill>
                <a:latin typeface="Arial"/>
                <a:cs typeface="Times New Roman" pitchFamily="18" charset="0"/>
              </a:rPr>
              <a:t>…Это </a:t>
            </a:r>
            <a:r>
              <a:rPr lang="ru-RU" sz="2400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уровень </a:t>
            </a:r>
            <a:r>
              <a:rPr lang="ru-RU" sz="2400" i="1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функциональной грамотности</a:t>
            </a:r>
            <a:r>
              <a:rPr lang="ru-RU" sz="2400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 - «</a:t>
            </a:r>
            <a:r>
              <a:rPr lang="ru-RU" sz="2400" b="1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отлично».</a:t>
            </a:r>
            <a:endParaRPr lang="ru-RU" sz="2400" kern="0" dirty="0">
              <a:solidFill>
                <a:srgbClr val="000000"/>
              </a:solidFill>
              <a:latin typeface="Arial"/>
              <a:cs typeface="Times New Roman" pitchFamily="18" charset="0"/>
            </a:endParaRPr>
          </a:p>
          <a:p>
            <a:pPr lv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2400" b="1" kern="0" dirty="0">
                <a:solidFill>
                  <a:srgbClr val="FF3300"/>
                </a:solidFill>
                <a:latin typeface="Arial"/>
                <a:cs typeface="Times New Roman" pitchFamily="18" charset="0"/>
              </a:rPr>
              <a:t>Максимальный уровень (Необязательный)</a:t>
            </a:r>
            <a:r>
              <a:rPr lang="ru-RU" sz="2400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 </a:t>
            </a:r>
            <a:r>
              <a:rPr lang="ru-RU" sz="2400" b="1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- решение «сверхзадачи»</a:t>
            </a:r>
            <a:r>
              <a:rPr lang="ru-RU" sz="2400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 по неизученному </a:t>
            </a:r>
            <a:r>
              <a:rPr lang="ru-RU" sz="2400" kern="0" dirty="0" smtClean="0">
                <a:solidFill>
                  <a:srgbClr val="000000"/>
                </a:solidFill>
                <a:latin typeface="Arial"/>
                <a:cs typeface="Times New Roman" pitchFamily="18" charset="0"/>
              </a:rPr>
              <a:t>материалу…Этот </a:t>
            </a:r>
            <a:r>
              <a:rPr lang="ru-RU" sz="2400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уровень демонстрирует </a:t>
            </a:r>
            <a:r>
              <a:rPr lang="ru-RU" sz="2400" i="1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исключительные успехи отдельных </a:t>
            </a:r>
            <a:r>
              <a:rPr lang="ru-RU" sz="2400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учеников по отдельным темам - сверх школьных требований, 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2400" b="1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«превосходно».</a:t>
            </a:r>
            <a:r>
              <a:rPr lang="ru-RU" sz="2400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97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kern="0" dirty="0">
                <a:solidFill>
                  <a:srgbClr val="0066FF"/>
                </a:solidFill>
                <a:latin typeface="Arial"/>
              </a:rPr>
              <a:t>Система оценки в ООП ООО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ru-RU" kern="0" dirty="0">
                <a:solidFill>
                  <a:srgbClr val="000000"/>
                </a:solidFill>
                <a:latin typeface="Arial"/>
              </a:rPr>
              <a:t>Система оценки предметных результатов освоения учебных программ с учетом уровневого подхода, принятого в Стандарте, предполагает </a:t>
            </a:r>
            <a:r>
              <a:rPr lang="ru-RU" b="1" kern="0" dirty="0">
                <a:solidFill>
                  <a:srgbClr val="000000"/>
                </a:solidFill>
                <a:latin typeface="Arial"/>
              </a:rPr>
              <a:t>выделение</a:t>
            </a:r>
            <a:r>
              <a:rPr lang="ru-RU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ru-RU" b="1" kern="0" dirty="0">
                <a:solidFill>
                  <a:srgbClr val="000000"/>
                </a:solidFill>
                <a:latin typeface="Arial"/>
              </a:rPr>
              <a:t>базового уровня достижений как точки отсчета</a:t>
            </a:r>
            <a:r>
              <a:rPr lang="ru-RU" kern="0" dirty="0">
                <a:solidFill>
                  <a:srgbClr val="000000"/>
                </a:solidFill>
                <a:latin typeface="Arial"/>
              </a:rPr>
              <a:t> при построении всей системы оценки и организации индивидуальной работы с учащимися.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4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kern="0" dirty="0">
                <a:solidFill>
                  <a:srgbClr val="0066FF"/>
                </a:solidFill>
                <a:latin typeface="Arial"/>
              </a:rPr>
              <a:t>Система оценки в ООП ООО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ru-RU" sz="2800" b="1" kern="0" dirty="0">
                <a:solidFill>
                  <a:srgbClr val="000000"/>
                </a:solidFill>
                <a:latin typeface="Arial"/>
              </a:rPr>
              <a:t>Базовый уровень достижений – уровень, который демонстрирует освоение учебных действий с опорной системой знаний в рамках диапазона (круга) выделенных задач. Овладение базовым уровнем является достаточным для продолжения обучения на следующей ступени образования, но не по профильному направлению.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899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800" b="1" kern="0" dirty="0">
                <a:solidFill>
                  <a:srgbClr val="0066FF"/>
                </a:solidFill>
                <a:latin typeface="Arial"/>
              </a:rPr>
              <a:t>Уровень успешности – это оценка, которая может быть переведена в отметку по любой балльной шкале. Например:</a:t>
            </a:r>
            <a:r>
              <a:rPr lang="ru-RU" sz="3300" kern="0" dirty="0">
                <a:solidFill>
                  <a:srgbClr val="000000"/>
                </a:solidFill>
                <a:latin typeface="Arial"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967789"/>
              </p:ext>
            </p:extLst>
          </p:nvPr>
        </p:nvGraphicFramePr>
        <p:xfrm>
          <a:off x="755576" y="1700808"/>
          <a:ext cx="7812360" cy="4807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6180"/>
                <a:gridCol w="3906180"/>
              </a:tblGrid>
              <a:tr h="11192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УРОВНИ УСПЕШНОСТИ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5-ти  балльные ОТМЕТКИ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42553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2B03F5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Необходимый уровень</a:t>
                      </a:r>
                      <a:r>
                        <a:rPr kumimoji="0" lang="ru-RU" sz="16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 «норма; хорошо, но не отлично».</a:t>
                      </a:r>
                      <a:endParaRPr kumimoji="0" lang="ru-RU" sz="16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ЧАСТИЧНО – 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3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ПОЛНОСТЬЮ – 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4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941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42553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29941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Повышенный уровень</a:t>
                      </a:r>
                      <a:r>
                        <a:rPr kumimoji="0" lang="ru-RU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 «</a:t>
                      </a:r>
                      <a:r>
                        <a:rPr kumimoji="0" lang="ru-RU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приближается к отлично; отлично».</a:t>
                      </a:r>
                      <a:endParaRPr kumimoji="0" lang="ru-RU" sz="20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ЧАСТИЧНО – </a:t>
                      </a: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4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941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ПОЛНОСТЬЮ – </a:t>
                      </a: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5 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941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42553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Максимальный уровень</a:t>
                      </a:r>
                      <a:r>
                        <a:rPr kumimoji="0" lang="ru-RU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(необязательный) </a:t>
                      </a:r>
                      <a:r>
                        <a:rPr kumimoji="0" lang="ru-RU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«превосходно».</a:t>
                      </a:r>
                      <a:r>
                        <a:rPr kumimoji="0" lang="ru-RU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ЧАСТИЧНО – </a:t>
                      </a: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5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941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ПОЛНОСТЬЮ – </a:t>
                      </a: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5 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941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443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kern="0" dirty="0">
                <a:solidFill>
                  <a:srgbClr val="0066FF"/>
                </a:solidFill>
                <a:latin typeface="Arial"/>
              </a:rPr>
              <a:t>Правило 6: Отказ от отметки и пересдача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fontAlgn="base">
              <a:lnSpc>
                <a:spcPct val="90000"/>
              </a:lnSpc>
              <a:spcAft>
                <a:spcPct val="0"/>
              </a:spcAft>
              <a:buNone/>
            </a:pPr>
            <a:r>
              <a:rPr lang="ru-RU" sz="2800" kern="0" dirty="0">
                <a:solidFill>
                  <a:srgbClr val="000000"/>
                </a:solidFill>
                <a:latin typeface="Arial"/>
              </a:rPr>
              <a:t>За задачи, решенные при изучении новой темы, отметка ставится только по желанию ученика, так как он еще овладевает умениями и знаниями темы и имеет право на ошибку.</a:t>
            </a:r>
          </a:p>
          <a:p>
            <a:pPr lvl="0" fontAlgn="base">
              <a:lnSpc>
                <a:spcPct val="90000"/>
              </a:lnSpc>
              <a:spcAft>
                <a:spcPct val="0"/>
              </a:spcAft>
              <a:buNone/>
            </a:pPr>
            <a:r>
              <a:rPr lang="ru-RU" sz="2800" kern="0" dirty="0">
                <a:solidFill>
                  <a:srgbClr val="000000"/>
                </a:solidFill>
                <a:latin typeface="Arial"/>
              </a:rPr>
              <a:t>За каждую задачу проверочной (контрольной) работы по итогам темы отметка ставится всем ученикам, так как каждый должен показать, как он овладел умениями и знаниями темы. Ученик не может отказаться от выставления этой отметки, но имеет право пересдать (хотя бы один раз) не устраивающую его отметку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788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kern="0" dirty="0">
                <a:solidFill>
                  <a:srgbClr val="0066FF"/>
                </a:solidFill>
                <a:latin typeface="Arial"/>
              </a:rPr>
              <a:t>Правило 7. Как определять итоговые оценки и отметки?</a:t>
            </a:r>
            <a:r>
              <a:rPr lang="ru-RU" sz="4000" b="1" kern="0" dirty="0">
                <a:solidFill>
                  <a:srgbClr val="000000"/>
                </a:solidFill>
                <a:latin typeface="Arial"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 fontAlgn="base">
              <a:spcAft>
                <a:spcPct val="0"/>
              </a:spcAft>
              <a:buNone/>
            </a:pPr>
            <a:r>
              <a:rPr lang="ru-RU" sz="2800" b="1" kern="0" dirty="0">
                <a:solidFill>
                  <a:srgbClr val="000000"/>
                </a:solidFill>
                <a:latin typeface="Arial"/>
              </a:rPr>
              <a:t>Предметные четвертные оценки/отметки определяются по таблицам предметных результатов (среднее </a:t>
            </a:r>
            <a:r>
              <a:rPr lang="ru-RU" sz="2800" b="1" kern="0" dirty="0" err="1">
                <a:solidFill>
                  <a:srgbClr val="000000"/>
                </a:solidFill>
                <a:latin typeface="Arial"/>
              </a:rPr>
              <a:t>арифм.баллов</a:t>
            </a:r>
            <a:r>
              <a:rPr lang="ru-RU" sz="2800" b="1" kern="0" dirty="0">
                <a:solidFill>
                  <a:srgbClr val="000000"/>
                </a:solidFill>
                <a:latin typeface="Arial"/>
              </a:rPr>
              <a:t>), 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2800" b="1" kern="0" dirty="0">
                <a:solidFill>
                  <a:srgbClr val="000000"/>
                </a:solidFill>
                <a:latin typeface="Arial"/>
              </a:rPr>
              <a:t>Итоговая оценка за образовательную ступень – на основе всех результатов: </a:t>
            </a:r>
          </a:p>
          <a:p>
            <a:pPr lvl="0" fontAlgn="base">
              <a:spcAft>
                <a:spcPct val="0"/>
              </a:spcAft>
              <a:buFontTx/>
              <a:buChar char="-"/>
            </a:pPr>
            <a:r>
              <a:rPr lang="ru-RU" sz="2800" i="1" kern="0" dirty="0">
                <a:solidFill>
                  <a:srgbClr val="000000"/>
                </a:solidFill>
                <a:latin typeface="Arial"/>
              </a:rPr>
              <a:t>накопленных учеником в портфеле достижений</a:t>
            </a:r>
          </a:p>
          <a:p>
            <a:pPr lvl="0" fontAlgn="base">
              <a:spcAft>
                <a:spcPct val="0"/>
              </a:spcAft>
              <a:buFontTx/>
              <a:buChar char="-"/>
            </a:pPr>
            <a:r>
              <a:rPr lang="ru-RU" sz="2800" i="1" kern="0" dirty="0">
                <a:solidFill>
                  <a:srgbClr val="000000"/>
                </a:solidFill>
                <a:latin typeface="Arial"/>
              </a:rPr>
              <a:t>итоговой диагностики предметных и </a:t>
            </a:r>
            <a:r>
              <a:rPr lang="ru-RU" sz="2800" i="1" kern="0" dirty="0" err="1">
                <a:solidFill>
                  <a:srgbClr val="000000"/>
                </a:solidFill>
                <a:latin typeface="Arial"/>
              </a:rPr>
              <a:t>метапредметных</a:t>
            </a:r>
            <a:r>
              <a:rPr lang="ru-RU" sz="2800" i="1" kern="0" dirty="0">
                <a:solidFill>
                  <a:srgbClr val="000000"/>
                </a:solidFill>
                <a:latin typeface="Arial"/>
              </a:rPr>
              <a:t> результатов</a:t>
            </a:r>
          </a:p>
          <a:p>
            <a:pPr lvl="0" fontAlgn="base">
              <a:spcAft>
                <a:spcPct val="0"/>
              </a:spcAft>
              <a:buFontTx/>
              <a:buChar char="-"/>
            </a:pPr>
            <a:r>
              <a:rPr lang="ru-RU" sz="2800" i="1" kern="0" dirty="0">
                <a:solidFill>
                  <a:srgbClr val="000000"/>
                </a:solidFill>
                <a:latin typeface="Arial"/>
              </a:rPr>
              <a:t>на основе защиты индивидуального итогового проекта (</a:t>
            </a:r>
            <a:r>
              <a:rPr lang="ru-RU" sz="2800" i="1" kern="0" dirty="0" err="1">
                <a:solidFill>
                  <a:srgbClr val="000000"/>
                </a:solidFill>
                <a:latin typeface="Arial"/>
              </a:rPr>
              <a:t>метапредметного</a:t>
            </a:r>
            <a:r>
              <a:rPr lang="ru-RU" sz="2800" i="1" kern="0" dirty="0">
                <a:solidFill>
                  <a:srgbClr val="000000"/>
                </a:solidFill>
                <a:latin typeface="Arial"/>
              </a:rPr>
              <a:t> или предметного)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766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rgbClr val="3399FF"/>
                </a:solidFill>
                <a:latin typeface="Arial" charset="0"/>
                <a:ea typeface="+mn-ea"/>
                <a:cs typeface="+mn-cs"/>
              </a:rPr>
              <a:t>Подходы </a:t>
            </a:r>
            <a:r>
              <a:rPr lang="ru-RU" sz="2000" b="1" dirty="0">
                <a:solidFill>
                  <a:srgbClr val="3399FF"/>
                </a:solidFill>
                <a:latin typeface="Arial" charset="0"/>
                <a:ea typeface="+mn-ea"/>
                <a:cs typeface="+mn-cs"/>
              </a:rPr>
              <a:t>к оценке достижения планируемых результатов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dirty="0">
                <a:solidFill>
                  <a:srgbClr val="000000"/>
                </a:solidFill>
                <a:latin typeface="Arial" charset="0"/>
              </a:rPr>
              <a:t>Эффективный контроль должен отвечать следующим требованиям</a:t>
            </a:r>
            <a:r>
              <a:rPr lang="ru-RU" sz="1800" dirty="0">
                <a:solidFill>
                  <a:srgbClr val="000000"/>
                </a:solidFill>
                <a:latin typeface="Arial" charset="0"/>
              </a:rPr>
              <a:t>.</a:t>
            </a:r>
            <a:endParaRPr lang="ru-RU" sz="1800" b="1" i="1" dirty="0">
              <a:solidFill>
                <a:srgbClr val="000000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800" b="1" i="1" dirty="0">
                <a:solidFill>
                  <a:srgbClr val="000000"/>
                </a:solidFill>
                <a:latin typeface="Arial" charset="0"/>
              </a:rPr>
              <a:t>Направленность на оценку способности к решению учебно-познавательных и учебно-практических задач.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800" b="1" i="1" dirty="0">
                <a:solidFill>
                  <a:srgbClr val="000000"/>
                </a:solidFill>
                <a:latin typeface="Arial" charset="0"/>
              </a:rPr>
              <a:t>Оценивание должно способствовать пониманию предмета.</a:t>
            </a:r>
            <a:endParaRPr lang="ru-RU" sz="1800" dirty="0">
              <a:solidFill>
                <a:srgbClr val="000000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800" b="1" i="1" dirty="0">
                <a:solidFill>
                  <a:srgbClr val="000000"/>
                </a:solidFill>
                <a:latin typeface="Arial" charset="0"/>
              </a:rPr>
              <a:t>Результаты контроля должны быть доступны самооценке учеников.</a:t>
            </a:r>
            <a:endParaRPr lang="ru-RU" sz="1800" dirty="0">
              <a:solidFill>
                <a:srgbClr val="000000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800" b="1" i="1" dirty="0">
                <a:solidFill>
                  <a:srgbClr val="000000"/>
                </a:solidFill>
                <a:latin typeface="Arial" charset="0"/>
              </a:rPr>
              <a:t>Развивать критическое мышление и </a:t>
            </a:r>
            <a:r>
              <a:rPr lang="ru-RU" sz="1800" b="1" i="1" dirty="0" err="1">
                <a:solidFill>
                  <a:srgbClr val="000000"/>
                </a:solidFill>
                <a:latin typeface="Arial" charset="0"/>
              </a:rPr>
              <a:t>метапредметные</a:t>
            </a:r>
            <a:r>
              <a:rPr lang="ru-RU" sz="1800" b="1" i="1" dirty="0">
                <a:solidFill>
                  <a:srgbClr val="000000"/>
                </a:solidFill>
                <a:latin typeface="Arial" charset="0"/>
              </a:rPr>
              <a:t> навыки, помогать ученикам максимально использовать собственный потенциал.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800" b="1" i="1" dirty="0">
                <a:solidFill>
                  <a:srgbClr val="000000"/>
                </a:solidFill>
                <a:latin typeface="Arial" charset="0"/>
              </a:rPr>
              <a:t>Стимулировать и учителя, и учеников размышлять над достигнутым; давать толчок к развитию, а не вселять уныние.</a:t>
            </a:r>
            <a:endParaRPr lang="ru-RU" sz="1800" dirty="0">
              <a:solidFill>
                <a:srgbClr val="000000"/>
              </a:solidFill>
              <a:latin typeface="Arial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926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kern="0" dirty="0">
                <a:solidFill>
                  <a:srgbClr val="0066FF"/>
                </a:solidFill>
                <a:latin typeface="Arial"/>
              </a:rPr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kern="0" dirty="0">
                <a:solidFill>
                  <a:srgbClr val="2B03F5"/>
                </a:solidFill>
                <a:latin typeface="Arial"/>
                <a:ea typeface="+mj-ea"/>
                <a:cs typeface="+mj-cs"/>
              </a:rPr>
              <a:t/>
            </a:r>
            <a:br>
              <a:rPr lang="ru-RU" sz="2400" b="1" kern="0" dirty="0">
                <a:solidFill>
                  <a:srgbClr val="2B03F5"/>
                </a:solidFill>
                <a:latin typeface="Arial"/>
                <a:ea typeface="+mj-ea"/>
                <a:cs typeface="+mj-cs"/>
              </a:rPr>
            </a:br>
            <a:r>
              <a:rPr lang="ru-RU" sz="2400" b="1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Контроль – не наказание и не повод для удовлетворения своих амбиций. И для учителя, и для учеников оценивание должно быть необходимой  и открытой процедурой: каждый должен знать, когда, что и по каким вопросам будет проверяться.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792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b="1" dirty="0" smtClean="0">
                <a:solidFill>
                  <a:srgbClr val="3399FF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ru-RU" b="1" dirty="0" smtClean="0">
                <a:solidFill>
                  <a:srgbClr val="3399FF"/>
                </a:solidFill>
                <a:latin typeface="Arial" charset="0"/>
                <a:ea typeface="+mn-ea"/>
                <a:cs typeface="+mn-cs"/>
              </a:rPr>
            </a:br>
            <a:r>
              <a:rPr lang="ru-RU" b="1" dirty="0" smtClean="0">
                <a:solidFill>
                  <a:srgbClr val="3399FF"/>
                </a:solidFill>
                <a:latin typeface="Arial" charset="0"/>
                <a:ea typeface="+mn-ea"/>
                <a:cs typeface="+mn-cs"/>
              </a:rPr>
              <a:t>Ресурсы</a:t>
            </a:r>
            <a:r>
              <a:rPr lang="ru-RU" b="1" dirty="0">
                <a:solidFill>
                  <a:srgbClr val="3399FF"/>
                </a:solidFill>
                <a:latin typeface="Arial" charset="0"/>
                <a:ea typeface="+mn-ea"/>
                <a:cs typeface="+mn-cs"/>
              </a:rPr>
              <a:t>:</a:t>
            </a:r>
            <a:r>
              <a:rPr lang="ru-RU" sz="2800" b="1" dirty="0">
                <a:solidFill>
                  <a:srgbClr val="3399FF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ru-RU" sz="2800" b="1" dirty="0">
                <a:solidFill>
                  <a:srgbClr val="3399FF"/>
                </a:solidFill>
                <a:latin typeface="Arial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dirty="0" smtClean="0">
                <a:solidFill>
                  <a:srgbClr val="3399FF"/>
                </a:solidFill>
                <a:latin typeface="Arial" charset="0"/>
              </a:rPr>
              <a:t>                                                                                                                              </a:t>
            </a:r>
            <a:endParaRPr lang="ru-RU" sz="2800" b="1" dirty="0">
              <a:solidFill>
                <a:srgbClr val="3399FF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solidFill>
                  <a:srgbClr val="3399FF"/>
                </a:solidFill>
                <a:latin typeface="Arial" charset="0"/>
              </a:rPr>
              <a:t>1 ) </a:t>
            </a:r>
            <a:r>
              <a:rPr lang="ru-RU" sz="2000" b="1" dirty="0">
                <a:solidFill>
                  <a:srgbClr val="0066FF"/>
                </a:solidFill>
                <a:latin typeface="Arial" charset="0"/>
              </a:rPr>
              <a:t>Стандарты второго поколения. Базисный учебный план общеобразовательных учебных учреждений Российской Федерации. Система оценки результатов освоения </a:t>
            </a:r>
            <a:r>
              <a:rPr lang="ru-RU" sz="2000" b="1" dirty="0" err="1">
                <a:solidFill>
                  <a:srgbClr val="0066FF"/>
                </a:solidFill>
                <a:latin typeface="Arial" charset="0"/>
              </a:rPr>
              <a:t>основныхобщеобразовательных</a:t>
            </a:r>
            <a:r>
              <a:rPr lang="ru-RU" sz="2000" b="1" dirty="0">
                <a:solidFill>
                  <a:srgbClr val="0066FF"/>
                </a:solidFill>
                <a:latin typeface="Arial" charset="0"/>
              </a:rPr>
              <a:t> программ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2000" b="1" dirty="0">
              <a:solidFill>
                <a:srgbClr val="0066FF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solidFill>
                  <a:srgbClr val="3399FF"/>
                </a:solidFill>
                <a:latin typeface="Arial" charset="0"/>
              </a:rPr>
              <a:t>2) </a:t>
            </a:r>
            <a:r>
              <a:rPr lang="ru-RU" sz="2000" b="1" dirty="0">
                <a:solidFill>
                  <a:srgbClr val="3399FF"/>
                </a:solidFill>
                <a:latin typeface="Arial" charset="0"/>
                <a:hlinkClick r:id="rId2"/>
              </a:rPr>
              <a:t>http://yandex.ru/yandsearch?text</a:t>
            </a:r>
            <a:endParaRPr lang="ru-RU" sz="2000" b="1" dirty="0">
              <a:solidFill>
                <a:srgbClr val="3399FF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2000" b="1" dirty="0">
              <a:solidFill>
                <a:srgbClr val="3399FF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2000" b="1" dirty="0">
              <a:solidFill>
                <a:srgbClr val="3399FF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solidFill>
                  <a:srgbClr val="3399FF"/>
                </a:solidFill>
                <a:latin typeface="Arial" charset="0"/>
              </a:rPr>
              <a:t>3) </a:t>
            </a:r>
            <a:r>
              <a:rPr lang="ru-RU" sz="2000" b="1" dirty="0">
                <a:solidFill>
                  <a:srgbClr val="3399FF"/>
                </a:solidFill>
                <a:latin typeface="Arial" charset="0"/>
                <a:hlinkClick r:id="rId3"/>
              </a:rPr>
              <a:t>http://s842.zouo.ru/assets/files/Documents/FGOS/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solidFill>
                  <a:srgbClr val="3399FF"/>
                </a:solidFill>
                <a:latin typeface="Arial" charset="0"/>
                <a:hlinkClick r:id="rId3"/>
              </a:rPr>
              <a:t>sistema_ocenki.pdf</a:t>
            </a:r>
            <a:endParaRPr lang="ru-RU" sz="2000" b="1" dirty="0">
              <a:solidFill>
                <a:srgbClr val="3399FF"/>
              </a:solidFill>
              <a:latin typeface="Arial" charset="0"/>
            </a:endParaRPr>
          </a:p>
          <a:p>
            <a:endParaRPr lang="ru-RU" dirty="0"/>
          </a:p>
        </p:txBody>
      </p:sp>
      <p:pic>
        <p:nvPicPr>
          <p:cNvPr id="4" name="Picture 4" descr="\\192.168.1.77\d$\Personal\Сириня\img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52320" y="4581128"/>
            <a:ext cx="1404267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4185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en-US" sz="24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  <a:t>C</a:t>
            </a:r>
            <a:r>
              <a:rPr lang="ru-RU" sz="2400" b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  <a:t>тандарты</a:t>
            </a: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  <a:t> второго поколения:</a:t>
            </a:r>
            <a:b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  <a:t/>
            </a:r>
            <a:br>
              <a:rPr lang="ru-RU" sz="24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  <a:t/>
            </a:r>
            <a:b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  <a:t/>
            </a:r>
            <a:br>
              <a:rPr lang="ru-RU" sz="24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  <a:t/>
            </a:r>
            <a:b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  <a:t/>
            </a:r>
            <a:br>
              <a:rPr lang="ru-RU" sz="24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</a:br>
            <a:r>
              <a:rPr lang="ru-RU" sz="18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</a:br>
            <a:r>
              <a:rPr lang="ru-RU" sz="2800" b="1" dirty="0">
                <a:solidFill>
                  <a:srgbClr val="000000"/>
                </a:solidFill>
                <a:latin typeface="Arial" charset="0"/>
              </a:rPr>
              <a:t>Требования к результатам образования</a:t>
            </a:r>
            <a:br>
              <a:rPr lang="ru-RU" sz="2800" b="1" dirty="0">
                <a:solidFill>
                  <a:srgbClr val="000000"/>
                </a:solidFill>
                <a:latin typeface="Arial" charset="0"/>
              </a:rPr>
            </a:br>
            <a:r>
              <a:rPr lang="ru-RU" sz="2800" b="1" dirty="0">
                <a:solidFill>
                  <a:srgbClr val="000000"/>
                </a:solidFill>
                <a:latin typeface="Arial" charset="0"/>
              </a:rPr>
              <a:t>Выпускник школы должен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>
                <a:solidFill>
                  <a:srgbClr val="009900"/>
                </a:solidFill>
                <a:latin typeface="Arial" charset="0"/>
              </a:rPr>
              <a:t> Уметь адаптироваться к ситуации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b="1" dirty="0">
                <a:solidFill>
                  <a:srgbClr val="FF9900"/>
                </a:solidFill>
                <a:latin typeface="Arial" charset="0"/>
              </a:rPr>
              <a:t> </a:t>
            </a:r>
            <a:r>
              <a:rPr lang="ru-RU" sz="2400" b="1" dirty="0">
                <a:solidFill>
                  <a:srgbClr val="FF9900"/>
                </a:solidFill>
                <a:latin typeface="Arial" charset="0"/>
              </a:rPr>
              <a:t>Уметь ставить цель и добиваться ее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>
                <a:solidFill>
                  <a:srgbClr val="009900"/>
                </a:solidFill>
                <a:latin typeface="Arial" charset="0"/>
              </a:rPr>
              <a:t>Уметь общаться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>
                <a:solidFill>
                  <a:srgbClr val="0000FF"/>
                </a:solidFill>
                <a:latin typeface="Arial" charset="0"/>
              </a:rPr>
              <a:t>Уметь ориентироваться в мире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>
                <a:solidFill>
                  <a:srgbClr val="0000FF"/>
                </a:solidFill>
                <a:latin typeface="Arial" charset="0"/>
              </a:rPr>
              <a:t>Самостоятельно добывать и применять знания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>
                <a:solidFill>
                  <a:srgbClr val="CC3300"/>
                </a:solidFill>
                <a:latin typeface="Arial" charset="0"/>
              </a:rPr>
              <a:t>Заботиться о других, уметь слушать и слышать других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>
                <a:solidFill>
                  <a:srgbClr val="CC3300"/>
                </a:solidFill>
                <a:latin typeface="Arial" charset="0"/>
              </a:rPr>
              <a:t>Выполнять правила здорового образа жизни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0244" y="3933056"/>
            <a:ext cx="1397113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773" y="4293096"/>
            <a:ext cx="953963" cy="2327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194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ФГОС-это требования к </a:t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0000"/>
                </a:solidFill>
              </a:rPr>
              <a:t>результатам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00B050"/>
                </a:solidFill>
              </a:rPr>
              <a:t>структуре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условиям </a:t>
            </a:r>
            <a:r>
              <a:rPr lang="ru-RU" sz="3200" dirty="0" smtClean="0"/>
              <a:t>ОП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388" y="163934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Образовательные результаты</a:t>
            </a:r>
          </a:p>
          <a:p>
            <a:pPr marL="0" indent="0"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2483768" y="1411701"/>
            <a:ext cx="329462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6388" y="2996952"/>
            <a:ext cx="3085492" cy="3384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>
                <a:solidFill>
                  <a:srgbClr val="FF3300"/>
                </a:solidFill>
                <a:latin typeface="Arial" charset="0"/>
                <a:cs typeface="Arial" charset="0"/>
              </a:rPr>
              <a:t>Личностные</a:t>
            </a:r>
            <a:r>
              <a:rPr lang="ru-RU" sz="2400" b="1" u="sng" dirty="0">
                <a:solidFill>
                  <a:srgbClr val="000A10"/>
                </a:solidFill>
                <a:latin typeface="Arial" charset="0"/>
                <a:cs typeface="Arial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Arial" charset="0"/>
                <a:cs typeface="Arial" charset="0"/>
              </a:rPr>
              <a:t>ценностно-смысловые установки</a:t>
            </a:r>
            <a:r>
              <a:rPr lang="ru-RU" sz="2400" b="1" dirty="0">
                <a:solidFill>
                  <a:srgbClr val="2B03F5"/>
                </a:solidFill>
                <a:latin typeface="Arial" charset="0"/>
                <a:cs typeface="Arial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Arial" charset="0"/>
                <a:cs typeface="Arial" charset="0"/>
              </a:rPr>
              <a:t>личностной позиции,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solidFill>
                  <a:srgbClr val="000000"/>
                </a:solidFill>
                <a:latin typeface="Arial" charset="0"/>
                <a:cs typeface="Arial" charset="0"/>
              </a:rPr>
              <a:t>основы российской и  гражданской идентичности …</a:t>
            </a:r>
            <a:endParaRPr lang="ru-RU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2708920"/>
            <a:ext cx="3002632" cy="36724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Метапредметные</a:t>
            </a:r>
            <a:endParaRPr lang="ru-RU" sz="2400" b="1" u="sng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универсальные учебные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действия</a:t>
            </a:r>
            <a:r>
              <a:rPr lang="ru-RU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(</a:t>
            </a:r>
            <a:r>
              <a:rPr lang="ru-RU" sz="2400" b="1" dirty="0" smtClean="0">
                <a:solidFill>
                  <a:srgbClr val="2B03F5"/>
                </a:solidFill>
                <a:latin typeface="Arial" charset="0"/>
                <a:cs typeface="Arial" charset="0"/>
              </a:rPr>
              <a:t>познавательные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</a:t>
            </a:r>
            <a:r>
              <a:rPr lang="ru-RU" sz="2400" b="1" dirty="0" smtClean="0">
                <a:solidFill>
                  <a:srgbClr val="FF9900"/>
                </a:solidFill>
                <a:latin typeface="Arial" charset="0"/>
                <a:cs typeface="Arial" charset="0"/>
              </a:rPr>
              <a:t>регулятивные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и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 smtClean="0">
                <a:solidFill>
                  <a:srgbClr val="299410"/>
                </a:solidFill>
                <a:latin typeface="Arial" charset="0"/>
                <a:cs typeface="Arial" charset="0"/>
              </a:rPr>
              <a:t>коммуникативные</a:t>
            </a:r>
            <a:r>
              <a:rPr lang="ru-RU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) -  основа умения учиться …</a:t>
            </a:r>
            <a:endParaRPr lang="ru-RU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04248" y="2708920"/>
            <a:ext cx="2160240" cy="34563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>
                <a:solidFill>
                  <a:srgbClr val="FF0000"/>
                </a:solidFill>
                <a:latin typeface="Arial" charset="0"/>
                <a:cs typeface="Arial" charset="0"/>
              </a:rPr>
              <a:t>Предметные</a:t>
            </a:r>
            <a:r>
              <a:rPr lang="ru-RU" sz="2400" b="1" u="sng" dirty="0">
                <a:solidFill>
                  <a:srgbClr val="000A10"/>
                </a:solidFill>
                <a:latin typeface="Arial" charset="0"/>
                <a:cs typeface="Arial" charset="0"/>
              </a:rPr>
              <a:t> </a:t>
            </a:r>
            <a:r>
              <a:rPr lang="ru-RU" sz="2400" i="1" dirty="0">
                <a:solidFill>
                  <a:srgbClr val="000A10"/>
                </a:solidFill>
                <a:latin typeface="Arial" charset="0"/>
                <a:cs typeface="Arial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solidFill>
                  <a:srgbClr val="000000"/>
                </a:solidFill>
                <a:latin typeface="Arial" charset="0"/>
                <a:cs typeface="Arial" charset="0"/>
              </a:rPr>
              <a:t>опыт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Arial" charset="0"/>
                <a:cs typeface="Arial" charset="0"/>
              </a:rPr>
              <a:t>получения, преобразования </a:t>
            </a:r>
            <a:r>
              <a:rPr lang="ru-RU" sz="2400" dirty="0">
                <a:solidFill>
                  <a:srgbClr val="000000"/>
                </a:solidFill>
                <a:latin typeface="Arial" charset="0"/>
                <a:cs typeface="Arial" charset="0"/>
              </a:rPr>
              <a:t>и </a:t>
            </a:r>
            <a:r>
              <a:rPr lang="ru-RU" sz="2400" b="1" dirty="0">
                <a:solidFill>
                  <a:srgbClr val="000000"/>
                </a:solidFill>
                <a:latin typeface="Arial" charset="0"/>
                <a:cs typeface="Arial" charset="0"/>
              </a:rPr>
              <a:t>применения</a:t>
            </a:r>
            <a:r>
              <a:rPr lang="ru-RU" sz="2400" dirty="0">
                <a:solidFill>
                  <a:srgbClr val="000000"/>
                </a:solidFill>
                <a:latin typeface="Arial" charset="0"/>
                <a:cs typeface="Arial" charset="0"/>
              </a:rPr>
              <a:t> предметных знаний 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1403648" y="2132856"/>
            <a:ext cx="64807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427984" y="2204864"/>
            <a:ext cx="48463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236296" y="2204864"/>
            <a:ext cx="50405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45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ru-RU" sz="2800" b="1" dirty="0">
                <a:solidFill>
                  <a:srgbClr val="0066FF"/>
                </a:solidFill>
                <a:latin typeface="Arial" charset="0"/>
                <a:ea typeface="+mn-ea"/>
                <a:cs typeface="+mn-cs"/>
              </a:rPr>
              <a:t>Технология оценивания результатов </a:t>
            </a:r>
            <a:br>
              <a:rPr lang="ru-RU" sz="2800" b="1" dirty="0">
                <a:solidFill>
                  <a:srgbClr val="0066FF"/>
                </a:solidFill>
                <a:latin typeface="Arial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Представляет собой 7 правил, определяющих порядок </a:t>
            </a:r>
            <a:br>
              <a:rPr lang="ru-RU" sz="2400" b="1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действий в разных ситуациях контроля и оценивания:</a:t>
            </a:r>
            <a:endParaRPr lang="ru-RU" sz="2400" b="1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buFontTx/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Arial" charset="0"/>
              </a:rPr>
              <a:t>ОЦЕНИВАЕМ </a:t>
            </a:r>
            <a:r>
              <a:rPr lang="ru-RU" sz="2400" b="1" dirty="0">
                <a:solidFill>
                  <a:srgbClr val="FF0000"/>
                </a:solidFill>
                <a:latin typeface="Arial" charset="0"/>
              </a:rPr>
              <a:t>ЧТО?</a:t>
            </a:r>
            <a:r>
              <a:rPr lang="ru-RU" sz="2400" dirty="0">
                <a:solidFill>
                  <a:srgbClr val="000000"/>
                </a:solidFill>
                <a:latin typeface="Arial" charset="0"/>
              </a:rPr>
              <a:t>  Все действия! Но отметка – за решение задачи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dirty="0">
                <a:solidFill>
                  <a:srgbClr val="FF0000"/>
                </a:solidFill>
                <a:latin typeface="Arial" charset="0"/>
              </a:rPr>
              <a:t>КТО?</a:t>
            </a:r>
            <a:r>
              <a:rPr lang="ru-RU" sz="2400" dirty="0">
                <a:solidFill>
                  <a:srgbClr val="000000"/>
                </a:solidFill>
                <a:latin typeface="Arial" charset="0"/>
              </a:rPr>
              <a:t>  Ученик + Учитель в диалоге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i="1" dirty="0">
                <a:solidFill>
                  <a:srgbClr val="FF0000"/>
                </a:solidFill>
                <a:latin typeface="Arial" charset="0"/>
              </a:rPr>
              <a:t>СКОЛЬКО?</a:t>
            </a:r>
            <a:r>
              <a:rPr lang="ru-RU" sz="2400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Arial" charset="0"/>
              </a:rPr>
              <a:t>Одна задача – одна  отметка</a:t>
            </a:r>
            <a:endParaRPr lang="en-US" sz="2400" b="1" dirty="0">
              <a:solidFill>
                <a:srgbClr val="FF0000"/>
              </a:solidFill>
              <a:latin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dirty="0">
                <a:solidFill>
                  <a:srgbClr val="FF0000"/>
                </a:solidFill>
                <a:latin typeface="Arial" charset="0"/>
              </a:rPr>
              <a:t>ГДЕ?</a:t>
            </a:r>
            <a:r>
              <a:rPr lang="ru-RU" sz="2400" dirty="0">
                <a:solidFill>
                  <a:srgbClr val="000000"/>
                </a:solidFill>
                <a:latin typeface="Arial" charset="0"/>
              </a:rPr>
              <a:t> В таблицах </a:t>
            </a:r>
            <a:r>
              <a:rPr lang="ru-RU" sz="2400" dirty="0" err="1">
                <a:solidFill>
                  <a:srgbClr val="000000"/>
                </a:solidFill>
                <a:latin typeface="Arial" charset="0"/>
              </a:rPr>
              <a:t>образов.результатов</a:t>
            </a:r>
            <a:r>
              <a:rPr lang="ru-RU" sz="2400" dirty="0">
                <a:solidFill>
                  <a:srgbClr val="000000"/>
                </a:solidFill>
                <a:latin typeface="Arial" charset="0"/>
              </a:rPr>
              <a:t> и в портфеле достижений школьника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i="1" dirty="0">
                <a:solidFill>
                  <a:srgbClr val="FF0000"/>
                </a:solidFill>
                <a:latin typeface="Arial" charset="0"/>
              </a:rPr>
              <a:t>КОГДА?</a:t>
            </a:r>
            <a:r>
              <a:rPr lang="ru-RU" sz="2400" dirty="0">
                <a:solidFill>
                  <a:srgbClr val="000000"/>
                </a:solidFill>
                <a:latin typeface="Arial" charset="0"/>
              </a:rPr>
              <a:t> Текущие - по желанию, тематические – обязательны (+ право пересдачи)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dirty="0">
                <a:solidFill>
                  <a:srgbClr val="FF0000"/>
                </a:solidFill>
                <a:latin typeface="Arial" charset="0"/>
              </a:rPr>
              <a:t>КАК?</a:t>
            </a:r>
            <a:r>
              <a:rPr lang="ru-RU" sz="2400" dirty="0">
                <a:solidFill>
                  <a:srgbClr val="000000"/>
                </a:solidFill>
                <a:latin typeface="Arial" charset="0"/>
              </a:rPr>
              <a:t> По критериям уровней успешности (с переводом в любой тип отметок)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dirty="0">
                <a:solidFill>
                  <a:srgbClr val="FF0000"/>
                </a:solidFill>
                <a:latin typeface="Arial" charset="0"/>
              </a:rPr>
              <a:t>ИТОГ?</a:t>
            </a:r>
            <a:r>
              <a:rPr lang="ru-RU" sz="2400" dirty="0">
                <a:solidFill>
                  <a:srgbClr val="000000"/>
                </a:solidFill>
                <a:latin typeface="Arial" charset="0"/>
              </a:rPr>
              <a:t> Предметные – по таблице результатов, общая – по всем накопленным результатам.</a:t>
            </a:r>
            <a:endParaRPr lang="ru-RU" sz="24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31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800" b="1" kern="0" dirty="0" smtClean="0">
                <a:solidFill>
                  <a:srgbClr val="0066FF"/>
                </a:solidFill>
                <a:latin typeface="Arial"/>
                <a:ea typeface="+mn-ea"/>
                <a:cs typeface="+mn-cs"/>
              </a:rPr>
              <a:t/>
            </a:r>
            <a:br>
              <a:rPr lang="ru-RU" sz="2800" b="1" kern="0" dirty="0" smtClean="0">
                <a:solidFill>
                  <a:srgbClr val="0066FF"/>
                </a:solidFill>
                <a:latin typeface="Arial"/>
                <a:ea typeface="+mn-ea"/>
                <a:cs typeface="+mn-cs"/>
              </a:rPr>
            </a:br>
            <a:r>
              <a:rPr lang="ru-RU" sz="2800" b="1" kern="0" dirty="0">
                <a:solidFill>
                  <a:srgbClr val="0066FF"/>
                </a:solidFill>
                <a:latin typeface="Arial"/>
                <a:ea typeface="+mn-ea"/>
                <a:cs typeface="+mn-cs"/>
              </a:rPr>
              <a:t/>
            </a:r>
            <a:br>
              <a:rPr lang="ru-RU" sz="2800" b="1" kern="0" dirty="0">
                <a:solidFill>
                  <a:srgbClr val="0066FF"/>
                </a:solidFill>
                <a:latin typeface="Arial"/>
                <a:ea typeface="+mn-ea"/>
                <a:cs typeface="+mn-cs"/>
              </a:rPr>
            </a:br>
            <a:r>
              <a:rPr lang="ru-RU" sz="2800" b="1" kern="0" dirty="0" smtClean="0">
                <a:solidFill>
                  <a:srgbClr val="0066FF"/>
                </a:solidFill>
                <a:latin typeface="Arial"/>
                <a:ea typeface="+mn-ea"/>
                <a:cs typeface="+mn-cs"/>
              </a:rPr>
              <a:t>Правило </a:t>
            </a:r>
            <a:r>
              <a:rPr lang="ru-RU" sz="2800" b="1" kern="0" dirty="0">
                <a:solidFill>
                  <a:srgbClr val="0066FF"/>
                </a:solidFill>
                <a:latin typeface="Arial"/>
                <a:ea typeface="+mn-ea"/>
                <a:cs typeface="+mn-cs"/>
              </a:rPr>
              <a:t>1.</a:t>
            </a:r>
            <a:r>
              <a:rPr lang="ru-RU" sz="2800" b="1" kern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            </a:t>
            </a:r>
            <a:r>
              <a:rPr lang="ru-RU" sz="2800" b="1" kern="0" dirty="0">
                <a:solidFill>
                  <a:srgbClr val="0066FF"/>
                </a:solidFill>
                <a:latin typeface="Arial"/>
                <a:ea typeface="+mn-ea"/>
                <a:cs typeface="+mn-cs"/>
              </a:rPr>
              <a:t>ЧТО ОЦЕНИВАЕМ?</a:t>
            </a:r>
            <a:r>
              <a:rPr lang="ru-RU" sz="1900" b="1" kern="0" dirty="0">
                <a:solidFill>
                  <a:srgbClr val="0066FF"/>
                </a:solidFill>
                <a:latin typeface="Arial"/>
                <a:ea typeface="+mn-ea"/>
                <a:cs typeface="+mn-cs"/>
              </a:rPr>
              <a:t/>
            </a:r>
            <a:br>
              <a:rPr lang="ru-RU" sz="1900" b="1" kern="0" dirty="0">
                <a:solidFill>
                  <a:srgbClr val="0066FF"/>
                </a:solidFill>
                <a:latin typeface="Arial"/>
                <a:ea typeface="+mn-ea"/>
                <a:cs typeface="+mn-cs"/>
              </a:rPr>
            </a:br>
            <a:r>
              <a:rPr lang="ru-RU" sz="2200" b="1" dirty="0" smtClean="0">
                <a:solidFill>
                  <a:srgbClr val="0066FF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ru-RU" sz="2200" b="1" dirty="0">
                <a:solidFill>
                  <a:srgbClr val="0066FF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ru-RU" sz="2200" b="1" dirty="0">
                <a:solidFill>
                  <a:srgbClr val="0066FF"/>
                </a:solidFill>
                <a:latin typeface="Arial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base">
              <a:lnSpc>
                <a:spcPct val="80000"/>
              </a:lnSpc>
              <a:spcAft>
                <a:spcPct val="0"/>
              </a:spcAft>
              <a:buNone/>
            </a:pPr>
            <a:endParaRPr lang="ru-RU" sz="2800" b="1" kern="0" dirty="0">
              <a:solidFill>
                <a:srgbClr val="000000"/>
              </a:solidFill>
              <a:latin typeface="Arial"/>
            </a:endParaRPr>
          </a:p>
          <a:p>
            <a:pPr lv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2800" b="1" kern="0" dirty="0">
                <a:solidFill>
                  <a:srgbClr val="000000"/>
                </a:solidFill>
                <a:latin typeface="Arial"/>
              </a:rPr>
              <a:t>«Оцениваться может любое, особенно успешное действие 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2700" kern="0" dirty="0">
                <a:solidFill>
                  <a:srgbClr val="000000"/>
                </a:solidFill>
                <a:latin typeface="Arial"/>
              </a:rPr>
              <a:t>(предметное, </a:t>
            </a:r>
            <a:r>
              <a:rPr lang="ru-RU" sz="2700" kern="0" dirty="0" err="1">
                <a:solidFill>
                  <a:srgbClr val="000000"/>
                </a:solidFill>
                <a:latin typeface="Arial"/>
              </a:rPr>
              <a:t>метапредметное</a:t>
            </a:r>
            <a:r>
              <a:rPr lang="ru-RU" sz="2700" kern="0" dirty="0">
                <a:solidFill>
                  <a:srgbClr val="000000"/>
                </a:solidFill>
                <a:latin typeface="Arial"/>
              </a:rPr>
              <a:t>, личностное),</a:t>
            </a:r>
            <a:r>
              <a:rPr lang="ru-RU" sz="3100" b="1" kern="0" dirty="0">
                <a:solidFill>
                  <a:srgbClr val="000000"/>
                </a:solidFill>
                <a:latin typeface="Arial"/>
              </a:rPr>
              <a:t> 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2800" b="1" kern="0" dirty="0">
                <a:solidFill>
                  <a:srgbClr val="000000"/>
                </a:solidFill>
                <a:latin typeface="Arial"/>
              </a:rPr>
              <a:t>а фиксируется отметкой только демонстрация умения по применению знания (решение задачи)».</a:t>
            </a: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2700" b="1" kern="0" dirty="0">
                <a:solidFill>
                  <a:srgbClr val="0066FF"/>
                </a:solidFill>
                <a:latin typeface="Arial"/>
              </a:rPr>
              <a:t>Оценка</a:t>
            </a:r>
            <a:r>
              <a:rPr lang="ru-RU" sz="2700" b="1" kern="0" dirty="0">
                <a:solidFill>
                  <a:srgbClr val="299410"/>
                </a:solidFill>
                <a:latin typeface="Arial"/>
              </a:rPr>
              <a:t> </a:t>
            </a:r>
            <a:endParaRPr lang="ru-RU" sz="2700" kern="0" dirty="0">
              <a:solidFill>
                <a:srgbClr val="000000"/>
              </a:solidFill>
              <a:latin typeface="Arial"/>
            </a:endParaRP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2700" b="1" kern="0" dirty="0" smtClean="0">
                <a:solidFill>
                  <a:srgbClr val="0066FF"/>
                </a:solidFill>
                <a:latin typeface="Arial"/>
              </a:rPr>
              <a:t>Отметка</a:t>
            </a:r>
            <a:r>
              <a:rPr lang="ru-RU" sz="2700" kern="0" dirty="0" smtClean="0">
                <a:solidFill>
                  <a:srgbClr val="000000"/>
                </a:solidFill>
                <a:latin typeface="Arial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080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sz="2600" b="1" kern="0" dirty="0">
                <a:solidFill>
                  <a:srgbClr val="0066FF"/>
                </a:solidFill>
                <a:latin typeface="Arial"/>
                <a:ea typeface="+mn-ea"/>
                <a:cs typeface="+mn-cs"/>
              </a:rPr>
              <a:t>Правило 2.         КТО ОЦЕНИВАЕТ? </a:t>
            </a:r>
            <a:r>
              <a:rPr lang="ru-RU" sz="2600" b="1" kern="0" dirty="0">
                <a:solidFill>
                  <a:srgbClr val="0066FF"/>
                </a:solidFill>
                <a:latin typeface="Arial"/>
                <a:ea typeface="+mn-ea"/>
                <a:cs typeface="Times New Roman" pitchFamily="18" charset="0"/>
              </a:rPr>
              <a:t/>
            </a:r>
            <a:br>
              <a:rPr lang="ru-RU" sz="2600" b="1" kern="0" dirty="0">
                <a:solidFill>
                  <a:srgbClr val="0066FF"/>
                </a:solidFill>
                <a:latin typeface="Arial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fontAlgn="base">
              <a:spcAft>
                <a:spcPct val="0"/>
              </a:spcAft>
              <a:buNone/>
            </a:pPr>
            <a:endParaRPr lang="ru-RU" sz="2800" b="1" kern="0" dirty="0">
              <a:solidFill>
                <a:srgbClr val="0066FF"/>
              </a:solidFill>
              <a:latin typeface="Arial"/>
              <a:cs typeface="Times New Roman" pitchFamily="18" charset="0"/>
            </a:endParaRPr>
          </a:p>
          <a:p>
            <a:pPr lvl="0" fontAlgn="base">
              <a:spcAft>
                <a:spcPct val="0"/>
              </a:spcAft>
              <a:buNone/>
            </a:pPr>
            <a:r>
              <a:rPr lang="ru-RU" sz="2800" kern="0" dirty="0">
                <a:solidFill>
                  <a:srgbClr val="000000"/>
                </a:solidFill>
                <a:latin typeface="Arial"/>
              </a:rPr>
              <a:t>На уроке </a:t>
            </a:r>
            <a:r>
              <a:rPr lang="ru-RU" sz="2800" b="1" kern="0" dirty="0">
                <a:solidFill>
                  <a:srgbClr val="000000"/>
                </a:solidFill>
                <a:latin typeface="Arial"/>
              </a:rPr>
              <a:t>ученик сам</a:t>
            </a:r>
            <a:r>
              <a:rPr lang="ru-RU" sz="2800" kern="0" dirty="0">
                <a:solidFill>
                  <a:srgbClr val="000000"/>
                </a:solidFill>
                <a:latin typeface="Arial"/>
              </a:rPr>
              <a:t> по алгоритму </a:t>
            </a:r>
            <a:r>
              <a:rPr lang="ru-RU" sz="2800" kern="0" dirty="0" err="1">
                <a:solidFill>
                  <a:srgbClr val="000000"/>
                </a:solidFill>
                <a:latin typeface="Arial"/>
              </a:rPr>
              <a:t>самооценивания</a:t>
            </a:r>
            <a:r>
              <a:rPr lang="ru-RU" sz="2800" kern="0" dirty="0">
                <a:solidFill>
                  <a:srgbClr val="000000"/>
                </a:solidFill>
                <a:latin typeface="Arial"/>
              </a:rPr>
              <a:t> определяет свою оценку и (если требуется) отметку, когда показывает выполненное задание. </a:t>
            </a:r>
            <a:r>
              <a:rPr lang="ru-RU" sz="2800" b="1" kern="0" dirty="0">
                <a:solidFill>
                  <a:srgbClr val="000000"/>
                </a:solidFill>
                <a:latin typeface="Arial"/>
              </a:rPr>
              <a:t>Учитель</a:t>
            </a:r>
            <a:r>
              <a:rPr lang="ru-RU" sz="2800" kern="0" dirty="0">
                <a:solidFill>
                  <a:srgbClr val="000000"/>
                </a:solidFill>
                <a:latin typeface="Arial"/>
              </a:rPr>
              <a:t> имеет право </a:t>
            </a:r>
            <a:r>
              <a:rPr lang="ru-RU" sz="2800" b="1" kern="0" dirty="0">
                <a:solidFill>
                  <a:srgbClr val="000000"/>
                </a:solidFill>
                <a:latin typeface="Arial"/>
              </a:rPr>
              <a:t>поправить</a:t>
            </a:r>
            <a:r>
              <a:rPr lang="ru-RU" sz="2800" kern="0" dirty="0">
                <a:solidFill>
                  <a:srgbClr val="000000"/>
                </a:solidFill>
                <a:latin typeface="Arial"/>
              </a:rPr>
              <a:t> оценки и отметку, если докажет, что ученик завысил или занизил её. 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2800" kern="0" dirty="0">
                <a:solidFill>
                  <a:srgbClr val="000000"/>
                </a:solidFill>
                <a:latin typeface="Arial"/>
              </a:rPr>
              <a:t>После уроков за письменные задания оценку и отметку </a:t>
            </a:r>
            <a:r>
              <a:rPr lang="ru-RU" sz="2800" b="1" kern="0" dirty="0">
                <a:solidFill>
                  <a:srgbClr val="000000"/>
                </a:solidFill>
                <a:latin typeface="Arial"/>
              </a:rPr>
              <a:t>определяет учитель</a:t>
            </a:r>
            <a:r>
              <a:rPr lang="ru-RU" sz="2800" kern="0" dirty="0">
                <a:solidFill>
                  <a:srgbClr val="000000"/>
                </a:solidFill>
                <a:latin typeface="Arial"/>
              </a:rPr>
              <a:t>. </a:t>
            </a:r>
            <a:r>
              <a:rPr lang="ru-RU" sz="2800" b="1" kern="0" dirty="0">
                <a:solidFill>
                  <a:srgbClr val="000000"/>
                </a:solidFill>
                <a:latin typeface="Arial"/>
              </a:rPr>
              <a:t>Ученик</a:t>
            </a:r>
            <a:r>
              <a:rPr lang="ru-RU" sz="2800" kern="0" dirty="0">
                <a:solidFill>
                  <a:srgbClr val="000000"/>
                </a:solidFill>
                <a:latin typeface="Arial"/>
              </a:rPr>
              <a:t> имеет право </a:t>
            </a:r>
            <a:r>
              <a:rPr lang="ru-RU" sz="2800" b="1" kern="0" dirty="0">
                <a:solidFill>
                  <a:srgbClr val="000000"/>
                </a:solidFill>
                <a:latin typeface="Arial"/>
              </a:rPr>
              <a:t>поправить</a:t>
            </a:r>
            <a:r>
              <a:rPr lang="ru-RU" sz="2800" kern="0" dirty="0">
                <a:solidFill>
                  <a:srgbClr val="000000"/>
                </a:solidFill>
                <a:latin typeface="Arial"/>
              </a:rPr>
              <a:t> эту оценку и отметку, если докажет (используя алгоритм самооценки), что она завышена или занижена.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5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kern="0" dirty="0">
                <a:solidFill>
                  <a:srgbClr val="0066FF"/>
                </a:solidFill>
                <a:latin typeface="Arial"/>
              </a:rPr>
              <a:t>Правило </a:t>
            </a:r>
            <a:r>
              <a:rPr lang="ru-RU" sz="2800" b="1" kern="0" dirty="0" smtClean="0">
                <a:solidFill>
                  <a:srgbClr val="0066FF"/>
                </a:solidFill>
                <a:latin typeface="Arial"/>
              </a:rPr>
              <a:t>2. </a:t>
            </a:r>
            <a:r>
              <a:rPr lang="ru-RU" sz="2800" b="1" kern="0" dirty="0">
                <a:solidFill>
                  <a:srgbClr val="0066FF"/>
                </a:solidFill>
                <a:latin typeface="Arial"/>
              </a:rPr>
              <a:t>предполагает освоение учениками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 algn="ctr" fontAlgn="base">
              <a:spcAft>
                <a:spcPct val="0"/>
              </a:spcAft>
              <a:buNone/>
            </a:pPr>
            <a:r>
              <a:rPr lang="ru-RU" b="1" u="sng" kern="0" dirty="0">
                <a:solidFill>
                  <a:srgbClr val="FF3300"/>
                </a:solidFill>
                <a:latin typeface="Arial"/>
              </a:rPr>
              <a:t>АЛГОРИТМА САМООЦЕНКИ</a:t>
            </a:r>
            <a:r>
              <a:rPr lang="ru-RU" sz="3400" kern="0" dirty="0">
                <a:solidFill>
                  <a:srgbClr val="000000"/>
                </a:solidFill>
                <a:latin typeface="Arial"/>
              </a:rPr>
              <a:t> </a:t>
            </a:r>
          </a:p>
          <a:p>
            <a:pPr lvl="0" algn="just" fontAlgn="base">
              <a:spcAft>
                <a:spcPct val="0"/>
              </a:spcAft>
              <a:buNone/>
            </a:pPr>
            <a:r>
              <a:rPr lang="ru-RU" sz="2400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(вопросы к ученику):</a:t>
            </a:r>
            <a:r>
              <a:rPr lang="ru-RU" sz="2400" u="sng" kern="0" dirty="0">
                <a:solidFill>
                  <a:srgbClr val="FF3300"/>
                </a:solidFill>
                <a:latin typeface="Arial"/>
                <a:cs typeface="Times New Roman" pitchFamily="18" charset="0"/>
              </a:rPr>
              <a:t> </a:t>
            </a:r>
            <a:endParaRPr lang="ru-RU" sz="2400" kern="0" dirty="0">
              <a:solidFill>
                <a:srgbClr val="FF3300"/>
              </a:solidFill>
              <a:latin typeface="Arial"/>
              <a:cs typeface="Times New Roman" pitchFamily="18" charset="0"/>
            </a:endParaRPr>
          </a:p>
          <a:p>
            <a:pPr lvl="0" fontAlgn="base">
              <a:spcAft>
                <a:spcPct val="0"/>
              </a:spcAft>
              <a:buNone/>
            </a:pPr>
            <a:r>
              <a:rPr lang="ru-RU" sz="2400" b="1" kern="0" dirty="0">
                <a:solidFill>
                  <a:srgbClr val="0000FF"/>
                </a:solidFill>
                <a:latin typeface="Arial"/>
                <a:cs typeface="Times New Roman" pitchFamily="18" charset="0"/>
              </a:rPr>
              <a:t>1 шаг.</a:t>
            </a:r>
            <a:r>
              <a:rPr lang="ru-RU" sz="2400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 Что нужно было сделать в этом задании (задаче)? Какая была </a:t>
            </a:r>
            <a:r>
              <a:rPr lang="ru-RU" sz="2400" b="1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цель</a:t>
            </a:r>
            <a:r>
              <a:rPr lang="ru-RU" sz="2400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, что нужно было получить в результате? 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2400" b="1" kern="0" dirty="0">
                <a:solidFill>
                  <a:srgbClr val="0000FF"/>
                </a:solidFill>
                <a:latin typeface="Arial"/>
                <a:cs typeface="Times New Roman" pitchFamily="18" charset="0"/>
              </a:rPr>
              <a:t>2 шаг.</a:t>
            </a:r>
            <a:r>
              <a:rPr lang="ru-RU" sz="2400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 Удалось получить </a:t>
            </a:r>
            <a:r>
              <a:rPr lang="ru-RU" sz="2400" b="1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результат</a:t>
            </a:r>
            <a:r>
              <a:rPr lang="ru-RU" sz="2400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? Найдено решение, ответ? 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2400" b="1" kern="0" dirty="0">
                <a:solidFill>
                  <a:srgbClr val="2B03F5"/>
                </a:solidFill>
                <a:latin typeface="Arial"/>
                <a:cs typeface="Times New Roman" pitchFamily="18" charset="0"/>
              </a:rPr>
              <a:t>3 шаг.</a:t>
            </a:r>
            <a:r>
              <a:rPr lang="ru-RU" sz="2400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 Справился полностью </a:t>
            </a:r>
            <a:r>
              <a:rPr lang="ru-RU" sz="2400" b="1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правильно</a:t>
            </a:r>
            <a:r>
              <a:rPr lang="ru-RU" sz="2400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 или с незначительной ошибкой (какой, в чем)?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2400" b="1" kern="0" dirty="0">
                <a:solidFill>
                  <a:srgbClr val="0000FF"/>
                </a:solidFill>
                <a:latin typeface="Arial"/>
                <a:cs typeface="Times New Roman" pitchFamily="18" charset="0"/>
              </a:rPr>
              <a:t>4 шаг.</a:t>
            </a:r>
            <a:r>
              <a:rPr lang="ru-RU" sz="2400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 Справился полностью </a:t>
            </a:r>
            <a:r>
              <a:rPr lang="ru-RU" sz="2400" b="1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самостоятельно</a:t>
            </a:r>
            <a:r>
              <a:rPr lang="ru-RU" sz="2400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 или с небольшой помощью (кто помогал, в чем)? 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2400" i="1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 </a:t>
            </a:r>
            <a:r>
              <a:rPr lang="ru-RU" sz="2400" b="1" kern="0" dirty="0">
                <a:solidFill>
                  <a:srgbClr val="0033CC"/>
                </a:solidFill>
                <a:latin typeface="Arial"/>
                <a:cs typeface="Times New Roman" pitchFamily="18" charset="0"/>
              </a:rPr>
              <a:t>5 шаг.</a:t>
            </a:r>
            <a:r>
              <a:rPr lang="ru-RU" sz="2400" kern="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  Какую ты ставишь себе отметку? </a:t>
            </a:r>
            <a:endParaRPr lang="ru-RU" sz="2400" kern="0" dirty="0">
              <a:solidFill>
                <a:srgbClr val="000000"/>
              </a:solidFill>
              <a:latin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017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066FF"/>
                </a:solidFill>
                <a:latin typeface="Arial" charset="0"/>
                <a:ea typeface="+mn-ea"/>
                <a:cs typeface="+mn-cs"/>
              </a:rPr>
              <a:t>Правило 3. СКОЛЬКО СТАВИТЬ ОТМЕТОК?</a:t>
            </a:r>
            <a:br>
              <a:rPr lang="ru-RU" sz="2800" b="1" dirty="0">
                <a:solidFill>
                  <a:srgbClr val="0066FF"/>
                </a:solidFill>
                <a:latin typeface="Arial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fontAlgn="base">
              <a:spcAft>
                <a:spcPct val="0"/>
              </a:spcAft>
              <a:buNone/>
            </a:pPr>
            <a:r>
              <a:rPr lang="ru-RU" sz="3000" b="1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«За каждую учебную задачу или группу заданий-задач, показывающих овладение отдельным умением, ставится своя отдельная отметка»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2400" b="1" dirty="0">
                <a:solidFill>
                  <a:srgbClr val="0066FF"/>
                </a:solidFill>
                <a:latin typeface="Arial" charset="0"/>
                <a:cs typeface="Times New Roman" pitchFamily="18" charset="0"/>
              </a:rPr>
              <a:t>ПРИМЕР 1</a:t>
            </a:r>
            <a:r>
              <a:rPr lang="ru-RU" sz="24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:  На уроке ученик дважды предъявлял решение двух разных задач – за урок он получает две разные отметки (они могут быть выставлены в журнал на один день, на два дня в рамках общей темы)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2400" b="1" dirty="0">
                <a:solidFill>
                  <a:srgbClr val="0066FF"/>
                </a:solidFill>
                <a:latin typeface="Arial" charset="0"/>
                <a:cs typeface="Times New Roman" pitchFamily="18" charset="0"/>
              </a:rPr>
              <a:t>ПРИМЕР 2:</a:t>
            </a:r>
            <a:r>
              <a:rPr lang="ru-RU" sz="24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 В проверочной работе – 5 заданий. Значит в контрольной работе ученик видит 5 отметок, которые если необходимо (выставить в журнал одну отметку) усредняются по правилу среднего арифметического. Должно быть видно и понятно ученику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469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66FF"/>
                </a:solidFill>
                <a:latin typeface="Arial" charset="0"/>
                <a:ea typeface="+mn-ea"/>
                <a:cs typeface="+mn-cs"/>
              </a:rPr>
              <a:t>Правило 4.   ГДЕ НАКАПЛИВАТЬ ОЦЕНКИ? </a:t>
            </a:r>
            <a:br>
              <a:rPr lang="ru-RU" sz="2400" b="1" dirty="0">
                <a:solidFill>
                  <a:srgbClr val="0066FF"/>
                </a:solidFill>
                <a:latin typeface="Arial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 fontAlgn="base">
              <a:spcAft>
                <a:spcPct val="0"/>
              </a:spcAft>
              <a:buNone/>
            </a:pPr>
            <a:endParaRPr lang="ru-RU" sz="2800" b="1" dirty="0">
              <a:solidFill>
                <a:srgbClr val="000000"/>
              </a:solidFill>
              <a:latin typeface="Arial" charset="0"/>
            </a:endParaRPr>
          </a:p>
          <a:p>
            <a:pPr lvl="0" fontAlgn="base">
              <a:spcAft>
                <a:spcPct val="0"/>
              </a:spcAft>
              <a:buNone/>
            </a:pPr>
            <a:r>
              <a:rPr lang="ru-RU" sz="2800" b="1" dirty="0">
                <a:solidFill>
                  <a:srgbClr val="000000"/>
                </a:solidFill>
                <a:latin typeface="Arial" charset="0"/>
              </a:rPr>
              <a:t>В таблицах результатов образования (предметных, </a:t>
            </a:r>
            <a:r>
              <a:rPr lang="ru-RU" sz="2800" b="1" dirty="0" err="1">
                <a:solidFill>
                  <a:srgbClr val="000000"/>
                </a:solidFill>
                <a:latin typeface="Arial" charset="0"/>
              </a:rPr>
              <a:t>метапредметных</a:t>
            </a:r>
            <a:r>
              <a:rPr lang="ru-RU" sz="2800" b="1" dirty="0">
                <a:solidFill>
                  <a:srgbClr val="000000"/>
                </a:solidFill>
                <a:latin typeface="Arial" charset="0"/>
              </a:rPr>
              <a:t> и личностных)  (+ в портфеле достижений)!</a:t>
            </a:r>
            <a:r>
              <a:rPr lang="ru-RU" sz="2800" b="1" dirty="0">
                <a:solidFill>
                  <a:srgbClr val="0000FF"/>
                </a:solidFill>
                <a:latin typeface="Arial" charset="0"/>
              </a:rPr>
              <a:t>  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2800" b="1" dirty="0">
                <a:solidFill>
                  <a:srgbClr val="000000"/>
                </a:solidFill>
                <a:latin typeface="Arial" charset="0"/>
              </a:rPr>
              <a:t>Таблицы результатов  образования – </a:t>
            </a:r>
            <a:r>
              <a:rPr lang="ru-RU" sz="2800" dirty="0">
                <a:solidFill>
                  <a:srgbClr val="000000"/>
                </a:solidFill>
                <a:latin typeface="Arial" charset="0"/>
              </a:rPr>
              <a:t>составляются из перечня действий (умений), которыми должен и может овладеть ученик: </a:t>
            </a:r>
          </a:p>
          <a:p>
            <a:pPr lvl="0" fontAlgn="base">
              <a:spcAft>
                <a:spcPct val="0"/>
              </a:spcAft>
              <a:buFont typeface="Arial" charset="0"/>
              <a:buChar char="•"/>
            </a:pPr>
            <a:r>
              <a:rPr lang="ru-RU" sz="2800" dirty="0">
                <a:solidFill>
                  <a:srgbClr val="000000"/>
                </a:solidFill>
                <a:latin typeface="Arial" charset="0"/>
              </a:rPr>
              <a:t>предметных, </a:t>
            </a:r>
          </a:p>
          <a:p>
            <a:pPr lvl="0" fontAlgn="base">
              <a:spcAft>
                <a:spcPct val="0"/>
              </a:spcAft>
              <a:buFont typeface="Arial" charset="0"/>
              <a:buChar char="•"/>
            </a:pPr>
            <a:r>
              <a:rPr lang="ru-RU" sz="2800" dirty="0">
                <a:solidFill>
                  <a:srgbClr val="000000"/>
                </a:solidFill>
                <a:latin typeface="Arial" charset="0"/>
              </a:rPr>
              <a:t>регулятивных, </a:t>
            </a:r>
          </a:p>
          <a:p>
            <a:pPr lvl="0" fontAlgn="base">
              <a:spcAft>
                <a:spcPct val="0"/>
              </a:spcAft>
              <a:buFont typeface="Arial" charset="0"/>
              <a:buChar char="•"/>
            </a:pPr>
            <a:r>
              <a:rPr lang="ru-RU" sz="2800" dirty="0">
                <a:solidFill>
                  <a:srgbClr val="000000"/>
                </a:solidFill>
                <a:latin typeface="Arial" charset="0"/>
              </a:rPr>
              <a:t>познавательных, </a:t>
            </a:r>
          </a:p>
          <a:p>
            <a:pPr lvl="0" fontAlgn="base">
              <a:spcAft>
                <a:spcPct val="0"/>
              </a:spcAft>
              <a:buFont typeface="Arial" charset="0"/>
              <a:buChar char="•"/>
            </a:pPr>
            <a:r>
              <a:rPr lang="ru-RU" sz="2800" dirty="0">
                <a:solidFill>
                  <a:srgbClr val="000000"/>
                </a:solidFill>
                <a:latin typeface="Arial" charset="0"/>
              </a:rPr>
              <a:t>коммуникативных, </a:t>
            </a:r>
          </a:p>
          <a:p>
            <a:pPr lvl="0" fontAlgn="base">
              <a:spcAft>
                <a:spcPct val="0"/>
              </a:spcAft>
              <a:buFont typeface="Arial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latin typeface="Arial" charset="0"/>
              </a:rPr>
              <a:t>личностных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597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56</TotalTime>
  <Words>1018</Words>
  <Application>Microsoft Office PowerPoint</Application>
  <PresentationFormat>Экран (4:3)</PresentationFormat>
  <Paragraphs>107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Исполнительная</vt:lpstr>
      <vt:lpstr>Организация оценочной деятельности учителя </vt:lpstr>
      <vt:lpstr>Cтандарты второго поколения:       Требования к результатам образования Выпускник школы должен</vt:lpstr>
      <vt:lpstr>ФГОС-это требования к  результатам структуре условиям ОП</vt:lpstr>
      <vt:lpstr>Технология оценивания результатов  Представляет собой 7 правил, определяющих порядок  действий в разных ситуациях контроля и оценивания:</vt:lpstr>
      <vt:lpstr>  Правило 1.             ЧТО ОЦЕНИВАЕМ?   </vt:lpstr>
      <vt:lpstr>Правило 2.         КТО ОЦЕНИВАЕТ?  </vt:lpstr>
      <vt:lpstr>Правило 2. предполагает освоение учениками</vt:lpstr>
      <vt:lpstr>Правило 3. СКОЛЬКО СТАВИТЬ ОТМЕТОК? </vt:lpstr>
      <vt:lpstr>Правило 4.   ГДЕ НАКАПЛИВАТЬ ОЦЕНКИ?  </vt:lpstr>
      <vt:lpstr>Правило 5: КАК РАЗЛИЧАТЬ УРОВНИ ОЦЕНОК?  (по уровням успешности)</vt:lpstr>
      <vt:lpstr>Система оценки в ООП ООО</vt:lpstr>
      <vt:lpstr>Система оценки в ООП ООО</vt:lpstr>
      <vt:lpstr>Уровень успешности – это оценка, которая может быть переведена в отметку по любой балльной шкале. Например: </vt:lpstr>
      <vt:lpstr>Правило 6: Отказ от отметки и пересдача</vt:lpstr>
      <vt:lpstr>Правило 7. Как определять итоговые оценки и отметки? </vt:lpstr>
      <vt:lpstr>Подходы к оценке достижения планируемых результатов</vt:lpstr>
      <vt:lpstr>ЗАКЛЮЧЕНИЕ</vt:lpstr>
      <vt:lpstr> Ресурсы: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оценочной деятельности учителя </dc:title>
  <dc:creator>Anna Novikova</dc:creator>
  <cp:lastModifiedBy>Anna Novikova</cp:lastModifiedBy>
  <cp:revision>8</cp:revision>
  <dcterms:created xsi:type="dcterms:W3CDTF">2021-11-02T13:20:58Z</dcterms:created>
  <dcterms:modified xsi:type="dcterms:W3CDTF">2021-11-02T14:27:37Z</dcterms:modified>
</cp:coreProperties>
</file>