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5"/>
  </p:notesMasterIdLst>
  <p:sldIdLst>
    <p:sldId id="256" r:id="rId2"/>
    <p:sldId id="257" r:id="rId3"/>
    <p:sldId id="258" r:id="rId4"/>
    <p:sldId id="259" r:id="rId5"/>
    <p:sldId id="264" r:id="rId6"/>
    <p:sldId id="265" r:id="rId7"/>
    <p:sldId id="260" r:id="rId8"/>
    <p:sldId id="261" r:id="rId9"/>
    <p:sldId id="262" r:id="rId10"/>
    <p:sldId id="266" r:id="rId11"/>
    <p:sldId id="270" r:id="rId12"/>
    <p:sldId id="355" r:id="rId13"/>
    <p:sldId id="271" r:id="rId14"/>
    <p:sldId id="354" r:id="rId15"/>
    <p:sldId id="267" r:id="rId16"/>
    <p:sldId id="268" r:id="rId17"/>
    <p:sldId id="269" r:id="rId18"/>
    <p:sldId id="272" r:id="rId19"/>
    <p:sldId id="273" r:id="rId20"/>
    <p:sldId id="274" r:id="rId21"/>
    <p:sldId id="275" r:id="rId22"/>
    <p:sldId id="276" r:id="rId23"/>
    <p:sldId id="348" r:id="rId24"/>
    <p:sldId id="279" r:id="rId25"/>
    <p:sldId id="277" r:id="rId26"/>
    <p:sldId id="281" r:id="rId27"/>
    <p:sldId id="280" r:id="rId28"/>
    <p:sldId id="282" r:id="rId29"/>
    <p:sldId id="283" r:id="rId30"/>
    <p:sldId id="284" r:id="rId31"/>
    <p:sldId id="285" r:id="rId32"/>
    <p:sldId id="28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290" r:id="rId44"/>
    <p:sldId id="291" r:id="rId45"/>
    <p:sldId id="292" r:id="rId46"/>
    <p:sldId id="293" r:id="rId47"/>
    <p:sldId id="294" r:id="rId48"/>
    <p:sldId id="352" r:id="rId49"/>
    <p:sldId id="353" r:id="rId50"/>
    <p:sldId id="309" r:id="rId51"/>
    <p:sldId id="341" r:id="rId52"/>
    <p:sldId id="342" r:id="rId53"/>
    <p:sldId id="296" r:id="rId54"/>
    <p:sldId id="297" r:id="rId55"/>
    <p:sldId id="310" r:id="rId56"/>
    <p:sldId id="311" r:id="rId57"/>
    <p:sldId id="312" r:id="rId58"/>
    <p:sldId id="298" r:id="rId59"/>
    <p:sldId id="313" r:id="rId60"/>
    <p:sldId id="314" r:id="rId61"/>
    <p:sldId id="315" r:id="rId62"/>
    <p:sldId id="316" r:id="rId63"/>
    <p:sldId id="317" r:id="rId64"/>
    <p:sldId id="319" r:id="rId65"/>
    <p:sldId id="320" r:id="rId66"/>
    <p:sldId id="318" r:id="rId67"/>
    <p:sldId id="321" r:id="rId68"/>
    <p:sldId id="322" r:id="rId69"/>
    <p:sldId id="323" r:id="rId70"/>
    <p:sldId id="324" r:id="rId71"/>
    <p:sldId id="328" r:id="rId72"/>
    <p:sldId id="339" r:id="rId73"/>
    <p:sldId id="340" r:id="rId74"/>
    <p:sldId id="325" r:id="rId75"/>
    <p:sldId id="326" r:id="rId76"/>
    <p:sldId id="327" r:id="rId77"/>
    <p:sldId id="329" r:id="rId78"/>
    <p:sldId id="330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46" r:id="rId87"/>
    <p:sldId id="345" r:id="rId88"/>
    <p:sldId id="351" r:id="rId89"/>
    <p:sldId id="343" r:id="rId90"/>
    <p:sldId id="349" r:id="rId91"/>
    <p:sldId id="350" r:id="rId92"/>
    <p:sldId id="344" r:id="rId93"/>
    <p:sldId id="356" r:id="rId9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F7E89-CCAD-4A05-BAA4-FF610818881C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3F335-729F-485E-8C5E-EE730A2D52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2844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3F335-729F-485E-8C5E-EE730A2D52A5}" type="slidenum">
              <a:rPr lang="ru-RU" smtClean="0"/>
              <a:pPr/>
              <a:t>69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Автоматизация звука Т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725144"/>
            <a:ext cx="6400800" cy="1752600"/>
          </a:xfrm>
        </p:spPr>
        <p:txBody>
          <a:bodyPr>
            <a:normAutofit fontScale="92500" lnSpcReduction="20000"/>
          </a:bodyPr>
          <a:lstStyle/>
          <a:p>
            <a:pPr algn="r">
              <a:lnSpc>
                <a:spcPct val="9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Учитель – логопед </a:t>
            </a:r>
          </a:p>
          <a:p>
            <a:pPr algn="r">
              <a:lnSpc>
                <a:spcPct val="9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МБОУ СОШ №135,</a:t>
            </a:r>
          </a:p>
          <a:p>
            <a:pPr algn="r">
              <a:lnSpc>
                <a:spcPct val="9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г. </a:t>
            </a:r>
            <a:r>
              <a:rPr lang="ru-RU" b="1" dirty="0" err="1" smtClean="0">
                <a:solidFill>
                  <a:schemeClr val="tx1"/>
                </a:solidFill>
              </a:rPr>
              <a:t>Снежинск</a:t>
            </a:r>
            <a:endParaRPr lang="ru-RU" b="1" dirty="0" smtClean="0">
              <a:solidFill>
                <a:schemeClr val="tx1"/>
              </a:solidFill>
            </a:endParaRPr>
          </a:p>
          <a:p>
            <a:pPr algn="r">
              <a:lnSpc>
                <a:spcPct val="9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Новикова С.Г.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Собери в мешок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драгоценные камни (произноси  т)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285" t="24686" r="16739" b="8577"/>
          <a:stretch>
            <a:fillRect/>
          </a:stretch>
        </p:blipFill>
        <p:spPr bwMode="auto">
          <a:xfrm>
            <a:off x="323528" y="1340768"/>
            <a:ext cx="8560328" cy="5226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Пустим рыбок в аквариум (произноси  т)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4863" t="23431" r="14857" b="8787"/>
          <a:stretch>
            <a:fillRect/>
          </a:stretch>
        </p:blipFill>
        <p:spPr bwMode="auto">
          <a:xfrm>
            <a:off x="827584" y="1556792"/>
            <a:ext cx="7885481" cy="513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27705" y="-767467"/>
            <a:ext cx="5256585" cy="8320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09325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Поставь цветочки в вазу, укрась вазу (произноси  т)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6746" t="26360" r="17994" b="11715"/>
          <a:stretch>
            <a:fillRect/>
          </a:stretch>
        </p:blipFill>
        <p:spPr bwMode="auto">
          <a:xfrm rot="5400000">
            <a:off x="2266269" y="2350355"/>
            <a:ext cx="4747162" cy="3448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199"/>
          <a:stretch/>
        </p:blipFill>
        <p:spPr bwMode="auto">
          <a:xfrm>
            <a:off x="2582776" y="404664"/>
            <a:ext cx="3552035" cy="554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62385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Укрась небо звёздочками (произноси т)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НовиковаС.SC135\Рабочий стол\39520-nochnoe_nebo-kartinka-nebo-multfilm-zvezda-2048x1152.jpg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395536" y="1124744"/>
            <a:ext cx="8300025" cy="542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Укрась яблоню яблочками (произноси  т)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362" t="25732" r="16297" b="7302"/>
          <a:stretch>
            <a:fillRect/>
          </a:stretch>
        </p:blipFill>
        <p:spPr bwMode="auto">
          <a:xfrm rot="5400000">
            <a:off x="1931998" y="2089293"/>
            <a:ext cx="5464493" cy="407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Укрась шляпу (произноси  т)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020" t="22385" r="14700" b="10879"/>
          <a:stretch>
            <a:fillRect/>
          </a:stretch>
        </p:blipFill>
        <p:spPr bwMode="auto">
          <a:xfrm>
            <a:off x="1547664" y="1916832"/>
            <a:ext cx="6749767" cy="461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Укрась бусы (произноси  т)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4231" t="24477" r="14257" b="9605"/>
          <a:stretch>
            <a:fillRect/>
          </a:stretch>
        </p:blipFill>
        <p:spPr bwMode="auto">
          <a:xfrm>
            <a:off x="539552" y="1309238"/>
            <a:ext cx="8324781" cy="554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Укрась ведёрко (произноси  т)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4706" t="24694" r="15287" b="8496"/>
          <a:stretch>
            <a:fillRect/>
          </a:stretch>
        </p:blipFill>
        <p:spPr bwMode="auto">
          <a:xfrm rot="5400000">
            <a:off x="2038086" y="1786450"/>
            <a:ext cx="4959309" cy="4644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Изолированное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произношение  звука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Пусти  морских обитателей (произноси  т)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4235" t="24895" r="14074" b="8996"/>
          <a:stretch>
            <a:fillRect/>
          </a:stretch>
        </p:blipFill>
        <p:spPr bwMode="auto">
          <a:xfrm>
            <a:off x="539552" y="1412776"/>
            <a:ext cx="8275113" cy="5118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Укрась луг цветочками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(пусти  погулять лошадей)...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НовиковаС.SC135\Рабочий стол\01979-1.jp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323528" y="1844824"/>
            <a:ext cx="856895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Автоматизация звука в слогах</a:t>
            </a:r>
            <a:endParaRPr lang="ru-RU" sz="4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Нажми на красную клавишу, скажи: «Та», на жёлтую – то...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57" t="24477" r="15042" b="29079"/>
          <a:stretch>
            <a:fillRect/>
          </a:stretch>
        </p:blipFill>
        <p:spPr bwMode="auto">
          <a:xfrm>
            <a:off x="467544" y="1412776"/>
            <a:ext cx="835292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123728" y="0"/>
            <a:ext cx="410445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НовиковаС.SC135\Local Settings\Temporary Internet Files\Content.Word\image (19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403" y="143764"/>
            <a:ext cx="7657193" cy="6570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Работа над ритмом\Nv0M2z8oNH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975" y="-34122"/>
            <a:ext cx="9251950" cy="692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Работа над ритмом\lfiIksVKepQ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975" y="-34122"/>
            <a:ext cx="9251950" cy="692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Работа над ритмом\WctNV76dMy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975" y="-34122"/>
            <a:ext cx="9251950" cy="692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неговор дети\Звукоподр\-5gUStjD2OM.jpg"/>
          <p:cNvPicPr/>
          <p:nvPr/>
        </p:nvPicPr>
        <p:blipFill>
          <a:blip r:embed="rId2" cstate="print">
            <a:lum bright="-10000" contrast="30000"/>
          </a:blip>
          <a:srcRect l="51770" t="6363" r="27136" b="67148"/>
          <a:stretch>
            <a:fillRect/>
          </a:stretch>
        </p:blipFill>
        <p:spPr bwMode="auto">
          <a:xfrm>
            <a:off x="1722210" y="947057"/>
            <a:ext cx="5699579" cy="496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51520" y="332656"/>
            <a:ext cx="806489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НовиковаС.SC135\Local Settings\Temporary Internet Files\Content.Word\34.jpg"/>
          <p:cNvPicPr/>
          <p:nvPr/>
        </p:nvPicPr>
        <p:blipFill>
          <a:blip r:embed="rId2" cstate="print"/>
          <a:srcRect t="54945" b="3297"/>
          <a:stretch>
            <a:fillRect/>
          </a:stretch>
        </p:blipFill>
        <p:spPr bwMode="auto">
          <a:xfrm>
            <a:off x="971600" y="836712"/>
            <a:ext cx="6768752" cy="3777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K:\Детям\Саша 3.9\Саше\Костылева Покажи и расскажи. Развитие речи\35.JPG"/>
          <p:cNvPicPr/>
          <p:nvPr/>
        </p:nvPicPr>
        <p:blipFill>
          <a:blip r:embed="rId3" cstate="print"/>
          <a:srcRect l="7013" t="7843" r="13983" b="70604"/>
          <a:stretch>
            <a:fillRect/>
          </a:stretch>
        </p:blipFill>
        <p:spPr bwMode="auto">
          <a:xfrm>
            <a:off x="899592" y="4653136"/>
            <a:ext cx="6768752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Детям\Саша 3.9\Саше\Костылева Покажи и расскажи. Развитие речи\35.JPG"/>
          <p:cNvPicPr/>
          <p:nvPr/>
        </p:nvPicPr>
        <p:blipFill>
          <a:blip r:embed="rId2" cstate="print"/>
          <a:srcRect l="7013" t="28261" r="13983" b="52941"/>
          <a:stretch>
            <a:fillRect/>
          </a:stretch>
        </p:blipFill>
        <p:spPr bwMode="auto">
          <a:xfrm>
            <a:off x="800553" y="2362200"/>
            <a:ext cx="754289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Автоматизация звука в словах</a:t>
            </a:r>
            <a:endParaRPr lang="ru-RU" sz="40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Картинный материал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6606" t="25219" r="15129" b="12422"/>
          <a:stretch>
            <a:fillRect/>
          </a:stretch>
        </p:blipFill>
        <p:spPr bwMode="auto">
          <a:xfrm>
            <a:off x="251520" y="1484783"/>
            <a:ext cx="8208912" cy="518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Картинный материал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7344" t="28172" r="14735" b="10797"/>
          <a:stretch>
            <a:fillRect/>
          </a:stretch>
        </p:blipFill>
        <p:spPr bwMode="auto">
          <a:xfrm>
            <a:off x="395536" y="1124743"/>
            <a:ext cx="8208912" cy="553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Картинный материал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7344" t="26203" r="14735" b="13751"/>
          <a:stretch>
            <a:fillRect/>
          </a:stretch>
        </p:blipFill>
        <p:spPr bwMode="auto">
          <a:xfrm>
            <a:off x="323528" y="1268759"/>
            <a:ext cx="8352928" cy="539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Картинный материал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7344" t="26203" r="14735" b="12766"/>
          <a:stretch>
            <a:fillRect/>
          </a:stretch>
        </p:blipFill>
        <p:spPr bwMode="auto">
          <a:xfrm>
            <a:off x="323528" y="1124743"/>
            <a:ext cx="8496944" cy="543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Хлопни, топни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14391" t="26204" r="13997" b="8829"/>
          <a:stretch>
            <a:fillRect/>
          </a:stretch>
        </p:blipFill>
        <p:spPr bwMode="auto">
          <a:xfrm>
            <a:off x="251520" y="1412775"/>
            <a:ext cx="8496944" cy="5144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</a:rPr>
              <a:t>Языколомки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33586" t="27188" r="31715" b="41312"/>
          <a:stretch>
            <a:fillRect/>
          </a:stretch>
        </p:blipFill>
        <p:spPr bwMode="auto">
          <a:xfrm>
            <a:off x="179512" y="1772815"/>
            <a:ext cx="4104456" cy="2794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3586" t="58687" r="31715" b="9813"/>
          <a:stretch>
            <a:fillRect/>
          </a:stretch>
        </p:blipFill>
        <p:spPr bwMode="auto">
          <a:xfrm>
            <a:off x="4499992" y="3501007"/>
            <a:ext cx="4248472" cy="2892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FF0000"/>
                </a:solidFill>
              </a:rPr>
              <a:t>Языколомки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33586" t="25219" r="31715" b="9813"/>
          <a:stretch>
            <a:fillRect/>
          </a:stretch>
        </p:blipFill>
        <p:spPr bwMode="auto">
          <a:xfrm rot="16200000">
            <a:off x="2069722" y="458670"/>
            <a:ext cx="5076564" cy="7128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«Стучи» молотком и произноси т-т-т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lum bright="-10000" contrast="30000"/>
          </a:blip>
          <a:srcRect l="7956" r="9533"/>
          <a:stretch>
            <a:fillRect/>
          </a:stretch>
        </p:blipFill>
        <p:spPr bwMode="auto">
          <a:xfrm>
            <a:off x="1539298" y="1600200"/>
            <a:ext cx="606540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FF0000"/>
                </a:solidFill>
              </a:rPr>
              <a:t>Языколомки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3295" t="22906" r="32101" b="11863"/>
          <a:stretch>
            <a:fillRect/>
          </a:stretch>
        </p:blipFill>
        <p:spPr bwMode="auto">
          <a:xfrm rot="16200000">
            <a:off x="1667094" y="-2798"/>
            <a:ext cx="5449776" cy="8136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FF0000"/>
                </a:solidFill>
              </a:rPr>
              <a:t>Языколомки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33586" t="27188" r="32453" b="9813"/>
          <a:stretch>
            <a:fillRect/>
          </a:stretch>
        </p:blipFill>
        <p:spPr bwMode="auto">
          <a:xfrm rot="16200000">
            <a:off x="1788441" y="163888"/>
            <a:ext cx="5279088" cy="7344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FF0000"/>
                </a:solidFill>
              </a:rPr>
              <a:t>Языколомки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33586" t="23250" r="32453" b="12766"/>
          <a:stretch>
            <a:fillRect/>
          </a:stretch>
        </p:blipFill>
        <p:spPr bwMode="auto">
          <a:xfrm rot="16200000">
            <a:off x="2034549" y="360109"/>
            <a:ext cx="5146910" cy="784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Игра «Угадай»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2105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833438"/>
            <a:ext cx="78676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762000"/>
            <a:ext cx="80962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Игра «Гадалка»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17012"/>
            <a:ext cx="5320109" cy="534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083269"/>
            <a:ext cx="5752157" cy="577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Лото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0180"/>
            <a:ext cx="8189640" cy="580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383833" cy="5945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«Стучи» молотком и произноси т-т-т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Работа над ритмом\kiY5Dzzphx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44824"/>
            <a:ext cx="7421573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Автоматизация звука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в словосочетаниях, </a:t>
            </a:r>
            <a:r>
              <a:rPr lang="ru-RU" sz="4000" b="1" dirty="0" err="1" smtClean="0">
                <a:solidFill>
                  <a:srgbClr val="FF0000"/>
                </a:solidFill>
              </a:rPr>
              <a:t>чистоговорках</a:t>
            </a:r>
            <a:r>
              <a:rPr lang="ru-RU" sz="4000" b="1" dirty="0" smtClean="0">
                <a:solidFill>
                  <a:srgbClr val="FF0000"/>
                </a:solidFill>
              </a:rPr>
              <a:t>, предложениях,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связной речи</a:t>
            </a:r>
            <a:endParaRPr lang="ru-RU" sz="40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НовиковаС.SC135\Local Settings\Temporary Internet Files\Content.Word\PzapG3zdqD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56084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l="18082" t="26203" r="18426" b="12766"/>
          <a:stretch>
            <a:fillRect/>
          </a:stretch>
        </p:blipFill>
        <p:spPr bwMode="auto">
          <a:xfrm>
            <a:off x="323528" y="1556792"/>
            <a:ext cx="842493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Тут...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(подставляй картинки и говори)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Запуск речи\yIN1JicGbRI.jpg"/>
          <p:cNvPicPr/>
          <p:nvPr/>
        </p:nvPicPr>
        <p:blipFill>
          <a:blip r:embed="rId2" cstate="print"/>
          <a:srcRect l="3606" r="86582" b="67828"/>
          <a:stretch>
            <a:fillRect/>
          </a:stretch>
        </p:blipFill>
        <p:spPr bwMode="auto">
          <a:xfrm rot="5400000">
            <a:off x="1799692" y="1592796"/>
            <a:ext cx="187220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Там...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(подставляй картинки и говори)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Запуск речи\yIN1JicGbRI.jpg"/>
          <p:cNvPicPr/>
          <p:nvPr/>
        </p:nvPicPr>
        <p:blipFill>
          <a:blip r:embed="rId2" cstate="print">
            <a:lum bright="-10000" contrast="30000"/>
          </a:blip>
          <a:srcRect l="2286" t="36117" r="82269" b="49624"/>
          <a:stretch>
            <a:fillRect/>
          </a:stretch>
        </p:blipFill>
        <p:spPr bwMode="auto">
          <a:xfrm>
            <a:off x="1979712" y="2492896"/>
            <a:ext cx="517017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Нет...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(подставляй картинки и говори)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Запуск речи\yIN1JicGbRI.jpg"/>
          <p:cNvPicPr/>
          <p:nvPr/>
        </p:nvPicPr>
        <p:blipFill>
          <a:blip r:embed="rId2" cstate="print"/>
          <a:srcRect l="2980" t="78212" r="86052" b="3018"/>
          <a:stretch>
            <a:fillRect/>
          </a:stretch>
        </p:blipFill>
        <p:spPr bwMode="auto">
          <a:xfrm>
            <a:off x="1043608" y="2636912"/>
            <a:ext cx="1855470" cy="180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Научи инопланетянина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14391" t="24235" r="15473" b="9813"/>
          <a:stretch>
            <a:fillRect/>
          </a:stretch>
        </p:blipFill>
        <p:spPr bwMode="auto">
          <a:xfrm>
            <a:off x="971600" y="1556792"/>
            <a:ext cx="684076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Научи инопланетянина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15129" t="24235" r="16212" b="9813"/>
          <a:stretch>
            <a:fillRect/>
          </a:stretch>
        </p:blipFill>
        <p:spPr bwMode="auto">
          <a:xfrm>
            <a:off x="1331640" y="1484784"/>
            <a:ext cx="669674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Научи инопланетянина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4391" t="24235" r="14735" b="8829"/>
          <a:stretch>
            <a:fillRect/>
          </a:stretch>
        </p:blipFill>
        <p:spPr bwMode="auto">
          <a:xfrm>
            <a:off x="971600" y="1412776"/>
            <a:ext cx="691276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 Толи ... (У Тани...)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(подставляй картинки и говори)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Ль\nePL1M5PThE.jpg"/>
          <p:cNvPicPr/>
          <p:nvPr/>
        </p:nvPicPr>
        <p:blipFill>
          <a:blip r:embed="rId2" cstate="print"/>
          <a:srcRect r="15196" b="47805"/>
          <a:stretch>
            <a:fillRect/>
          </a:stretch>
        </p:blipFill>
        <p:spPr bwMode="auto">
          <a:xfrm>
            <a:off x="539552" y="1549580"/>
            <a:ext cx="8100392" cy="530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691680" y="1988840"/>
            <a:ext cx="2808312" cy="42484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«Стучи» молотком и произноси т-т-т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:\окт 21\Работа над ритмом\rDASP66UTM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8226375" cy="504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Подставляй картинки и говори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16606" t="38016" r="59769" b="28516"/>
          <a:stretch>
            <a:fillRect/>
          </a:stretch>
        </p:blipFill>
        <p:spPr bwMode="auto">
          <a:xfrm>
            <a:off x="467544" y="3645024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K:\окт 21\Запуск речи\yIN1JicGbRI.jpg"/>
          <p:cNvPicPr>
            <a:picLocks noGrp="1"/>
          </p:cNvPicPr>
          <p:nvPr>
            <p:ph idx="1"/>
          </p:nvPr>
        </p:nvPicPr>
        <p:blipFill>
          <a:blip r:embed="rId3" cstate="print"/>
          <a:srcRect l="3606" r="86582" b="67828"/>
          <a:stretch>
            <a:fillRect/>
          </a:stretch>
        </p:blipFill>
        <p:spPr bwMode="auto">
          <a:xfrm rot="5400000">
            <a:off x="683568" y="1628801"/>
            <a:ext cx="122413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26203" t="25219" r="25809" b="13751"/>
          <a:stretch>
            <a:fillRect/>
          </a:stretch>
        </p:blipFill>
        <p:spPr bwMode="auto">
          <a:xfrm>
            <a:off x="395536" y="1484784"/>
            <a:ext cx="430305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K:\окт 21\Сост прост предл\3_6EgBrYN0s.jpg"/>
          <p:cNvPicPr/>
          <p:nvPr/>
        </p:nvPicPr>
        <p:blipFill>
          <a:blip r:embed="rId3" cstate="print"/>
          <a:srcRect l="10090" t="49771" r="13644"/>
          <a:stretch>
            <a:fillRect/>
          </a:stretch>
        </p:blipFill>
        <p:spPr bwMode="auto">
          <a:xfrm rot="224047">
            <a:off x="4916971" y="1600293"/>
            <a:ext cx="3678187" cy="401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Подставляй картинки и говори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Папа несёт  ...</a:t>
            </a: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18082" t="24235" r="53125" b="23594"/>
          <a:stretch>
            <a:fillRect/>
          </a:stretch>
        </p:blipFill>
        <p:spPr bwMode="auto">
          <a:xfrm>
            <a:off x="467544" y="1196752"/>
            <a:ext cx="280831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Подставляй картинки и говори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17344" t="28172" r="56816" b="16704"/>
          <a:stretch>
            <a:fillRect/>
          </a:stretch>
        </p:blipFill>
        <p:spPr bwMode="auto">
          <a:xfrm>
            <a:off x="323528" y="1268760"/>
            <a:ext cx="324036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Кот на столе, торт на стуле..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18082" t="29156" r="16212" b="10798"/>
          <a:stretch>
            <a:fillRect/>
          </a:stretch>
        </p:blipFill>
        <p:spPr bwMode="auto">
          <a:xfrm>
            <a:off x="395536" y="1626497"/>
            <a:ext cx="8136904" cy="523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Кот под столом, торт под стулом...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17654" t="27462" r="15652" b="9767"/>
          <a:stretch>
            <a:fillRect/>
          </a:stretch>
        </p:blipFill>
        <p:spPr bwMode="auto">
          <a:xfrm>
            <a:off x="323528" y="1556791"/>
            <a:ext cx="8208912" cy="5133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Кот на столе, торт под столом..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18082" t="26203" r="16212" b="13751"/>
          <a:stretch>
            <a:fillRect/>
          </a:stretch>
        </p:blipFill>
        <p:spPr bwMode="auto">
          <a:xfrm>
            <a:off x="323528" y="1556791"/>
            <a:ext cx="8352928" cy="503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 Тани на кофте листок.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У Тани на пальто цветы.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18082" t="30141" r="16212" b="9813"/>
          <a:stretch>
            <a:fillRect/>
          </a:stretch>
        </p:blipFill>
        <p:spPr bwMode="auto">
          <a:xfrm>
            <a:off x="251520" y="1412775"/>
            <a:ext cx="8496944" cy="513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автобусе енот, на самокате кот...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18821" t="35063" r="16950" b="9813"/>
          <a:stretch>
            <a:fillRect/>
          </a:stretch>
        </p:blipFill>
        <p:spPr bwMode="auto">
          <a:xfrm>
            <a:off x="251520" y="1556791"/>
            <a:ext cx="8352928" cy="505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l="14391" t="24235" r="13997" b="8829"/>
          <a:stretch>
            <a:fillRect/>
          </a:stretch>
        </p:blipFill>
        <p:spPr bwMode="auto">
          <a:xfrm>
            <a:off x="395536" y="620687"/>
            <a:ext cx="8496944" cy="595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Documents and Settings\НовиковаС.SC135\Local Settings\Temporary Internet Files\Content.Word\34.jpg"/>
          <p:cNvPicPr>
            <a:picLocks noGrp="1"/>
          </p:cNvPicPr>
          <p:nvPr>
            <p:ph idx="1"/>
          </p:nvPr>
        </p:nvPicPr>
        <p:blipFill>
          <a:blip r:embed="rId2" cstate="print"/>
          <a:srcRect t="5484" b="47081"/>
          <a:stretch>
            <a:fillRect/>
          </a:stretch>
        </p:blipFill>
        <p:spPr bwMode="auto">
          <a:xfrm>
            <a:off x="395536" y="620688"/>
            <a:ext cx="835292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l="14391" t="25219" r="14735" b="8829"/>
          <a:stretch>
            <a:fillRect/>
          </a:stretch>
        </p:blipFill>
        <p:spPr bwMode="auto">
          <a:xfrm>
            <a:off x="251520" y="620688"/>
            <a:ext cx="8352928" cy="582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15130" t="25219" r="14735" b="10798"/>
          <a:stretch>
            <a:fillRect/>
          </a:stretch>
        </p:blipFill>
        <p:spPr bwMode="auto">
          <a:xfrm>
            <a:off x="251520" y="692696"/>
            <a:ext cx="8244408" cy="5640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 l="14391" t="23250" r="14735" b="10798"/>
          <a:stretch>
            <a:fillRect/>
          </a:stretch>
        </p:blipFill>
        <p:spPr bwMode="auto">
          <a:xfrm>
            <a:off x="251520" y="332656"/>
            <a:ext cx="856357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l="15129" t="24235" r="14735" b="10797"/>
          <a:stretch>
            <a:fillRect/>
          </a:stretch>
        </p:blipFill>
        <p:spPr bwMode="auto">
          <a:xfrm>
            <a:off x="323528" y="548679"/>
            <a:ext cx="8136904" cy="565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Подставь картинки и скажи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17344" t="28172" r="20641" b="12766"/>
          <a:stretch>
            <a:fillRect/>
          </a:stretch>
        </p:blipFill>
        <p:spPr bwMode="auto">
          <a:xfrm>
            <a:off x="395536" y="1268760"/>
            <a:ext cx="8136904" cy="5349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Подставь картинки и скажи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l="22512" t="37031" r="19903" b="9813"/>
          <a:stretch>
            <a:fillRect/>
          </a:stretch>
        </p:blipFill>
        <p:spPr bwMode="auto">
          <a:xfrm>
            <a:off x="395536" y="1412776"/>
            <a:ext cx="8496944" cy="5433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Подставь картинки и скажи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l="19559" t="28172" r="21379" b="15719"/>
          <a:stretch>
            <a:fillRect/>
          </a:stretch>
        </p:blipFill>
        <p:spPr bwMode="auto">
          <a:xfrm>
            <a:off x="179512" y="1412775"/>
            <a:ext cx="8280920" cy="5233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17344" t="25219" r="19165" b="9813"/>
          <a:stretch>
            <a:fillRect/>
          </a:stretch>
        </p:blipFill>
        <p:spPr bwMode="auto">
          <a:xfrm>
            <a:off x="539552" y="404664"/>
            <a:ext cx="7920880" cy="607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l="16606" t="26203" r="16211" b="11782"/>
          <a:stretch>
            <a:fillRect/>
          </a:stretch>
        </p:blipFill>
        <p:spPr bwMode="auto">
          <a:xfrm>
            <a:off x="467544" y="620688"/>
            <a:ext cx="7992888" cy="55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Толя обувает...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 l="15868" t="24235" r="15473" b="12766"/>
          <a:stretch>
            <a:fillRect/>
          </a:stretch>
        </p:blipFill>
        <p:spPr bwMode="auto">
          <a:xfrm>
            <a:off x="899592" y="1484784"/>
            <a:ext cx="7271682" cy="5004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«Стреляй» из водного пистолета 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и произноси т-т-т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Documents and Settings\НовиковаС.SC135\Мои документы\Автоматизация звука\ЗВУКИ РАННЕГО ОНТОГЕНЕЗА\В Д Н Т\Д - Т\Т\Изолир произн\fc9Fg9ZkdVQ.jp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67544" y="1412776"/>
            <a:ext cx="823157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Таня завязывает...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 l="15129" t="23250" r="14735" b="10798"/>
          <a:stretch>
            <a:fillRect/>
          </a:stretch>
        </p:blipFill>
        <p:spPr bwMode="auto">
          <a:xfrm>
            <a:off x="1043608" y="1628800"/>
            <a:ext cx="684076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Антон чистит...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l="15868" t="23250" r="13997" b="10798"/>
          <a:stretch>
            <a:fillRect/>
          </a:stretch>
        </p:blipFill>
        <p:spPr bwMode="auto">
          <a:xfrm>
            <a:off x="1115616" y="1484784"/>
            <a:ext cx="684076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Ахмат выкапывает...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l="15129" t="24235" r="15473" b="11782"/>
          <a:stretch>
            <a:fillRect/>
          </a:stretch>
        </p:blipFill>
        <p:spPr bwMode="auto">
          <a:xfrm>
            <a:off x="1187624" y="1556792"/>
            <a:ext cx="676875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Тося тушит...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 l="15868" t="26203" r="14735" b="9813"/>
          <a:stretch>
            <a:fillRect/>
          </a:stretch>
        </p:blipFill>
        <p:spPr bwMode="auto">
          <a:xfrm>
            <a:off x="1115616" y="1556792"/>
            <a:ext cx="676875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 l="15868" t="22266" r="15473" b="15719"/>
          <a:stretch>
            <a:fillRect/>
          </a:stretch>
        </p:blipFill>
        <p:spPr bwMode="auto">
          <a:xfrm>
            <a:off x="1331640" y="1628800"/>
            <a:ext cx="669674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4324" t="25219" r="32454" b="57063"/>
          <a:stretch>
            <a:fillRect/>
          </a:stretch>
        </p:blipFill>
        <p:spPr bwMode="auto">
          <a:xfrm>
            <a:off x="539552" y="2276872"/>
            <a:ext cx="828092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4324" t="42937" r="32454" b="33438"/>
          <a:stretch>
            <a:fillRect/>
          </a:stretch>
        </p:blipFill>
        <p:spPr bwMode="auto">
          <a:xfrm>
            <a:off x="755576" y="2132856"/>
            <a:ext cx="675075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34324" t="66562" r="32454" b="11782"/>
          <a:stretch>
            <a:fillRect/>
          </a:stretch>
        </p:blipFill>
        <p:spPr bwMode="auto">
          <a:xfrm>
            <a:off x="755575" y="2420888"/>
            <a:ext cx="7217165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та-та-та, та-та-та, вот такая красота; </a:t>
            </a:r>
          </a:p>
          <a:p>
            <a:r>
              <a:rPr lang="ru-RU" dirty="0" smtClean="0"/>
              <a:t>ты-ты-ты, ты-ты-ты, подарили нам цветы;</a:t>
            </a:r>
          </a:p>
          <a:p>
            <a:r>
              <a:rPr lang="ru-RU" dirty="0" smtClean="0"/>
              <a:t> ту-ту-ту, ту-ту-ту, мы наводим чистоту; </a:t>
            </a:r>
          </a:p>
          <a:p>
            <a:r>
              <a:rPr lang="ru-RU" dirty="0" smtClean="0"/>
              <a:t>то-то-то, то-то-то, я надела пальто. </a:t>
            </a:r>
            <a:endParaRPr lang="ru-RU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19100" y="638175"/>
            <a:ext cx="830580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«Пройди» пальчиками, произнося т-т-т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Documents and Settings\НовиковаС.SC135\Мои документы\Автоматизация звука\ЗВУКИ РАННЕГО ОНТОГЕНЕЗА\В Д Н Т\Д - Т\Т\Изолир произн\Tkg6Isk6HY8.jp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67544" y="1556792"/>
            <a:ext cx="3246771" cy="506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 rot="16200000">
            <a:off x="719572" y="3609020"/>
            <a:ext cx="2604418" cy="516186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D:\Documents and Settings\НовиковаС.SC135\Мои документы\Автоматизация звука\ЗВУКИ РАННЕГО ОНТОГЕНЕЗА\В Д Н Т\Д - Т\Т\Изолир произн\scjg1jx6Qo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84784"/>
            <a:ext cx="352839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 rot="16200000">
            <a:off x="5256076" y="3897052"/>
            <a:ext cx="2604418" cy="516186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2848" t="23250" r="31715" b="51156"/>
          <a:stretch>
            <a:fillRect/>
          </a:stretch>
        </p:blipFill>
        <p:spPr bwMode="auto">
          <a:xfrm>
            <a:off x="1115616" y="334113"/>
            <a:ext cx="742790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835696" y="404664"/>
            <a:ext cx="561662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67544" y="332656"/>
            <a:ext cx="842493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Список литературы: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 fontScale="25000" lnSpcReduction="20000"/>
          </a:bodyPr>
          <a:lstStyle/>
          <a:p>
            <a:pPr lvl="0"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4800" dirty="0" err="1" smtClean="0"/>
              <a:t>Бутырева</a:t>
            </a:r>
            <a:r>
              <a:rPr lang="ru-RU" sz="4800" dirty="0" smtClean="0"/>
              <a:t>  О.А. Звуки Т, Д . Учебно-игровой комплект. Издательство ТЦ Сфера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err="1" smtClean="0"/>
              <a:t>Гальская</a:t>
            </a:r>
            <a:r>
              <a:rPr lang="ru-RU" sz="4800" dirty="0" smtClean="0"/>
              <a:t> Н. В. Тетрадь для закрепления произношения звуков П, П', Б, Б', Ф, Ф', В, В', Т, Т', Д, Д': Пособие для детей с нарушениями речи — Мн.: «</a:t>
            </a:r>
            <a:r>
              <a:rPr lang="ru-RU" sz="4800" dirty="0" err="1" smtClean="0"/>
              <a:t>Аверсэв</a:t>
            </a:r>
            <a:r>
              <a:rPr lang="ru-RU" sz="4800" dirty="0" smtClean="0"/>
              <a:t>»,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smtClean="0"/>
              <a:t>Егорова О.В. Звуки Т, ТЬ, Д, ДЬ. Речевой материал и игры по автоматизации и дифференциации звуков у детей 5-7 лет. — М. «Издательство «Гном и Д», 2005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err="1" smtClean="0"/>
              <a:t>Жихарева-Норкина</a:t>
            </a:r>
            <a:r>
              <a:rPr lang="ru-RU" sz="4800" dirty="0" smtClean="0"/>
              <a:t> Ю.Б. Домашняя тетрадь для логопедических занятий с детьми : пособие для логопедов и родителей : М. : </a:t>
            </a:r>
            <a:r>
              <a:rPr lang="ru-RU" sz="4800" dirty="0" err="1" smtClean="0"/>
              <a:t>Гуманитар</a:t>
            </a:r>
            <a:r>
              <a:rPr lang="ru-RU" sz="4800" dirty="0" smtClean="0"/>
              <a:t>, изд. центр ВЛАДОС, 2005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smtClean="0"/>
              <a:t>Зуева Л.Н. Логопедия для дошкольников Альбом 4: Звуки П, Б, Т, Д, К, Г, X, В, Ф: ООО «Издательство АСТ», 2001.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err="1" smtClean="0"/>
              <a:t>Мусова</a:t>
            </a:r>
            <a:r>
              <a:rPr lang="ru-RU" sz="4800" dirty="0" smtClean="0"/>
              <a:t> И.Б. Логопедические </a:t>
            </a:r>
            <a:r>
              <a:rPr lang="ru-RU" sz="4800" dirty="0" err="1" smtClean="0"/>
              <a:t>чистоговорки</a:t>
            </a:r>
            <a:r>
              <a:rPr lang="ru-RU" sz="4800" dirty="0" smtClean="0"/>
              <a:t> М 1999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err="1" smtClean="0"/>
              <a:t>Костылёва</a:t>
            </a:r>
            <a:r>
              <a:rPr lang="ru-RU" sz="4800" dirty="0" smtClean="0"/>
              <a:t> Н.Ю. Покажи и расскажи.М.2007. Творческий </a:t>
            </a:r>
            <a:r>
              <a:rPr lang="ru-RU" sz="4800" dirty="0" smtClean="0"/>
              <a:t>центр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4800" dirty="0" err="1" smtClean="0"/>
              <a:t>Пятибратова</a:t>
            </a:r>
            <a:r>
              <a:rPr lang="ru-RU" sz="4800" dirty="0" smtClean="0"/>
              <a:t> Н.В. Учим буквы и читаем склады. </a:t>
            </a:r>
            <a:r>
              <a:rPr lang="ru-RU" sz="4800" smtClean="0"/>
              <a:t>М.Робинс.2014</a:t>
            </a:r>
            <a:endParaRPr lang="ru-RU" sz="4800" dirty="0" smtClean="0"/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err="1" smtClean="0"/>
              <a:t>Блог</a:t>
            </a:r>
            <a:r>
              <a:rPr lang="ru-RU" sz="4800" dirty="0" smtClean="0"/>
              <a:t> логопеда: https://vk.com/logopedirodteli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smtClean="0"/>
              <a:t>Речевая мастерская Ирины Лебедевой: https://vk.com/logopedlebedevail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smtClean="0"/>
              <a:t>https://vk.com/club150466969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smtClean="0"/>
              <a:t>https://m.facebook.com/logopedprofi.ru/photos/a.877139275651017/877139328984345/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smtClean="0"/>
              <a:t>https://doncova-oksana.ru/</a:t>
            </a:r>
          </a:p>
          <a:p>
            <a:pPr lvl="0">
              <a:buNone/>
            </a:pPr>
            <a:r>
              <a:rPr lang="ru-RU" sz="4800" dirty="0" smtClean="0"/>
              <a:t> </a:t>
            </a:r>
          </a:p>
          <a:p>
            <a:pPr>
              <a:buNone/>
            </a:pPr>
            <a:r>
              <a:rPr lang="ru-RU" sz="4800" dirty="0" smtClean="0"/>
              <a:t>Занимательная логопедия: https://vk.com/funnyspeech</a:t>
            </a:r>
            <a:endParaRPr lang="ru-RU" sz="4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313</Words>
  <Application>Microsoft Office PowerPoint</Application>
  <PresentationFormat>Экран (4:3)</PresentationFormat>
  <Paragraphs>112</Paragraphs>
  <Slides>93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93</vt:i4>
      </vt:variant>
    </vt:vector>
  </HeadingPairs>
  <TitlesOfParts>
    <vt:vector size="94" baseType="lpstr">
      <vt:lpstr>Тема Office</vt:lpstr>
      <vt:lpstr>Автоматизация звука Т</vt:lpstr>
      <vt:lpstr>Слайд 2</vt:lpstr>
      <vt:lpstr>Слайд 3</vt:lpstr>
      <vt:lpstr>«Стучи» молотком и произноси т-т-т</vt:lpstr>
      <vt:lpstr>«Стучи» молотком и произноси т-т-т</vt:lpstr>
      <vt:lpstr>«Стучи» молотком и произноси т-т-т</vt:lpstr>
      <vt:lpstr>Слайд 7</vt:lpstr>
      <vt:lpstr>«Стреляй» из водного пистолета   и произноси т-т-т </vt:lpstr>
      <vt:lpstr>«Пройди» пальчиками, произнося т-т-т</vt:lpstr>
      <vt:lpstr>Собери в мешок  драгоценные камни (произноси  т)</vt:lpstr>
      <vt:lpstr>Пустим рыбок в аквариум (произноси  т)</vt:lpstr>
      <vt:lpstr>Слайд 12</vt:lpstr>
      <vt:lpstr>Поставь цветочки в вазу, укрась вазу (произноси  т)</vt:lpstr>
      <vt:lpstr>Слайд 14</vt:lpstr>
      <vt:lpstr>Укрась небо звёздочками (произноси т)</vt:lpstr>
      <vt:lpstr>Укрась яблоню яблочками (произноси  т)</vt:lpstr>
      <vt:lpstr>Укрась шляпу (произноси  т)</vt:lpstr>
      <vt:lpstr>Укрась бусы (произноси  т)</vt:lpstr>
      <vt:lpstr>Укрась ведёрко (произноси  т)</vt:lpstr>
      <vt:lpstr>Пусти  морских обитателей (произноси  т)</vt:lpstr>
      <vt:lpstr>Укрась луг цветочками  (пусти  погулять лошадей)...</vt:lpstr>
      <vt:lpstr>Слайд 22</vt:lpstr>
      <vt:lpstr>Нажми на красную клавишу, скажи: «Та», на жёлтую – то...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Картинный материал</vt:lpstr>
      <vt:lpstr>Картинный материал</vt:lpstr>
      <vt:lpstr>Картинный материал</vt:lpstr>
      <vt:lpstr>Картинный материал</vt:lpstr>
      <vt:lpstr>Хлопни, топни</vt:lpstr>
      <vt:lpstr>Языколомки</vt:lpstr>
      <vt:lpstr>Языколомки</vt:lpstr>
      <vt:lpstr>Языколомки</vt:lpstr>
      <vt:lpstr>Языколомки</vt:lpstr>
      <vt:lpstr>Языколомки</vt:lpstr>
      <vt:lpstr>Игра «Угадай»</vt:lpstr>
      <vt:lpstr>Слайд 44</vt:lpstr>
      <vt:lpstr>Слайд 45</vt:lpstr>
      <vt:lpstr>Игра «Гадалка»</vt:lpstr>
      <vt:lpstr>Слайд 47</vt:lpstr>
      <vt:lpstr>Лото</vt:lpstr>
      <vt:lpstr>Слайд 49</vt:lpstr>
      <vt:lpstr>Слайд 50</vt:lpstr>
      <vt:lpstr>Слайд 51</vt:lpstr>
      <vt:lpstr>Слайд 52</vt:lpstr>
      <vt:lpstr>Тут...  (подставляй картинки и говори)</vt:lpstr>
      <vt:lpstr>Там...  (подставляй картинки и говори)</vt:lpstr>
      <vt:lpstr>Нет...  (подставляй картинки и говори)</vt:lpstr>
      <vt:lpstr>Научи инопланетянина</vt:lpstr>
      <vt:lpstr>Научи инопланетянина</vt:lpstr>
      <vt:lpstr>Научи инопланетянина</vt:lpstr>
      <vt:lpstr>У Толи ... (У Тани...) (подставляй картинки и говори)</vt:lpstr>
      <vt:lpstr>Подставляй картинки и говори</vt:lpstr>
      <vt:lpstr>Слайд 61</vt:lpstr>
      <vt:lpstr>Подставляй картинки и говори</vt:lpstr>
      <vt:lpstr>Подставляй картинки и говори</vt:lpstr>
      <vt:lpstr>Кот на столе, торт на стуле..</vt:lpstr>
      <vt:lpstr>Кот под столом, торт под стулом...</vt:lpstr>
      <vt:lpstr>Кот на столе, торт под столом..</vt:lpstr>
      <vt:lpstr>У Тани на кофте листок.  У Тани на пальто цветы.</vt:lpstr>
      <vt:lpstr>В автобусе енот, на самокате кот...</vt:lpstr>
      <vt:lpstr>Слайд 69</vt:lpstr>
      <vt:lpstr>Слайд 70</vt:lpstr>
      <vt:lpstr>Слайд 71</vt:lpstr>
      <vt:lpstr>Слайд 72</vt:lpstr>
      <vt:lpstr>Слайд 73</vt:lpstr>
      <vt:lpstr>Подставь картинки и скажи</vt:lpstr>
      <vt:lpstr>Подставь картинки и скажи</vt:lpstr>
      <vt:lpstr>Подставь картинки и скажи</vt:lpstr>
      <vt:lpstr>Слайд 77</vt:lpstr>
      <vt:lpstr>Слайд 78</vt:lpstr>
      <vt:lpstr>Толя обувает...</vt:lpstr>
      <vt:lpstr>Таня завязывает...</vt:lpstr>
      <vt:lpstr>Антон чистит...</vt:lpstr>
      <vt:lpstr>Ахмат выкапывает...</vt:lpstr>
      <vt:lpstr>Тося тушит...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Список литературы: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НовиковаС Светлана Геннадьевна</cp:lastModifiedBy>
  <cp:revision>34</cp:revision>
  <dcterms:modified xsi:type="dcterms:W3CDTF">2021-12-03T08:28:39Z</dcterms:modified>
</cp:coreProperties>
</file>