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72" r:id="rId8"/>
    <p:sldId id="271" r:id="rId9"/>
    <p:sldId id="263" r:id="rId10"/>
    <p:sldId id="261" r:id="rId11"/>
    <p:sldId id="262" r:id="rId12"/>
    <p:sldId id="264" r:id="rId13"/>
    <p:sldId id="265" r:id="rId14"/>
    <p:sldId id="266" r:id="rId15"/>
    <p:sldId id="267" r:id="rId16"/>
    <p:sldId id="268" r:id="rId17"/>
    <p:sldId id="273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69A639-38D9-4C04-8D22-9B1970F82C6A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01C2A9C-BA70-4672-837D-8D566D1CB2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9A639-38D9-4C04-8D22-9B1970F82C6A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C2A9C-BA70-4672-837D-8D566D1CB2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9A639-38D9-4C04-8D22-9B1970F82C6A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C2A9C-BA70-4672-837D-8D566D1CB2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9A639-38D9-4C04-8D22-9B1970F82C6A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C2A9C-BA70-4672-837D-8D566D1CB27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9A639-38D9-4C04-8D22-9B1970F82C6A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C2A9C-BA70-4672-837D-8D566D1CB27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9A639-38D9-4C04-8D22-9B1970F82C6A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C2A9C-BA70-4672-837D-8D566D1CB27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9A639-38D9-4C04-8D22-9B1970F82C6A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C2A9C-BA70-4672-837D-8D566D1CB27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9A639-38D9-4C04-8D22-9B1970F82C6A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C2A9C-BA70-4672-837D-8D566D1CB27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69A639-38D9-4C04-8D22-9B1970F82C6A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C2A9C-BA70-4672-837D-8D566D1CB2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169A639-38D9-4C04-8D22-9B1970F82C6A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C2A9C-BA70-4672-837D-8D566D1CB27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69A639-38D9-4C04-8D22-9B1970F82C6A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01C2A9C-BA70-4672-837D-8D566D1CB27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169A639-38D9-4C04-8D22-9B1970F82C6A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01C2A9C-BA70-4672-837D-8D566D1CB27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pos=3&amp;img_url=https%3A%2F%2Fscontent-arn2-1.cdninstagram.com%2Fv%2Ft51.2885-15%2Fe35%2F74598238_205912527088123_5315190521787112013_n.jpg%3F_nc_ht%3Dscontent-arn2" TargetMode="External"/><Relationship Id="rId2" Type="http://schemas.openxmlformats.org/officeDocument/2006/relationships/hyperlink" Target="https://studme.org/46484/pedagogika/domashnyaya_uchebnaya_rabot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Домашняя работа учащихся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789040"/>
            <a:ext cx="7990656" cy="144015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Выполнила Власова И.М. </a:t>
            </a:r>
          </a:p>
          <a:p>
            <a:r>
              <a:rPr lang="ru-RU" dirty="0" smtClean="0"/>
              <a:t>учитель начальных классов </a:t>
            </a:r>
          </a:p>
          <a:p>
            <a:r>
              <a:rPr lang="ru-RU" dirty="0" smtClean="0"/>
              <a:t>МАОУ «СОШ№8 г. Ртищево</a:t>
            </a:r>
          </a:p>
          <a:p>
            <a:r>
              <a:rPr lang="ru-RU" dirty="0" smtClean="0"/>
              <a:t> Саратовской области»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Домашняя работа должна быть тесно связана с классным занятием, по своему содержанию быть логическим продолжением прошедшего урока, служить базой для подготовки следующего. </a:t>
            </a:r>
          </a:p>
          <a:p>
            <a:r>
              <a:rPr lang="ru-RU" sz="3200" dirty="0" smtClean="0"/>
              <a:t>По своему содержанию домашние задания могут быть связаны с материалом одного или нескольких уроков. 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i="1" u="sng" dirty="0" smtClean="0"/>
              <a:t>Требования </a:t>
            </a:r>
            <a:r>
              <a:rPr lang="ru-RU" sz="3600" i="1" u="sng" dirty="0" smtClean="0"/>
              <a:t>к условиям </a:t>
            </a:r>
            <a:r>
              <a:rPr lang="ru-RU" sz="3600" i="1" u="sng" dirty="0" smtClean="0"/>
              <a:t>организации домашней работы.</a:t>
            </a:r>
            <a:endParaRPr lang="ru-RU" sz="36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Они могут включать в себя </a:t>
            </a:r>
            <a:r>
              <a:rPr lang="ru-RU" sz="2800" dirty="0" smtClean="0"/>
              <a:t>повторение </a:t>
            </a:r>
            <a:r>
              <a:rPr lang="ru-RU" sz="2800" dirty="0" smtClean="0"/>
              <a:t>ранее изученного. </a:t>
            </a:r>
            <a:endParaRPr lang="ru-RU" sz="2800" dirty="0" smtClean="0"/>
          </a:p>
          <a:p>
            <a:r>
              <a:rPr lang="ru-RU" sz="2800" dirty="0" smtClean="0"/>
              <a:t>Необходимо придерживаться меры: при наличии достаточного объёма основного задания нецелесообразно перегружать обучающихся дополнительными заданиями. Их необходимо давать в том случае, когда это действительно важно: в целях повторения изученного материала, которое необходимо для более ясной работы при изучении нового, или в связи с подготовкой к проверочным работам. 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i="1" u="sng" dirty="0" smtClean="0"/>
              <a:t>Требования к условиям организации домашней работы.</a:t>
            </a:r>
            <a:endParaRPr lang="ru-RU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Для домашней работы предлагаются такие виды заданий, которые уже выполнялись обучающимися на уроке самостоятельно. Домашнее задание должно быть посильным для большинства обучающихся класса. </a:t>
            </a:r>
          </a:p>
          <a:p>
            <a:r>
              <a:rPr lang="ru-RU" sz="2800" dirty="0" smtClean="0"/>
              <a:t>По степени трудности домашнее задание должно быть примерно равным или несколько легче тех, что выполнялись на уроке. 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i="1" u="sng" dirty="0" smtClean="0"/>
              <a:t>Требования к условиям организации домашней работы.</a:t>
            </a:r>
            <a:endParaRPr lang="ru-RU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Содержание задания должно быть понятно каждому ученику, т.е. все обучающиеся должны точно знать, что и как делать. </a:t>
            </a:r>
          </a:p>
          <a:p>
            <a:r>
              <a:rPr lang="ru-RU" sz="2800" dirty="0" smtClean="0"/>
              <a:t>Давая домашнее задание, учителю необходимо проводить инструктаж по его выполнению. Однако, необходимые разъяснения должны оставлять ученику возможность творчества в решении вопросов, задач, пробуждая интерес к заданию. 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i="1" u="sng" dirty="0" smtClean="0"/>
              <a:t>Требования к условиям организации домашней работы.</a:t>
            </a:r>
            <a:endParaRPr lang="ru-RU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помощь обучающимся учитель может предлагать памятки по выполнению определенных видов домашней работы (как правильно решать задачу; как учить наизусть стихотворение; как подготовить план пересказа; как выполнять работу над ошибками и др.). </a:t>
            </a:r>
          </a:p>
          <a:p>
            <a:r>
              <a:rPr lang="ru-RU" dirty="0" smtClean="0"/>
              <a:t>Сохраняя основное содержание домашнего задания, можно частично индивидуализировать его цель, объем, способ выполнения.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i="1" u="sng" dirty="0" smtClean="0"/>
              <a:t>Требования к условиям организации домашней работы.</a:t>
            </a:r>
            <a:endParaRPr lang="ru-RU" sz="3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1328"/>
            <a:ext cx="8568952" cy="4683976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Домашнее задание может быть фронтальным, дифференцированным и индивидуальным, с учетом особенностей класса (установка на индивидуализацию заданий). Домашние задания должны включать в себя вопросы, требующие от ученика умений сравнивать, анализировать, обобщать, классифицировать, устанавливать причинно-следственные связи, формулировать выводы, применять усвоенные знания в новых ситуациях. 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i="1" u="sng" dirty="0" smtClean="0"/>
              <a:t>Требования к условиям организации домашней работы.</a:t>
            </a:r>
            <a:endParaRPr lang="ru-RU" sz="3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38531"/>
          </a:xfrm>
        </p:spPr>
        <p:txBody>
          <a:bodyPr>
            <a:noAutofit/>
          </a:bodyPr>
          <a:lstStyle/>
          <a:p>
            <a:r>
              <a:rPr lang="ru-RU" sz="2800" dirty="0" smtClean="0"/>
              <a:t>Объем домашних заданий на устных предметах не должен превышать объема изученного материала на уроке. Норма домашнего задания на письменных предметах не более 30% объёма работы, выполненной в классе. Задания, помеченные особым значком повышенной сложности (*), на дом задаются по желанию обучающихся. Домашнее задание по каждому предмету должно быть строго регламентировано по объему и согласовано с заданиями по другим предметам. 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i="1" u="sng" dirty="0" smtClean="0"/>
              <a:t>Требования к условиям организации домашней работы.</a:t>
            </a:r>
            <a:endParaRPr lang="ru-RU" sz="3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hutterstock_5612960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476672"/>
            <a:ext cx="7416824" cy="5544616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500" dirty="0" smtClean="0">
                <a:hlinkClick r:id="rId2"/>
              </a:rPr>
              <a:t>Федеральный закон от 29 декабря 2012 г. №273-ФЗ «Об образовании в Российской Федерации»</a:t>
            </a:r>
          </a:p>
          <a:p>
            <a:r>
              <a:rPr lang="ru-RU" sz="1500" dirty="0" err="1" smtClean="0">
                <a:hlinkClick r:id="rId2"/>
              </a:rPr>
              <a:t>СанПиН</a:t>
            </a:r>
            <a:r>
              <a:rPr lang="ru-RU" sz="1500" dirty="0" smtClean="0">
                <a:hlinkClick r:id="rId2"/>
              </a:rPr>
              <a:t> 2.4.2.2821-10 (п10.30 о нормировании объёма домашнего задания)</a:t>
            </a:r>
          </a:p>
          <a:p>
            <a:r>
              <a:rPr lang="en-US" sz="1500" dirty="0" smtClean="0">
                <a:hlinkClick r:id="rId2"/>
              </a:rPr>
              <a:t>https</a:t>
            </a:r>
            <a:r>
              <a:rPr lang="en-US" sz="1500" dirty="0" smtClean="0">
                <a:hlinkClick r:id="rId2"/>
              </a:rPr>
              <a:t>://</a:t>
            </a:r>
            <a:r>
              <a:rPr lang="en-US" sz="1500" dirty="0" smtClean="0">
                <a:hlinkClick r:id="rId2"/>
              </a:rPr>
              <a:t>studme.org/46484/pedagogika/domashnyaya_uchebnaya_rabota</a:t>
            </a:r>
            <a:endParaRPr lang="ru-RU" sz="1500" dirty="0" smtClean="0"/>
          </a:p>
          <a:p>
            <a:r>
              <a:rPr lang="en-US" sz="1500" dirty="0" smtClean="0">
                <a:hlinkClick r:id="rId3"/>
              </a:rPr>
              <a:t>https://</a:t>
            </a:r>
            <a:r>
              <a:rPr lang="en-US" sz="1500" dirty="0" smtClean="0">
                <a:hlinkClick r:id="rId3"/>
              </a:rPr>
              <a:t>yandex.ru/images/search?pos=3&amp;img_url=https%3A%2F%2Fscontent-arn2-1.cdninstagram.com%2Fv%2Ft51.2885-15%2Fe35%2F74598238_205912527088123_5315190521787112013_n.jpg%3F_nc_ht%3Dscontent-arn2</a:t>
            </a:r>
            <a:endParaRPr lang="ru-RU" sz="1500" dirty="0" smtClean="0"/>
          </a:p>
          <a:p>
            <a:r>
              <a:rPr lang="en-US" sz="1500" dirty="0" smtClean="0"/>
              <a:t>https://yandex.ru/images/search?pos=6&amp;img_url=https%3A%2F%2Fnekeascpk0-flywheel.netdna-ssl.com%2Fwp-content%2Fuploads%2F2018%2F09%2FAdobeStock_78305852.jpeg&amp;text=</a:t>
            </a:r>
            <a:r>
              <a:rPr lang="ru-RU" sz="1500" dirty="0" smtClean="0"/>
              <a:t>ребенок%20тянет%20время%20за%20выполнением%20домашнего%20задания%20фото&amp;</a:t>
            </a:r>
            <a:r>
              <a:rPr lang="en-US" sz="1500" dirty="0" err="1" smtClean="0"/>
              <a:t>lr</a:t>
            </a:r>
            <a:r>
              <a:rPr lang="en-US" sz="1500" dirty="0" smtClean="0"/>
              <a:t>=20067&amp;rpt=</a:t>
            </a:r>
            <a:r>
              <a:rPr lang="en-US" sz="1500" dirty="0" err="1" smtClean="0"/>
              <a:t>simage&amp;source</a:t>
            </a:r>
            <a:r>
              <a:rPr lang="en-US" sz="1500" dirty="0" smtClean="0"/>
              <a:t>=wiz</a:t>
            </a:r>
            <a:endParaRPr lang="ru-RU" sz="1500" dirty="0" smtClean="0"/>
          </a:p>
          <a:p>
            <a:endParaRPr lang="ru-RU" sz="1500" dirty="0" smtClean="0"/>
          </a:p>
          <a:p>
            <a:endParaRPr lang="ru-RU" sz="1500" dirty="0" smtClean="0"/>
          </a:p>
          <a:p>
            <a:endParaRPr lang="ru-RU" sz="1500" dirty="0" smtClean="0"/>
          </a:p>
          <a:p>
            <a:endParaRPr lang="ru-RU" sz="1500" dirty="0" smtClean="0"/>
          </a:p>
          <a:p>
            <a:endParaRPr lang="ru-RU" sz="15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/>
              <a:t>Домашняя</a:t>
            </a:r>
            <a:r>
              <a:rPr lang="ru-RU" dirty="0"/>
              <a:t> учебная </a:t>
            </a:r>
            <a:r>
              <a:rPr lang="ru-RU" b="1" dirty="0"/>
              <a:t>работа</a:t>
            </a:r>
            <a:r>
              <a:rPr lang="ru-RU" dirty="0"/>
              <a:t> – форма организации учебного процесса; </a:t>
            </a:r>
            <a:r>
              <a:rPr lang="ru-RU" dirty="0" smtClean="0"/>
              <a:t>самостоятельная учебная</a:t>
            </a:r>
            <a:r>
              <a:rPr lang="ru-RU" dirty="0"/>
              <a:t> </a:t>
            </a:r>
            <a:r>
              <a:rPr lang="ru-RU" b="1" dirty="0"/>
              <a:t>работа</a:t>
            </a:r>
            <a:r>
              <a:rPr lang="ru-RU" dirty="0"/>
              <a:t> </a:t>
            </a:r>
            <a:r>
              <a:rPr lang="ru-RU" b="1" dirty="0"/>
              <a:t>учащихся</a:t>
            </a:r>
            <a:r>
              <a:rPr lang="ru-RU" dirty="0"/>
              <a:t> по повторению и более глубокому усвоению изучаемого материала и его применению на практике, развитию творческих способностей и дарований, совершенствованию учебных умений и навыков, выполняемая вне класса без непосредственного руководства учителя, но под его опосредованным влиянием.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ихаил\Desktop\14ee91884689b343aadba8b70f3d40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692696"/>
            <a:ext cx="6840760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1001">
            <a:schemeClr val="lt1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/>
              <a:t>Домашняя</a:t>
            </a:r>
            <a:r>
              <a:rPr lang="ru-RU" sz="3200" dirty="0"/>
              <a:t> </a:t>
            </a:r>
            <a:r>
              <a:rPr lang="ru-RU" sz="3200" b="1" dirty="0"/>
              <a:t>работа</a:t>
            </a:r>
            <a:r>
              <a:rPr lang="ru-RU" sz="3200" dirty="0"/>
              <a:t> – это </a:t>
            </a:r>
            <a:r>
              <a:rPr lang="ru-RU" sz="3200" i="1" u="sng" dirty="0">
                <a:solidFill>
                  <a:schemeClr val="accent1">
                    <a:lumMod val="75000"/>
                  </a:schemeClr>
                </a:solidFill>
              </a:rPr>
              <a:t>самостоятельная</a:t>
            </a:r>
            <a:r>
              <a:rPr lang="ru-RU" sz="3200" dirty="0"/>
              <a:t> учебная </a:t>
            </a:r>
            <a:r>
              <a:rPr lang="ru-RU" sz="3200" b="1" dirty="0"/>
              <a:t>работа</a:t>
            </a:r>
            <a:r>
              <a:rPr lang="ru-RU" sz="3200" dirty="0"/>
              <a:t> без непосредственного руководства и помощи учителя. Поэтому формирование самостоятельности в учебно-познавательной деятельности – </a:t>
            </a:r>
            <a:r>
              <a:rPr lang="ru-RU" sz="3200" i="1" dirty="0">
                <a:solidFill>
                  <a:schemeClr val="accent1">
                    <a:lumMod val="75000"/>
                  </a:schemeClr>
                </a:solidFill>
              </a:rPr>
              <a:t>одна из </a:t>
            </a:r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ведущих функций</a:t>
            </a:r>
            <a:r>
              <a:rPr lang="ru-RU" sz="3200" i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</a:rPr>
              <a:t>домашней</a:t>
            </a:r>
            <a:r>
              <a:rPr lang="ru-RU" sz="3200" i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</a:rPr>
              <a:t>работы</a:t>
            </a:r>
            <a:r>
              <a:rPr lang="ru-RU" sz="3200" i="1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i="1" u="sng" dirty="0" smtClean="0"/>
              <a:t>Значение домашней работы</a:t>
            </a:r>
            <a:endParaRPr lang="ru-RU" sz="3600" i="1" u="sng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Autofit/>
          </a:bodyPr>
          <a:lstStyle/>
          <a:p>
            <a:r>
              <a:rPr lang="ru-RU" sz="3200" b="1" dirty="0"/>
              <a:t>Виды </a:t>
            </a:r>
            <a:r>
              <a:rPr lang="ru-RU" sz="3200" dirty="0"/>
              <a:t>домашней работы</a:t>
            </a:r>
            <a:r>
              <a:rPr lang="ru-RU" sz="3200" dirty="0" smtClean="0"/>
              <a:t>:</a:t>
            </a:r>
          </a:p>
          <a:p>
            <a:r>
              <a:rPr lang="ru-RU" sz="3200" u="sng" dirty="0" smtClean="0"/>
              <a:t> </a:t>
            </a:r>
            <a:r>
              <a:rPr lang="ru-RU" sz="3200" u="sng" dirty="0">
                <a:solidFill>
                  <a:schemeClr val="accent1">
                    <a:lumMod val="75000"/>
                  </a:schemeClr>
                </a:solidFill>
              </a:rPr>
              <a:t>по характеру познавательной деятельности </a:t>
            </a:r>
            <a:r>
              <a:rPr lang="ru-RU" sz="3200" dirty="0"/>
              <a:t>— </a:t>
            </a:r>
            <a:r>
              <a:rPr lang="ru-RU" sz="3200" i="1" dirty="0"/>
              <a:t>репродуктивная</a:t>
            </a:r>
            <a:r>
              <a:rPr lang="ru-RU" sz="3200" dirty="0"/>
              <a:t> и </a:t>
            </a:r>
            <a:r>
              <a:rPr lang="ru-RU" sz="3200" i="1" dirty="0"/>
              <a:t>творческая;</a:t>
            </a:r>
            <a:r>
              <a:rPr lang="ru-RU" sz="3200" dirty="0"/>
              <a:t> </a:t>
            </a:r>
            <a:endParaRPr lang="ru-RU" sz="3200" dirty="0" smtClean="0"/>
          </a:p>
          <a:p>
            <a:r>
              <a:rPr lang="ru-RU" sz="3200" u="sng" dirty="0" smtClean="0">
                <a:solidFill>
                  <a:schemeClr val="accent1">
                    <a:lumMod val="75000"/>
                  </a:schemeClr>
                </a:solidFill>
              </a:rPr>
              <a:t>по </a:t>
            </a:r>
            <a:r>
              <a:rPr lang="ru-RU" sz="3200" u="sng" dirty="0">
                <a:solidFill>
                  <a:schemeClr val="accent1">
                    <a:lumMod val="75000"/>
                  </a:schemeClr>
                </a:solidFill>
              </a:rPr>
              <a:t>учебным действиям </a:t>
            </a:r>
            <a:r>
              <a:rPr lang="ru-RU" sz="3200" dirty="0"/>
              <a:t>— </a:t>
            </a:r>
            <a:r>
              <a:rPr lang="ru-RU" sz="3200" i="1" dirty="0"/>
              <a:t>выполнение упражнений и решение задач, работа с учебником, наблюдения и опыты, чтение дополнительной литературы, подготовка докладов и сообщений, изготовление пособий</a:t>
            </a:r>
            <a:r>
              <a:rPr lang="ru-RU" sz="3200" dirty="0"/>
              <a:t> и т.п.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i="1" u="sng" dirty="0" smtClean="0"/>
              <a:t>Виды домашней работы.</a:t>
            </a:r>
            <a:endParaRPr lang="ru-RU" sz="3600" i="1" u="sn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568952" cy="5674635"/>
          </a:xfrm>
        </p:spPr>
        <p:txBody>
          <a:bodyPr>
            <a:noAutofit/>
          </a:bodyPr>
          <a:lstStyle/>
          <a:p>
            <a:pPr algn="ctr"/>
            <a:r>
              <a:rPr lang="ru-RU" sz="3600" b="1" i="1" u="sng" dirty="0" smtClean="0">
                <a:solidFill>
                  <a:schemeClr val="accent1">
                    <a:lumMod val="75000"/>
                  </a:schemeClr>
                </a:solidFill>
              </a:rPr>
              <a:t>Задачи домашнего задания: </a:t>
            </a:r>
          </a:p>
          <a:p>
            <a:r>
              <a:rPr lang="ru-RU" sz="3200" dirty="0" smtClean="0"/>
              <a:t>способствовать овладению обучающимися универсальными учебными действиями (далее УУД) </a:t>
            </a:r>
          </a:p>
          <a:p>
            <a:r>
              <a:rPr lang="ru-RU" sz="3200" dirty="0" smtClean="0"/>
              <a:t>развивать интерес к самостоятельной учебной деятельности; </a:t>
            </a:r>
          </a:p>
          <a:p>
            <a:r>
              <a:rPr lang="ru-RU" sz="3200" dirty="0" smtClean="0"/>
              <a:t>научиться применять знания, как в стандартных, так и в новых условиях; </a:t>
            </a:r>
          </a:p>
          <a:p>
            <a:r>
              <a:rPr lang="ru-RU" sz="3200" dirty="0" smtClean="0"/>
              <a:t>подготовиться к усвоению нового учебного материала; </a:t>
            </a:r>
          </a:p>
          <a:p>
            <a:r>
              <a:rPr lang="ru-RU" sz="3200" dirty="0" smtClean="0"/>
              <a:t>формировать опыт творческой деятельности.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ихаил\Desktop\Фото-ребенок-делает-уроки-картинки-0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4664"/>
            <a:ext cx="7416824" cy="56024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481328"/>
            <a:ext cx="8640960" cy="4525963"/>
          </a:xfrm>
        </p:spPr>
        <p:txBody>
          <a:bodyPr>
            <a:normAutofit fontScale="25000" lnSpcReduction="20000"/>
          </a:bodyPr>
          <a:lstStyle/>
          <a:p>
            <a:r>
              <a:rPr lang="ru-RU" sz="11200" dirty="0" smtClean="0"/>
              <a:t>Организация домашних заданий — особая часть урока, которая в большинстве случаев имеет место в конце его. </a:t>
            </a:r>
            <a:r>
              <a:rPr lang="ru-RU" sz="11200" dirty="0" smtClean="0"/>
              <a:t>Задавание </a:t>
            </a:r>
            <a:r>
              <a:rPr lang="ru-RU" sz="11200" dirty="0" smtClean="0"/>
              <a:t>домашних уроков должно быть основательно подготовлено и продумано.</a:t>
            </a:r>
          </a:p>
          <a:p>
            <a:r>
              <a:rPr lang="ru-RU" sz="11200" dirty="0" smtClean="0"/>
              <a:t>Задавание </a:t>
            </a:r>
            <a:r>
              <a:rPr lang="ru-RU" sz="11200" dirty="0" smtClean="0"/>
              <a:t>домашних уроков должно быть </a:t>
            </a:r>
            <a:r>
              <a:rPr lang="ru-RU" sz="11200" i="1" u="sng" dirty="0" smtClean="0">
                <a:solidFill>
                  <a:schemeClr val="accent1">
                    <a:lumMod val="75000"/>
                  </a:schemeClr>
                </a:solidFill>
              </a:rPr>
              <a:t>своевременным.</a:t>
            </a:r>
            <a:r>
              <a:rPr lang="ru-RU" sz="11200" dirty="0" smtClean="0"/>
              <a:t> Их нельзя задавать после звонка или поверхностно. </a:t>
            </a:r>
            <a:endParaRPr lang="ru-RU" sz="11200" dirty="0" smtClean="0"/>
          </a:p>
          <a:p>
            <a:r>
              <a:rPr lang="ru-RU" sz="11200" dirty="0" smtClean="0"/>
              <a:t>Надо </a:t>
            </a:r>
            <a:r>
              <a:rPr lang="ru-RU" sz="11200" dirty="0" smtClean="0"/>
              <a:t>отводить достаточное время для объяснения учащимся домашних заданий. Они обязаны точно записывать их и иметь время для постановки возникших вопросов.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i="1" u="sng" dirty="0" smtClean="0"/>
              <a:t>Требования к условиям организации домашней работы.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Необходимость домашнего задания должна быть обоснована. Если учитель может организовать работу так, что обучающиеся осваивают весь необходимый учебный материал на уроке, он может отказаться от домашних заданий на какой-то период. 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i="1" u="sng" dirty="0" smtClean="0"/>
              <a:t>Требования к условиям организации домашней работы.</a:t>
            </a:r>
            <a:endParaRPr lang="ru-R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104</TotalTime>
  <Words>621</Words>
  <Application>Microsoft Office PowerPoint</Application>
  <PresentationFormat>Экран (4:3)</PresentationFormat>
  <Paragraphs>52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Домашняя работа учащихся  </vt:lpstr>
      <vt:lpstr>Слайд 2</vt:lpstr>
      <vt:lpstr>Слайд 3</vt:lpstr>
      <vt:lpstr>Значение домашней работы</vt:lpstr>
      <vt:lpstr>Виды домашней работы.</vt:lpstr>
      <vt:lpstr>Слайд 6</vt:lpstr>
      <vt:lpstr>Слайд 7</vt:lpstr>
      <vt:lpstr>Требования к условиям организации домашней работы.</vt:lpstr>
      <vt:lpstr>Требования к условиям организации домашней работы.</vt:lpstr>
      <vt:lpstr>Требования к условиям организации домашней работы.</vt:lpstr>
      <vt:lpstr>Требования к условиям организации домашней работы.</vt:lpstr>
      <vt:lpstr>Требования к условиям организации домашней работы.</vt:lpstr>
      <vt:lpstr>Требования к условиям организации домашней работы.</vt:lpstr>
      <vt:lpstr>Требования к условиям организации домашней работы.</vt:lpstr>
      <vt:lpstr>Требования к условиям организации домашней работы.</vt:lpstr>
      <vt:lpstr>Требования к условиям организации домашней работы.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</dc:creator>
  <cp:lastModifiedBy>Михаил</cp:lastModifiedBy>
  <cp:revision>11</cp:revision>
  <dcterms:created xsi:type="dcterms:W3CDTF">2021-11-06T18:57:21Z</dcterms:created>
  <dcterms:modified xsi:type="dcterms:W3CDTF">2021-11-06T20:42:17Z</dcterms:modified>
</cp:coreProperties>
</file>