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6" r:id="rId3"/>
    <p:sldId id="340" r:id="rId4"/>
    <p:sldId id="349" r:id="rId5"/>
    <p:sldId id="348" r:id="rId6"/>
    <p:sldId id="338" r:id="rId7"/>
    <p:sldId id="267" r:id="rId8"/>
    <p:sldId id="385" r:id="rId9"/>
    <p:sldId id="269" r:id="rId10"/>
    <p:sldId id="325" r:id="rId11"/>
    <p:sldId id="371" r:id="rId12"/>
    <p:sldId id="386" r:id="rId13"/>
    <p:sldId id="322" r:id="rId14"/>
    <p:sldId id="301" r:id="rId15"/>
    <p:sldId id="343" r:id="rId16"/>
    <p:sldId id="344" r:id="rId17"/>
    <p:sldId id="370" r:id="rId18"/>
    <p:sldId id="379" r:id="rId19"/>
    <p:sldId id="347" r:id="rId20"/>
    <p:sldId id="382" r:id="rId21"/>
    <p:sldId id="355" r:id="rId22"/>
    <p:sldId id="356" r:id="rId23"/>
    <p:sldId id="315" r:id="rId24"/>
    <p:sldId id="310" r:id="rId25"/>
    <p:sldId id="359" r:id="rId26"/>
    <p:sldId id="360" r:id="rId27"/>
    <p:sldId id="373" r:id="rId28"/>
    <p:sldId id="374" r:id="rId29"/>
    <p:sldId id="319" r:id="rId30"/>
    <p:sldId id="377" r:id="rId31"/>
    <p:sldId id="323" r:id="rId32"/>
    <p:sldId id="375" r:id="rId33"/>
    <p:sldId id="366" r:id="rId34"/>
    <p:sldId id="364" r:id="rId35"/>
    <p:sldId id="372" r:id="rId36"/>
    <p:sldId id="376" r:id="rId37"/>
    <p:sldId id="312" r:id="rId38"/>
    <p:sldId id="324" r:id="rId39"/>
    <p:sldId id="381" r:id="rId40"/>
    <p:sldId id="321" r:id="rId41"/>
    <p:sldId id="260" r:id="rId42"/>
  </p:sldIdLst>
  <p:sldSz cx="9144000" cy="6858000" type="screen4x3"/>
  <p:notesSz cx="6858000" cy="9144000"/>
  <p:custDataLst>
    <p:tags r:id="rId4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962" autoAdjust="0"/>
    <p:restoredTop sz="94660"/>
  </p:normalViewPr>
  <p:slideViewPr>
    <p:cSldViewPr>
      <p:cViewPr varScale="1">
        <p:scale>
          <a:sx n="97" d="100"/>
          <a:sy n="97" d="100"/>
        </p:scale>
        <p:origin x="6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4EE3A-CF6B-4BD2-A232-2F7290A69755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8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88640"/>
            <a:ext cx="745862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 smtClean="0">
                <a:solidFill>
                  <a:schemeClr val="accent2"/>
                </a:solidFill>
                <a:latin typeface="+mj-lt"/>
              </a:rPr>
              <a:t>Муниципальное автономное  дошкольное образовательное учреждение города Новосибирска</a:t>
            </a:r>
          </a:p>
          <a:p>
            <a:pPr algn="ctr"/>
            <a:r>
              <a:rPr lang="ru-RU" sz="1400" b="1" dirty="0" smtClean="0">
                <a:solidFill>
                  <a:schemeClr val="accent2"/>
                </a:solidFill>
                <a:latin typeface="+mj-lt"/>
              </a:rPr>
              <a:t>« Детский сад №53 » </a:t>
            </a:r>
          </a:p>
          <a:p>
            <a:pPr algn="ctr"/>
            <a:r>
              <a:rPr lang="ru-RU" sz="4000" b="1" i="1" dirty="0" smtClean="0">
                <a:solidFill>
                  <a:schemeClr val="accent2"/>
                </a:solidFill>
                <a:latin typeface="+mj-lt"/>
              </a:rPr>
              <a:t>« Роль </a:t>
            </a:r>
            <a:r>
              <a:rPr lang="ru-RU" sz="4000" b="1" i="1" dirty="0" smtClean="0">
                <a:solidFill>
                  <a:schemeClr val="accent2"/>
                </a:solidFill>
                <a:latin typeface="+mj-lt"/>
              </a:rPr>
              <a:t>детского </a:t>
            </a:r>
            <a:r>
              <a:rPr lang="ru-RU" sz="4000" b="1" i="1" dirty="0">
                <a:solidFill>
                  <a:schemeClr val="accent2"/>
                </a:solidFill>
                <a:latin typeface="+mj-lt"/>
              </a:rPr>
              <a:t>экспериментирования в воспитании творческой личности»»</a:t>
            </a:r>
            <a:endParaRPr lang="ru-RU" sz="4000" b="1" i="1" dirty="0" smtClean="0">
              <a:solidFill>
                <a:schemeClr val="accent2"/>
              </a:solidFill>
              <a:latin typeface="+mj-lt"/>
            </a:endParaRPr>
          </a:p>
          <a:p>
            <a:pPr algn="ctr"/>
            <a:endParaRPr lang="ru-RU" sz="3200" b="1" i="1" dirty="0" smtClean="0">
              <a:solidFill>
                <a:schemeClr val="accent2"/>
              </a:solidFill>
              <a:latin typeface="+mj-lt"/>
            </a:endParaRPr>
          </a:p>
          <a:p>
            <a:pPr algn="ctr"/>
            <a:r>
              <a:rPr lang="ru-RU" sz="3200" b="1" i="1" dirty="0" smtClean="0">
                <a:solidFill>
                  <a:schemeClr val="accent2"/>
                </a:solidFill>
                <a:latin typeface="+mj-lt"/>
              </a:rPr>
              <a:t>Воспитатель: </a:t>
            </a:r>
            <a:r>
              <a:rPr lang="ru-RU" sz="3200" b="1" i="1" dirty="0">
                <a:solidFill>
                  <a:schemeClr val="accent2"/>
                </a:solidFill>
                <a:latin typeface="+mj-lt"/>
              </a:rPr>
              <a:t>Кирьянова Алла Николаевна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964488" cy="1772816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908720"/>
            <a:ext cx="8784976" cy="4968552"/>
          </a:xfrm>
        </p:spPr>
        <p:txBody>
          <a:bodyPr>
            <a:normAutofit/>
          </a:bodyPr>
          <a:lstStyle/>
          <a:p>
            <a:pPr marL="514350" indent="-514350"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Способность ребенка к самостоятельному решению доступных познавательных задач.</a:t>
            </a:r>
          </a:p>
          <a:p>
            <a:pPr marL="514350" indent="-514350"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	Умение использовать разные способы и приемы познания.</a:t>
            </a:r>
          </a:p>
          <a:p>
            <a:pPr marL="514350" indent="-514350"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	Интерес к экспериментированию у детей.</a:t>
            </a:r>
          </a:p>
          <a:p>
            <a:pPr marL="514350" indent="-514350"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	Готовность к логическому познанию.</a:t>
            </a:r>
          </a:p>
          <a:p>
            <a:pPr marL="514350" indent="-514350"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	Пополнение речевого запаса и развитие связной речи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Развитие творческих способностей.</a:t>
            </a:r>
          </a:p>
          <a:p>
            <a:pPr marL="514350" indent="-514350"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Развитие компетенций детей  в ручной умелости и продуктивной деятельности!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2280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964488" cy="1772816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</a:t>
            </a: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908720"/>
            <a:ext cx="8784976" cy="4968552"/>
          </a:xfrm>
        </p:spPr>
        <p:txBody>
          <a:bodyPr>
            <a:normAutofit/>
          </a:bodyPr>
          <a:lstStyle/>
          <a:p>
            <a:pPr marL="514350" indent="-514350"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738577"/>
              </p:ext>
            </p:extLst>
          </p:nvPr>
        </p:nvGraphicFramePr>
        <p:xfrm>
          <a:off x="457200" y="1617219"/>
          <a:ext cx="7931224" cy="31445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2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4290"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Анкетирование  родителей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Актуализация компетенции родителей в вопросах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4290">
                <a:tc>
                  <a:txBody>
                    <a:bodyPr/>
                    <a:lstStyle/>
                    <a:p>
                      <a:r>
                        <a:rPr lang="ru-RU" dirty="0" smtClean="0"/>
                        <a:t>Диагностика компетенции детей по теме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Определить</a:t>
                      </a:r>
                      <a:r>
                        <a:rPr lang="ru-RU" baseline="0" dirty="0" smtClean="0"/>
                        <a:t> актуальную и ближайшую зону развития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6390">
                <a:tc>
                  <a:txBody>
                    <a:bodyPr/>
                    <a:lstStyle/>
                    <a:p>
                      <a:r>
                        <a:rPr lang="ru-RU" dirty="0" smtClean="0"/>
                        <a:t>Изучение и подбор литературы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Повышение педагогической компетенции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7967">
                <a:tc>
                  <a:txBody>
                    <a:bodyPr/>
                    <a:lstStyle/>
                    <a:p>
                      <a:r>
                        <a:rPr lang="ru-RU" dirty="0" smtClean="0"/>
                        <a:t>Разработка перспективного плана </a:t>
                      </a:r>
                    </a:p>
                    <a:p>
                      <a:r>
                        <a:rPr lang="ru-RU" dirty="0" smtClean="0"/>
                        <a:t>Определение</a:t>
                      </a:r>
                      <a:r>
                        <a:rPr lang="ru-RU" baseline="0" dirty="0" smtClean="0"/>
                        <a:t> основных направлений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Равномерное и последовательное распределение материала в данном направлении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33170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971600" y="0"/>
            <a:ext cx="7632848" cy="5638800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 </a:t>
            </a:r>
          </a:p>
          <a:p>
            <a:r>
              <a:rPr lang="ru-RU" sz="4000" b="1" i="1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Второй </a:t>
            </a:r>
            <a:r>
              <a:rPr lang="ru-RU" sz="4000" b="1" i="1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этап – деятельный, </a:t>
            </a:r>
            <a:endParaRPr lang="ru-RU" sz="4000" b="1" i="1" dirty="0" smtClean="0">
              <a:solidFill>
                <a:schemeClr val="accent2"/>
              </a:solidFill>
              <a:latin typeface="+mj-lt"/>
              <a:cs typeface="Times New Roman" pitchFamily="18" charset="0"/>
            </a:endParaRPr>
          </a:p>
          <a:p>
            <a:r>
              <a:rPr lang="ru-RU" sz="4000" b="1" i="1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реализация </a:t>
            </a:r>
            <a:r>
              <a:rPr lang="ru-RU" sz="4000" b="1" i="1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плана работы.</a:t>
            </a:r>
            <a:br>
              <a:rPr lang="ru-RU" sz="4000" b="1" i="1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</a:br>
            <a:endParaRPr lang="ru-RU" sz="4000" b="1" i="1" dirty="0" smtClean="0">
              <a:solidFill>
                <a:schemeClr val="accent2"/>
              </a:solidFill>
              <a:latin typeface="+mj-lt"/>
              <a:cs typeface="Times New Roman" pitchFamily="18" charset="0"/>
            </a:endParaRPr>
          </a:p>
          <a:p>
            <a:r>
              <a:rPr lang="ru-RU" sz="4000" b="1" i="1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Третий этап- </a:t>
            </a:r>
          </a:p>
          <a:p>
            <a:r>
              <a:rPr lang="ru-RU" sz="4000" b="1" i="1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подведение </a:t>
            </a:r>
            <a:r>
              <a:rPr lang="ru-RU" sz="4000" b="1" i="1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итогов и мониторинг эффективности работы по </a:t>
            </a:r>
            <a:r>
              <a:rPr lang="ru-RU" sz="4000" b="1" i="1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направлению </a:t>
            </a:r>
            <a:endParaRPr lang="ru-RU" sz="4000" dirty="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2626731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19672" y="188640"/>
            <a:ext cx="7272808" cy="6408712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Круглый стол </a:t>
            </a:r>
            <a:r>
              <a:rPr lang="ru-RU" dirty="0" smtClean="0">
                <a:solidFill>
                  <a:srgbClr val="C00000"/>
                </a:solidFill>
              </a:rPr>
              <a:t>с родителями «Занимательные </a:t>
            </a:r>
            <a:r>
              <a:rPr lang="ru-RU" dirty="0">
                <a:solidFill>
                  <a:srgbClr val="C00000"/>
                </a:solidFill>
              </a:rPr>
              <a:t>опыты и эксперименты с </a:t>
            </a:r>
            <a:r>
              <a:rPr lang="ru-RU" dirty="0" smtClean="0">
                <a:solidFill>
                  <a:srgbClr val="C00000"/>
                </a:solidFill>
              </a:rPr>
              <a:t>детьми»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8434" name="Picture 2" descr="C:\Users\Алла\Desktop\проект-экспер\фото круг стола\IMG-20190215-WA00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" t="25623" r="4999"/>
          <a:stretch/>
        </p:blipFill>
        <p:spPr bwMode="auto">
          <a:xfrm>
            <a:off x="467544" y="2604849"/>
            <a:ext cx="8926373" cy="3992503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ла\Desktop\проект-экспер\фото круг стола\IMG-20190215-WA00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" t="25623" r="4999"/>
          <a:stretch/>
        </p:blipFill>
        <p:spPr bwMode="auto">
          <a:xfrm>
            <a:off x="467543" y="2608069"/>
            <a:ext cx="8926373" cy="3992503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70036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19672" y="188640"/>
            <a:ext cx="7272808" cy="6408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Алла\Desktop\проект-экспер\фото круг стола\IMG-20190215-WA006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22782" r="10454" b="12687"/>
          <a:stretch/>
        </p:blipFill>
        <p:spPr bwMode="auto">
          <a:xfrm>
            <a:off x="1451573" y="203207"/>
            <a:ext cx="3960440" cy="541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Алла\Desktop\проект-экспер\фото круг стола\IMG-20190215-WA006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8" t="20058" r="2272" b="9488"/>
          <a:stretch/>
        </p:blipFill>
        <p:spPr bwMode="auto">
          <a:xfrm>
            <a:off x="5436096" y="201750"/>
            <a:ext cx="3523456" cy="542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29794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26" y="44624"/>
            <a:ext cx="8165504" cy="6124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516010"/>
      </p:ext>
    </p:extLst>
  </p:cSld>
  <p:clrMapOvr>
    <a:masterClrMapping/>
  </p:clrMapOvr>
  <p:transition spd="slow"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597552" cy="6448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4739056"/>
      </p:ext>
    </p:extLst>
  </p:cSld>
  <p:clrMapOvr>
    <a:masterClrMapping/>
  </p:clrMapOvr>
  <p:transition spd="slow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51520" y="-963488"/>
            <a:ext cx="8280920" cy="2433513"/>
          </a:xfrm>
        </p:spPr>
        <p:txBody>
          <a:bodyPr>
            <a:normAutofit/>
          </a:bodyPr>
          <a:lstStyle/>
          <a:p>
            <a:r>
              <a:rPr lang="ru-RU" sz="3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FF0000"/>
                </a:solidFill>
              </a:rPr>
              <a:t>Интересные превращения</a:t>
            </a:r>
            <a:endParaRPr lang="ru-RU" sz="37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114" y="836712"/>
            <a:ext cx="5291137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3430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51520" y="-963488"/>
            <a:ext cx="8280920" cy="2433513"/>
          </a:xfrm>
        </p:spPr>
        <p:txBody>
          <a:bodyPr>
            <a:normAutofit/>
          </a:bodyPr>
          <a:lstStyle/>
          <a:p>
            <a:r>
              <a:rPr lang="ru-RU" sz="3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C00000"/>
                </a:solidFill>
              </a:rPr>
              <a:t>Письмо о помощи очень действенный метод</a:t>
            </a:r>
            <a:endParaRPr lang="ru-RU" sz="37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863" y="1508125"/>
            <a:ext cx="5754687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21278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453536" cy="6340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766415"/>
      </p:ext>
    </p:extLst>
  </p:cSld>
  <p:clrMapOvr>
    <a:masterClrMapping/>
  </p:clrMapOvr>
  <p:transition spd="slow"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Актуальность</a:t>
            </a:r>
            <a:endParaRPr lang="ru-RU" sz="400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57224" y="824518"/>
            <a:ext cx="7747224" cy="481428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+mj-lt"/>
              </a:rPr>
              <a:t> </a:t>
            </a:r>
            <a:r>
              <a:rPr lang="ru-RU" b="1" i="1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Дети с удовольствием познают </a:t>
            </a:r>
            <a:r>
              <a:rPr lang="ru-RU" b="1" i="1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окружающий мир  через   опытно-экспериментальную деятельность.     Поисково – исследовательская  </a:t>
            </a:r>
            <a:r>
              <a:rPr lang="ru-RU" b="1" i="1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активность - естественное состояние </a:t>
            </a:r>
            <a:r>
              <a:rPr lang="ru-RU" b="1" i="1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ребёнка он </a:t>
            </a:r>
            <a:r>
              <a:rPr lang="ru-RU" b="1" i="1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настроен на </a:t>
            </a:r>
            <a:r>
              <a:rPr lang="ru-RU" b="1" i="1" dirty="0" smtClean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открытие и познание  мира</a:t>
            </a:r>
            <a:r>
              <a:rPr lang="ru-RU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!</a:t>
            </a:r>
            <a:endParaRPr lang="ru-RU" dirty="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211668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51520" y="-963488"/>
            <a:ext cx="8280920" cy="2433513"/>
          </a:xfrm>
        </p:spPr>
        <p:txBody>
          <a:bodyPr>
            <a:normAutofit/>
          </a:bodyPr>
          <a:lstStyle/>
          <a:p>
            <a:r>
              <a:rPr lang="ru-RU" sz="3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C00000"/>
                </a:solidFill>
              </a:rPr>
              <a:t>Нюхаем, пробуем, слушаем, ощущаем!</a:t>
            </a:r>
            <a:endParaRPr lang="ru-RU" sz="37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t="2851" b="4295"/>
          <a:stretch/>
        </p:blipFill>
        <p:spPr>
          <a:xfrm>
            <a:off x="394325" y="1101976"/>
            <a:ext cx="4104456" cy="4395787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15689"/>
            <a:ext cx="4011613" cy="439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025989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Учимся выдвигать гипотезу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59"/>
            <a:ext cx="8566197" cy="5098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199588"/>
      </p:ext>
    </p:extLst>
  </p:cSld>
  <p:clrMapOvr>
    <a:masterClrMapping/>
  </p:clrMapOvr>
  <p:transition spd="slow">
    <p:wheel spokes="8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Как себя ведет цветная бумага в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прозрачной воде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0" r="1930"/>
          <a:stretch/>
        </p:blipFill>
        <p:spPr bwMode="auto">
          <a:xfrm>
            <a:off x="402292" y="1814875"/>
            <a:ext cx="8707219" cy="468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4471329"/>
      </p:ext>
    </p:extLst>
  </p:cSld>
  <p:clrMapOvr>
    <a:masterClrMapping/>
  </p:clrMapOvr>
  <p:transition spd="slow">
    <p:wheel spokes="8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619672" y="188640"/>
            <a:ext cx="7304856" cy="6408712"/>
          </a:xfrm>
        </p:spPr>
        <p:txBody>
          <a:bodyPr/>
          <a:lstStyle/>
          <a:p>
            <a:r>
              <a:rPr lang="ru-RU" sz="4000" dirty="0">
                <a:solidFill>
                  <a:srgbClr val="C00000"/>
                </a:solidFill>
                <a:ea typeface="+mj-ea"/>
                <a:cs typeface="+mj-cs"/>
              </a:rPr>
              <a:t>Наливаем - и детей всех удивляем!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1556792"/>
            <a:ext cx="4420584" cy="502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9563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784976" cy="5877272"/>
          </a:xfrm>
        </p:spPr>
        <p:txBody>
          <a:bodyPr>
            <a:normAutofit/>
          </a:bodyPr>
          <a:lstStyle/>
          <a:p>
            <a:pPr marL="514350" indent="-514350"/>
            <a:r>
              <a:rPr lang="ru-RU" sz="2000" dirty="0" smtClean="0">
                <a:solidFill>
                  <a:srgbClr val="C00000"/>
                </a:solidFill>
                <a:cs typeface="Times New Roman" pitchFamily="18" charset="0"/>
              </a:rPr>
              <a:t>Капельки с сюрпризом! Изменение цвета и прозрачности в зависимости от  растворителя</a:t>
            </a:r>
            <a:r>
              <a:rPr lang="ru-RU" sz="2000" b="1" i="1" dirty="0" smtClean="0">
                <a:solidFill>
                  <a:srgbClr val="C00000"/>
                </a:solidFill>
                <a:cs typeface="Times New Roman" pitchFamily="18" charset="0"/>
              </a:rPr>
              <a:t>.</a:t>
            </a:r>
            <a:endParaRPr lang="ru-RU" sz="2000" b="1" i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908" y="936914"/>
            <a:ext cx="3896667" cy="4796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42"/>
          <a:stretch/>
        </p:blipFill>
        <p:spPr bwMode="auto">
          <a:xfrm>
            <a:off x="451986" y="957874"/>
            <a:ext cx="3443647" cy="457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93658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Молочные реки, кисельные берега!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91" y="1196752"/>
            <a:ext cx="8859615" cy="592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58076"/>
      </p:ext>
    </p:extLst>
  </p:cSld>
  <p:clrMapOvr>
    <a:masterClrMapping/>
  </p:clrMapOvr>
  <p:transition spd="slow">
    <p:wheel spokes="8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Смешение красок и получение нового оттенка.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3101" r="-453" b="5119"/>
          <a:stretch/>
        </p:blipFill>
        <p:spPr>
          <a:xfrm>
            <a:off x="919610" y="1916832"/>
            <a:ext cx="7311845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12898"/>
      </p:ext>
    </p:extLst>
  </p:cSld>
  <p:clrMapOvr>
    <a:masterClrMapping/>
  </p:clrMapOvr>
  <p:transition spd="slow">
    <p:wheel spokes="8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619672" y="188640"/>
            <a:ext cx="7304856" cy="640871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Краску высыпаем, мешаем, окрашенное яйцо получаем!</a:t>
            </a:r>
          </a:p>
        </p:txBody>
      </p:sp>
      <p:pic>
        <p:nvPicPr>
          <p:cNvPr id="16386" name="Picture 2" descr="C:\Users\Алла\Desktop\проект-экспер\фото мы-фокусники\IMG-20190329-WA00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1" t="28390" r="26131" b="9511"/>
          <a:stretch/>
        </p:blipFill>
        <p:spPr bwMode="auto">
          <a:xfrm>
            <a:off x="2771800" y="1628800"/>
            <a:ext cx="4896544" cy="494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07713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619672" y="188640"/>
            <a:ext cx="7304856" cy="6408712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Работа в лаборатории</a:t>
            </a:r>
            <a:endParaRPr lang="ru-RU" sz="40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1484784"/>
            <a:ext cx="7059613" cy="481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240027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51520" y="0"/>
            <a:ext cx="8280920" cy="1470025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Смешивание разных  жидкостей</a:t>
            </a:r>
            <a:endParaRPr lang="ru-RU" sz="37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C:\Users\User\Desktop\Новая папка\IMG_8311-31-10-21-12-0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2" t="4438" r="7782" b="31077"/>
          <a:stretch/>
        </p:blipFill>
        <p:spPr bwMode="auto">
          <a:xfrm>
            <a:off x="467544" y="1268760"/>
            <a:ext cx="3384376" cy="42887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68761"/>
            <a:ext cx="3663553" cy="428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00018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877472" cy="590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288371"/>
      </p:ext>
    </p:extLst>
  </p:cSld>
  <p:clrMapOvr>
    <a:masterClrMapping/>
  </p:clrMapOvr>
  <p:transition spd="slow">
    <p:wheel spokes="8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51520" y="0"/>
            <a:ext cx="8280920" cy="1470025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Секреты воды не перестают удивлять!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3240360" cy="537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24744"/>
            <a:ext cx="3499396" cy="537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6378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19672" y="188640"/>
            <a:ext cx="7272808" cy="640871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«Каждый камешек не повторим,</a:t>
            </a:r>
          </a:p>
          <a:p>
            <a:r>
              <a:rPr lang="ru-RU" dirty="0">
                <a:solidFill>
                  <a:srgbClr val="C00000"/>
                </a:solidFill>
              </a:rPr>
              <a:t>ц</a:t>
            </a:r>
            <a:r>
              <a:rPr lang="ru-RU" dirty="0" smtClean="0">
                <a:solidFill>
                  <a:srgbClr val="C00000"/>
                </a:solidFill>
              </a:rPr>
              <a:t>вет и форму говорим!»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C:\Users\Алла\Desktop\Новая папка\IMG_20210316_1622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441" y="1340768"/>
            <a:ext cx="6351270" cy="476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314897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784976" cy="5877272"/>
          </a:xfrm>
        </p:spPr>
        <p:txBody>
          <a:bodyPr>
            <a:normAutofit/>
          </a:bodyPr>
          <a:lstStyle/>
          <a:p>
            <a:pPr marL="514350" indent="-514350"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Алла\Desktop\Новая папка\IMG_20210316_1624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619500" cy="519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лла\Desktop\Новая папка\IMG_20210316_16255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18414" y="1055033"/>
            <a:ext cx="5196205" cy="3609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5262288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Социальное партнерство расширяет наши возможности.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00" y="1417638"/>
            <a:ext cx="7253815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30542"/>
      </p:ext>
    </p:extLst>
  </p:cSld>
  <p:clrMapOvr>
    <a:masterClrMapping/>
  </p:clrMapOvr>
  <p:transition spd="slow">
    <p:wheel spokes="8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Преломление зеркал рисует новую картину.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556792"/>
            <a:ext cx="8316522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797942"/>
      </p:ext>
    </p:extLst>
  </p:cSld>
  <p:clrMapOvr>
    <a:masterClrMapping/>
  </p:clrMapOvr>
  <p:transition spd="slow">
    <p:wheel spokes="8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51520" y="-963488"/>
            <a:ext cx="8280920" cy="2433513"/>
          </a:xfrm>
        </p:spPr>
        <p:txBody>
          <a:bodyPr>
            <a:normAutofit/>
          </a:bodyPr>
          <a:lstStyle/>
          <a:p>
            <a:r>
              <a:rPr lang="ru-RU" sz="3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C00000"/>
                </a:solidFill>
              </a:rPr>
              <a:t>Л</a:t>
            </a:r>
            <a:r>
              <a:rPr lang="ru-RU" sz="4000" dirty="0" smtClean="0">
                <a:solidFill>
                  <a:srgbClr val="C00000"/>
                </a:solidFill>
              </a:rPr>
              <a:t>аборатория </a:t>
            </a:r>
            <a:r>
              <a:rPr lang="ru-RU" sz="4000" dirty="0">
                <a:solidFill>
                  <a:srgbClr val="C00000"/>
                </a:solidFill>
              </a:rPr>
              <a:t>профессора  </a:t>
            </a:r>
            <a:r>
              <a:rPr lang="ru-RU" sz="4000" dirty="0" err="1" smtClean="0">
                <a:solidFill>
                  <a:srgbClr val="C00000"/>
                </a:solidFill>
              </a:rPr>
              <a:t>Вольтовича</a:t>
            </a:r>
            <a:r>
              <a:rPr lang="ru-RU" sz="4000" dirty="0" smtClean="0">
                <a:solidFill>
                  <a:srgbClr val="C00000"/>
                </a:solidFill>
              </a:rPr>
              <a:t>.</a:t>
            </a:r>
            <a:endParaRPr lang="ru-RU" sz="4000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268760"/>
            <a:ext cx="7736895" cy="4253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44437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51520" y="0"/>
            <a:ext cx="8280920" cy="14700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cs typeface="Times New Roman" pitchFamily="18" charset="0"/>
              </a:rPr>
              <a:t>Папа , мама и я – вместе мы творим чудеса!</a:t>
            </a:r>
            <a:endParaRPr lang="ru-RU" sz="4000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" b="4758"/>
          <a:stretch/>
        </p:blipFill>
        <p:spPr bwMode="auto">
          <a:xfrm>
            <a:off x="251520" y="1470025"/>
            <a:ext cx="4176464" cy="3946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" b="6156"/>
          <a:stretch/>
        </p:blipFill>
        <p:spPr bwMode="auto">
          <a:xfrm>
            <a:off x="4732257" y="1470023"/>
            <a:ext cx="4160223" cy="3946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27533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784976" cy="587727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514350" indent="-514350" algn="l"/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Алла\Desktop\фото\Фото -В стране опытов\IMG-20180406-WA00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9" t="15416" r="25606" b="27784"/>
          <a:stretch/>
        </p:blipFill>
        <p:spPr bwMode="auto">
          <a:xfrm>
            <a:off x="683568" y="612842"/>
            <a:ext cx="3600400" cy="416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лла\Desktop\фото\Фото -В стране опытов\IMG-20180406-WA005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3" t="33743" r="25856" b="29830"/>
          <a:stretch/>
        </p:blipFill>
        <p:spPr bwMode="auto">
          <a:xfrm>
            <a:off x="4585054" y="600502"/>
            <a:ext cx="4392488" cy="417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936581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51520" y="-963488"/>
            <a:ext cx="8280920" cy="2433513"/>
          </a:xfrm>
        </p:spPr>
        <p:txBody>
          <a:bodyPr>
            <a:normAutofit/>
          </a:bodyPr>
          <a:lstStyle/>
          <a:p>
            <a:r>
              <a:rPr lang="ru-RU" sz="3700" dirty="0" smtClean="0">
                <a:solidFill>
                  <a:srgbClr val="C00000"/>
                </a:solidFill>
                <a:cs typeface="Times New Roman" pitchFamily="18" charset="0"/>
              </a:rPr>
              <a:t>Итоговое мероприятие</a:t>
            </a:r>
            <a:endParaRPr lang="ru-RU" sz="3700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3314" name="Picture 2" descr="C:\Users\Алла\Desktop\проект-экспер\фото мы-фокусники\IMG-20190330-WA003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6" t="22803" r="15682"/>
          <a:stretch/>
        </p:blipFill>
        <p:spPr bwMode="auto">
          <a:xfrm>
            <a:off x="1558071" y="836712"/>
            <a:ext cx="5760640" cy="486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34624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19672" y="188640"/>
            <a:ext cx="7272808" cy="6408712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Воздух тут и там,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надувает </a:t>
            </a:r>
            <a:r>
              <a:rPr lang="ru-RU" dirty="0">
                <a:solidFill>
                  <a:srgbClr val="C00000"/>
                </a:solidFill>
              </a:rPr>
              <a:t>шар он сам!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7" y="1340768"/>
            <a:ext cx="4230991" cy="519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8843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5422"/>
            <a:ext cx="8597551" cy="6628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2710522"/>
      </p:ext>
    </p:extLst>
  </p:cSld>
  <p:clrMapOvr>
    <a:masterClrMapping/>
  </p:clrMapOvr>
  <p:transition spd="slow">
    <p:wheel spokes="8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251520" y="0"/>
            <a:ext cx="8276456" cy="1470025"/>
          </a:xfrm>
        </p:spPr>
        <p:txBody>
          <a:bodyPr>
            <a:normAutofit/>
          </a:bodyPr>
          <a:lstStyle/>
          <a:p>
            <a:r>
              <a:rPr lang="ru-RU" sz="3700" dirty="0" smtClean="0">
                <a:solidFill>
                  <a:srgbClr val="C00000"/>
                </a:solidFill>
                <a:cs typeface="Times New Roman" pitchFamily="18" charset="0"/>
              </a:rPr>
              <a:t>Системно – </a:t>
            </a:r>
            <a:r>
              <a:rPr lang="ru-RU" sz="3700" dirty="0" err="1" smtClean="0">
                <a:solidFill>
                  <a:srgbClr val="C00000"/>
                </a:solidFill>
                <a:cs typeface="Times New Roman" pitchFamily="18" charset="0"/>
              </a:rPr>
              <a:t>деятельностный</a:t>
            </a:r>
            <a:r>
              <a:rPr lang="ru-RU" sz="3700" dirty="0" smtClean="0">
                <a:solidFill>
                  <a:srgbClr val="C00000"/>
                </a:solidFill>
                <a:cs typeface="Times New Roman" pitchFamily="18" charset="0"/>
              </a:rPr>
              <a:t>  подход дал свои результаты!</a:t>
            </a:r>
            <a:endParaRPr lang="ru-RU" sz="3700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5363" name="Picture 3" descr="C:\Users\Алла\Desktop\проект-экспер\фото мы-фокусники\IMG-20190330-WA003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2" t="35708" r="16025" b="8354"/>
          <a:stretch/>
        </p:blipFill>
        <p:spPr bwMode="auto">
          <a:xfrm>
            <a:off x="4572000" y="1556793"/>
            <a:ext cx="3984280" cy="433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Алла\Desktop\проект-экспер\фото мы-фокусники\IMG-20190329-WA007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9" t="25852" r="22424"/>
          <a:stretch/>
        </p:blipFill>
        <p:spPr bwMode="auto">
          <a:xfrm>
            <a:off x="611560" y="1556792"/>
            <a:ext cx="3433816" cy="433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03441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060848"/>
            <a:ext cx="5593841" cy="3960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02140" y="692696"/>
            <a:ext cx="4767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внимание! 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33" y="33674"/>
            <a:ext cx="8165504" cy="6124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82718"/>
      </p:ext>
    </p:extLst>
  </p:cSld>
  <p:clrMapOvr>
    <a:masterClrMapping/>
  </p:clrMapOvr>
  <p:transition spd="slow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C00000"/>
                </a:solidFill>
              </a:rPr>
              <a:t>Только интеграция различных  видов деятельности и областей помогает создать оптимальные условия </a:t>
            </a:r>
            <a:r>
              <a:rPr lang="ru-RU" dirty="0" smtClean="0">
                <a:solidFill>
                  <a:srgbClr val="C00000"/>
                </a:solidFill>
              </a:rPr>
              <a:t>развития </a:t>
            </a:r>
            <a:r>
              <a:rPr lang="ru-RU" dirty="0" smtClean="0"/>
              <a:t>детей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16832"/>
            <a:ext cx="6096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1264585"/>
      </p:ext>
    </p:extLst>
  </p:cSld>
  <p:clrMapOvr>
    <a:masterClrMapping/>
  </p:clrMapOvr>
  <p:transition spd="slow"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864095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>
                <a:solidFill>
                  <a:srgbClr val="C00000"/>
                </a:solidFill>
              </a:rPr>
              <a:t/>
            </a:r>
            <a:br>
              <a:rPr lang="ru-RU" sz="4000" dirty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Один </a:t>
            </a:r>
            <a:r>
              <a:rPr lang="ru-RU" sz="4000" dirty="0">
                <a:solidFill>
                  <a:srgbClr val="C00000"/>
                </a:solidFill>
              </a:rPr>
              <a:t>из интересных путей развития исследовательской деятельности детей реализуется в художественно-продуктивной деятельности.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4968552"/>
          </a:xfrm>
        </p:spPr>
        <p:txBody>
          <a:bodyPr>
            <a:normAutofit/>
          </a:bodyPr>
          <a:lstStyle/>
          <a:p>
            <a:pPr lvl="0" algn="l"/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endParaRPr lang="ru-RU" sz="4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Arial" pitchFamily="34" charset="0"/>
              <a:buChar char="•"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76872"/>
            <a:ext cx="6254750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890366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864095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cs typeface="Times New Roman" pitchFamily="18" charset="0"/>
              </a:rPr>
              <a:t>Цель</a:t>
            </a:r>
            <a:r>
              <a:rPr lang="ru-RU" sz="4000" b="1" i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FF0000"/>
                </a:solidFill>
                <a:cs typeface="Times New Roman" pitchFamily="18" charset="0"/>
              </a:rPr>
              <a:t>:</a:t>
            </a:r>
            <a:endParaRPr lang="ru-RU" sz="4000" b="1" i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4968552"/>
          </a:xfrm>
        </p:spPr>
        <p:txBody>
          <a:bodyPr>
            <a:normAutofit/>
          </a:bodyPr>
          <a:lstStyle/>
          <a:p>
            <a:pPr lvl="0" algn="l"/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Цель художественно-эстетического экспериментирования </a:t>
            </a:r>
            <a:r>
              <a:rPr lang="ru-RU" sz="3600" b="1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–создание условий для формирования </a:t>
            </a:r>
            <a:r>
              <a:rPr lang="ru-RU" sz="3600" b="1" i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эмоционально-ценностного отношения к окружающему </a:t>
            </a:r>
            <a:r>
              <a:rPr lang="ru-RU" sz="3600" b="1" i="1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3600" b="1" i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и создание целостной картины мира.</a:t>
            </a:r>
            <a:endParaRPr lang="ru-RU" sz="3600" b="1" i="1" dirty="0" smtClean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pPr lvl="0" algn="l"/>
            <a:endParaRPr lang="ru-RU" sz="4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Arial" pitchFamily="34" charset="0"/>
              <a:buChar char="•"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25126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964488" cy="1772816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908720"/>
            <a:ext cx="8784976" cy="4968552"/>
          </a:xfrm>
        </p:spPr>
        <p:txBody>
          <a:bodyPr>
            <a:normAutofit/>
          </a:bodyPr>
          <a:lstStyle/>
          <a:p>
            <a:pPr marL="514350" indent="-514350"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Расширять представление детей о физических свойствах окружающего мира.</a:t>
            </a:r>
          </a:p>
          <a:p>
            <a:pPr marL="514350" indent="-514350"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Знакомить детей со свойствами различных предметов, природных материалов (бумага, магнит, почва, вода, растения и т. д.).</a:t>
            </a:r>
          </a:p>
          <a:p>
            <a:pPr marL="514350" indent="-514350"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Формировать опыт выполнения правил техники безопасности при проведении экспериментов.</a:t>
            </a:r>
          </a:p>
          <a:p>
            <a:pPr marL="514350" indent="-514350"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Стимулировать развитие самостоятельности и ответственности.</a:t>
            </a:r>
          </a:p>
          <a:p>
            <a:pPr marL="514350" indent="-514350"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Развивать эмоционально-ценностное отношение к окружающему миру.</a:t>
            </a:r>
          </a:p>
          <a:p>
            <a:pPr marL="514350" indent="-514350"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Привлечение родителей к совместной деятельности.</a:t>
            </a:r>
          </a:p>
          <a:p>
            <a:pPr marL="514350" indent="-514350"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9365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64553b36d98a1a9771b60ed7fd6ae5ca013c54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</TotalTime>
  <Words>340</Words>
  <Application>Microsoft Office PowerPoint</Application>
  <PresentationFormat>Экран (4:3)</PresentationFormat>
  <Paragraphs>75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Только интеграция различных  видов деятельности и областей помогает создать оптимальные условия развития детей</vt:lpstr>
      <vt:lpstr>  Один из интересных путей развития исследовательской деятельности детей реализуется в художественно-продуктивной деятельности.</vt:lpstr>
      <vt:lpstr>Цель :</vt:lpstr>
      <vt:lpstr> Задачи   </vt:lpstr>
      <vt:lpstr>Ожидаемые результаты:</vt:lpstr>
      <vt:lpstr>Этапы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Интересные превращения</vt:lpstr>
      <vt:lpstr> Письмо о помощи очень действенный метод</vt:lpstr>
      <vt:lpstr>Презентация PowerPoint</vt:lpstr>
      <vt:lpstr> Нюхаем, пробуем, слушаем, ощущаем!</vt:lpstr>
      <vt:lpstr>Учимся выдвигать гипотезу</vt:lpstr>
      <vt:lpstr>Как себя ведет цветная бумага в  прозрачной воде</vt:lpstr>
      <vt:lpstr>Презентация PowerPoint</vt:lpstr>
      <vt:lpstr>Презентация PowerPoint</vt:lpstr>
      <vt:lpstr>Молочные реки, кисельные берега! </vt:lpstr>
      <vt:lpstr>Смешение красок и получение нового оттенка.</vt:lpstr>
      <vt:lpstr>Презентация PowerPoint</vt:lpstr>
      <vt:lpstr>Презентация PowerPoint</vt:lpstr>
      <vt:lpstr>Смешивание разных  жидкостей</vt:lpstr>
      <vt:lpstr>Секреты воды не перестают удивлять!</vt:lpstr>
      <vt:lpstr>Презентация PowerPoint</vt:lpstr>
      <vt:lpstr>Презентация PowerPoint</vt:lpstr>
      <vt:lpstr>Социальное партнерство расширяет наши возможности.</vt:lpstr>
      <vt:lpstr>Преломление зеркал рисует новую картину.</vt:lpstr>
      <vt:lpstr> Лаборатория профессора  Вольтовича.</vt:lpstr>
      <vt:lpstr>Папа , мама и я – вместе мы творим чудеса!</vt:lpstr>
      <vt:lpstr>Презентация PowerPoint</vt:lpstr>
      <vt:lpstr>Итоговое мероприятие</vt:lpstr>
      <vt:lpstr>Презентация PowerPoint</vt:lpstr>
      <vt:lpstr>Системно – деятельностный  подход дал свои результаты!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Пользователь</cp:lastModifiedBy>
  <cp:revision>167</cp:revision>
  <dcterms:created xsi:type="dcterms:W3CDTF">2014-05-12T04:44:22Z</dcterms:created>
  <dcterms:modified xsi:type="dcterms:W3CDTF">2022-01-11T10:56:14Z</dcterms:modified>
</cp:coreProperties>
</file>