
<file path=[Content_Types].xml><?xml version="1.0" encoding="utf-8"?>
<Types xmlns="http://schemas.openxmlformats.org/package/2006/content-types">
  <Default ContentType="application/xml" Extension="xml"/>
  <Default ContentType="image/png" Extension="png"/>
  <Default ContentType="image/jpeg" Extension="jpe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1.xml"/>
  <Override ContentType="application/vnd.openxmlformats-officedocument.presentationml.slideMaster+xml" PartName="/ppt/slideMasters/slideMaster1.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13.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1.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1.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6858000" cx="12192000"/>
  <p:notesSz cx="6797675" cy="9926625"/>
  <p:defaultTextStyle>
    <a:defPPr lvl="0">
      <a:defRPr lang="ru-RU"/>
    </a:defPPr>
    <a:lvl1pPr defTabSz="914400" eaLnBrk="1" hangingPunct="1" latinLnBrk="0" lvl="0" marL="0" rtl="0" algn="l">
      <a:defRPr kern="1200" sz="1800">
        <a:solidFill>
          <a:schemeClr val="tx1"/>
        </a:solidFill>
        <a:latin typeface="+mn-lt"/>
        <a:ea typeface="+mn-ea"/>
        <a:cs typeface="+mn-cs"/>
      </a:defRPr>
    </a:lvl1pPr>
    <a:lvl2pPr defTabSz="914400" eaLnBrk="1" hangingPunct="1" latinLnBrk="0" lvl="1" marL="457200" rtl="0" algn="l">
      <a:defRPr kern="1200" sz="1800">
        <a:solidFill>
          <a:schemeClr val="tx1"/>
        </a:solidFill>
        <a:latin typeface="+mn-lt"/>
        <a:ea typeface="+mn-ea"/>
        <a:cs typeface="+mn-cs"/>
      </a:defRPr>
    </a:lvl2pPr>
    <a:lvl3pPr defTabSz="914400" eaLnBrk="1" hangingPunct="1" latinLnBrk="0" lvl="2" marL="914400" rtl="0" algn="l">
      <a:defRPr kern="1200" sz="1800">
        <a:solidFill>
          <a:schemeClr val="tx1"/>
        </a:solidFill>
        <a:latin typeface="+mn-lt"/>
        <a:ea typeface="+mn-ea"/>
        <a:cs typeface="+mn-cs"/>
      </a:defRPr>
    </a:lvl3pPr>
    <a:lvl4pPr defTabSz="914400" eaLnBrk="1" hangingPunct="1" latinLnBrk="0" lvl="3" marL="1371600" rtl="0" algn="l">
      <a:defRPr kern="1200" sz="1800">
        <a:solidFill>
          <a:schemeClr val="tx1"/>
        </a:solidFill>
        <a:latin typeface="+mn-lt"/>
        <a:ea typeface="+mn-ea"/>
        <a:cs typeface="+mn-cs"/>
      </a:defRPr>
    </a:lvl4pPr>
    <a:lvl5pPr defTabSz="914400" eaLnBrk="1" hangingPunct="1" latinLnBrk="0" lvl="4" marL="1828800" rtl="0" algn="l">
      <a:defRPr kern="1200" sz="1800">
        <a:solidFill>
          <a:schemeClr val="tx1"/>
        </a:solidFill>
        <a:latin typeface="+mn-lt"/>
        <a:ea typeface="+mn-ea"/>
        <a:cs typeface="+mn-cs"/>
      </a:defRPr>
    </a:lvl5pPr>
    <a:lvl6pPr defTabSz="914400" eaLnBrk="1" hangingPunct="1" latinLnBrk="0" lvl="5" marL="2286000" rtl="0" algn="l">
      <a:defRPr kern="1200" sz="1800">
        <a:solidFill>
          <a:schemeClr val="tx1"/>
        </a:solidFill>
        <a:latin typeface="+mn-lt"/>
        <a:ea typeface="+mn-ea"/>
        <a:cs typeface="+mn-cs"/>
      </a:defRPr>
    </a:lvl6pPr>
    <a:lvl7pPr defTabSz="914400" eaLnBrk="1" hangingPunct="1" latinLnBrk="0" lvl="6" marL="2743200" rtl="0" algn="l">
      <a:defRPr kern="1200" sz="1800">
        <a:solidFill>
          <a:schemeClr val="tx1"/>
        </a:solidFill>
        <a:latin typeface="+mn-lt"/>
        <a:ea typeface="+mn-ea"/>
        <a:cs typeface="+mn-cs"/>
      </a:defRPr>
    </a:lvl7pPr>
    <a:lvl8pPr defTabSz="914400" eaLnBrk="1" hangingPunct="1" latinLnBrk="0" lvl="7" marL="3200400" rtl="0" algn="l">
      <a:defRPr kern="1200" sz="1800">
        <a:solidFill>
          <a:schemeClr val="tx1"/>
        </a:solidFill>
        <a:latin typeface="+mn-lt"/>
        <a:ea typeface="+mn-ea"/>
        <a:cs typeface="+mn-cs"/>
      </a:defRPr>
    </a:lvl8pPr>
    <a:lvl9pPr defTabSz="914400" eaLnBrk="1" hangingPunct="1" latinLnBrk="0" lvl="8" marL="3657600" rtl="0" algn="l">
      <a:defRPr kern="1200" sz="1800">
        <a:solidFill>
          <a:schemeClr val="tx1"/>
        </a:solidFill>
        <a:latin typeface="+mn-lt"/>
        <a:ea typeface="+mn-ea"/>
        <a:cs typeface="+mn-cs"/>
      </a:defRPr>
    </a:lvl9pPr>
  </p:defaultTextStyle>
  <p:extLst>
    <p:ext uri="{EFAFB233-063F-42B5-8137-9DF3F51BA10A}">
      <p15:sldGuideLst>
        <p15:guide id="1" orient="horz" pos="2160">
          <p15:clr>
            <a:srgbClr val="000000"/>
          </p15:clr>
        </p15:guide>
        <p15:guide id="2" pos="3840">
          <p15:clr>
            <a:srgbClr val="000000"/>
          </p15:clr>
        </p15:guide>
      </p15:sldGuideLst>
    </p:ext>
  </p:extLst>
</p:presentation>
</file>

<file path=ppt/presProps1.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1.xml><?xml version="1.0" encoding="utf-8"?>
<a:tblStyleLst xmlns:a="http://schemas.openxmlformats.org/drawingml/2006/main" xmlns:r="http://schemas.openxmlformats.org/officeDocument/2006/relationships" def="{90651C3A-4460-11DB-9652-00E08161165F}">
  <a:tblStyle styleId="{5C22544A-7EE6-4342-B048-85BDC9FD1C3A}" styleName="Средний стиль 2 - акцент 1">
    <a:wholeTbl>
      <a:tcTxStyle>
        <a:fontRef idx="minor">
          <a:prstClr val="black"/>
        </a:fontRef>
        <a:schemeClr val="dk1"/>
      </a:tcTxStyle>
      <a:tcStyle>
        <a:tcBdr>
          <a:left>
            <a:ln cmpd="sng" w="12700">
              <a:solidFill>
                <a:schemeClr val="lt1"/>
              </a:solidFill>
            </a:ln>
          </a:left>
          <a:right>
            <a:ln cmpd="sng" w="12700">
              <a:solidFill>
                <a:schemeClr val="lt1"/>
              </a:solidFill>
            </a:ln>
          </a:right>
          <a:top>
            <a:ln cmpd="sng" w="12700">
              <a:solidFill>
                <a:schemeClr val="lt1"/>
              </a:solidFill>
            </a:ln>
          </a:top>
          <a:bottom>
            <a:ln cmpd="sng" w="12700">
              <a:solidFill>
                <a:schemeClr val="lt1"/>
              </a:solidFill>
            </a:ln>
          </a:bottom>
          <a:insideH>
            <a:ln cmpd="sng" w="12700">
              <a:solidFill>
                <a:schemeClr val="lt1"/>
              </a:solidFill>
            </a:ln>
          </a:insideH>
          <a:insideV>
            <a:ln cmpd="sng"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cmpd="sng" w="38100">
              <a:solidFill>
                <a:schemeClr val="lt1"/>
              </a:solidFill>
            </a:ln>
          </a:top>
        </a:tcBdr>
        <a:fill>
          <a:solidFill>
            <a:schemeClr val="accent1"/>
          </a:solidFill>
        </a:fill>
      </a:tcStyle>
    </a:lastRow>
    <a:firstRow>
      <a:tcTxStyle b="on">
        <a:fontRef idx="minor">
          <a:prstClr val="black"/>
        </a:fontRef>
        <a:schemeClr val="lt1"/>
      </a:tcTxStyle>
      <a:tcStyle>
        <a:tcBdr>
          <a:bottom>
            <a:ln cmpd="sng" w="38100">
              <a:solidFill>
                <a:schemeClr val="lt1"/>
              </a:solidFill>
            </a:ln>
          </a:bottom>
        </a:tcBdr>
        <a:fill>
          <a:solidFill>
            <a:schemeClr val="accent1"/>
          </a:solidFill>
        </a:fill>
      </a:tcStyle>
    </a:firstRow>
  </a:tblStyle>
</a:tblStyleLst>
</file>

<file path=ppt/viewProps1.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1.xml"/><Relationship Id="rId3" Type="http://schemas.openxmlformats.org/officeDocument/2006/relationships/presProps" Target="presProps1.xml"/><Relationship Id="rId4" Type="http://schemas.openxmlformats.org/officeDocument/2006/relationships/tableStyles" Target="tableStyles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55CA16B-505B-4312-AB50-B62C636787D1}" type="datetimeFigureOut">
              <a:rPr lang="ru-RU" smtClean="0"/>
              <a:t>29.06.2020</a:t>
            </a:fld>
            <a:endParaRPr lang="ru-RU" dirty="0"/>
          </a:p>
        </p:txBody>
      </p:sp>
      <p:sp>
        <p:nvSpPr>
          <p:cNvPr id="4" name="Образ слайда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4E530BA-2542-4294-8993-155AF8D6FAC4}" type="slidenum">
              <a:rPr lang="ru-RU" smtClean="0"/>
              <a:t>‹#›</a:t>
            </a:fld>
            <a:endParaRPr lang="ru-RU" dirty="0"/>
          </a:p>
        </p:txBody>
      </p:sp>
    </p:spTree>
    <p:extLst>
      <p:ext uri="{BB962C8B-B14F-4D97-AF65-F5344CB8AC3E}">
        <p14:creationId xmlns:p14="http://schemas.microsoft.com/office/powerpoint/2010/main" val="2099555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4E530BA-2542-4294-8993-155AF8D6FAC4}" type="slidenum">
              <a:rPr lang="ru-RU" smtClean="0"/>
              <a:t>2</a:t>
            </a:fld>
            <a:endParaRPr lang="ru-RU" dirty="0"/>
          </a:p>
        </p:txBody>
      </p:sp>
    </p:spTree>
    <p:extLst>
      <p:ext uri="{BB962C8B-B14F-4D97-AF65-F5344CB8AC3E}">
        <p14:creationId xmlns:p14="http://schemas.microsoft.com/office/powerpoint/2010/main" val="2171854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59C3889-5E16-4DCE-8519-0D09ECFCE66E}" type="datetime1">
              <a:rPr lang="ru-RU" smtClean="0"/>
              <a:t>29.06.2020</a:t>
            </a:fld>
            <a:endParaRPr lang="ru-RU" dirty="0"/>
          </a:p>
        </p:txBody>
      </p:sp>
      <p:sp>
        <p:nvSpPr>
          <p:cNvPr id="5" name="Footer Placeholder 4"/>
          <p:cNvSpPr>
            <a:spLocks noGrp="1"/>
          </p:cNvSpPr>
          <p:nvPr>
            <p:ph type="ftr" sz="quarter" idx="11"/>
          </p:nvPr>
        </p:nvSpPr>
        <p:spPr/>
        <p:txBody>
          <a:bodyPr/>
          <a:lstStyle/>
          <a:p>
            <a:r>
              <a:rPr lang="ru-RU" dirty="0" smtClean="0"/>
              <a:t>МОЦ г.Ульяновск, 2020г.</a:t>
            </a:r>
            <a:endParaRPr lang="ru-RU" dirty="0"/>
          </a:p>
        </p:txBody>
      </p:sp>
      <p:sp>
        <p:nvSpPr>
          <p:cNvPr id="6" name="Slide Number Placeholder 5"/>
          <p:cNvSpPr>
            <a:spLocks noGrp="1"/>
          </p:cNvSpPr>
          <p:nvPr>
            <p:ph type="sldNum" sz="quarter" idx="12"/>
          </p:nvPr>
        </p:nvSpPr>
        <p:spPr/>
        <p:txBody>
          <a:bodyPr/>
          <a:lstStyle/>
          <a:p>
            <a:fld id="{920EB118-AFEA-4D29-8E01-B73475E6A598}" type="slidenum">
              <a:rPr lang="ru-RU" smtClean="0"/>
              <a:t>‹#›</a:t>
            </a:fld>
            <a:endParaRPr lang="ru-RU" dirty="0"/>
          </a:p>
        </p:txBody>
      </p:sp>
    </p:spTree>
    <p:extLst>
      <p:ext uri="{BB962C8B-B14F-4D97-AF65-F5344CB8AC3E}">
        <p14:creationId xmlns:p14="http://schemas.microsoft.com/office/powerpoint/2010/main" val="2523202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2F7321B-0C16-4D0F-9920-414B57071119}" type="datetime1">
              <a:rPr lang="ru-RU" smtClean="0"/>
              <a:t>29.06.2020</a:t>
            </a:fld>
            <a:endParaRPr lang="ru-RU" dirty="0"/>
          </a:p>
        </p:txBody>
      </p:sp>
      <p:sp>
        <p:nvSpPr>
          <p:cNvPr id="5" name="Footer Placeholder 4"/>
          <p:cNvSpPr>
            <a:spLocks noGrp="1"/>
          </p:cNvSpPr>
          <p:nvPr>
            <p:ph type="ftr" sz="quarter" idx="11"/>
          </p:nvPr>
        </p:nvSpPr>
        <p:spPr/>
        <p:txBody>
          <a:bodyPr/>
          <a:lstStyle/>
          <a:p>
            <a:r>
              <a:rPr lang="ru-RU" dirty="0" smtClean="0"/>
              <a:t>МОЦ г.Ульяновск, 2020г.</a:t>
            </a:r>
            <a:endParaRPr lang="ru-RU" dirty="0"/>
          </a:p>
        </p:txBody>
      </p:sp>
      <p:sp>
        <p:nvSpPr>
          <p:cNvPr id="6" name="Slide Number Placeholder 5"/>
          <p:cNvSpPr>
            <a:spLocks noGrp="1"/>
          </p:cNvSpPr>
          <p:nvPr>
            <p:ph type="sldNum" sz="quarter" idx="12"/>
          </p:nvPr>
        </p:nvSpPr>
        <p:spPr/>
        <p:txBody>
          <a:bodyPr/>
          <a:lstStyle/>
          <a:p>
            <a:fld id="{920EB118-AFEA-4D29-8E01-B73475E6A598}" type="slidenum">
              <a:rPr lang="ru-RU" smtClean="0"/>
              <a:t>‹#›</a:t>
            </a:fld>
            <a:endParaRPr lang="ru-RU" dirty="0"/>
          </a:p>
        </p:txBody>
      </p:sp>
    </p:spTree>
    <p:extLst>
      <p:ext uri="{BB962C8B-B14F-4D97-AF65-F5344CB8AC3E}">
        <p14:creationId xmlns:p14="http://schemas.microsoft.com/office/powerpoint/2010/main" val="2909459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375081B-8841-40AB-BC15-8A7F18BA4215}" type="datetime1">
              <a:rPr lang="ru-RU" smtClean="0"/>
              <a:t>29.06.2020</a:t>
            </a:fld>
            <a:endParaRPr lang="ru-RU" dirty="0"/>
          </a:p>
        </p:txBody>
      </p:sp>
      <p:sp>
        <p:nvSpPr>
          <p:cNvPr id="5" name="Footer Placeholder 4"/>
          <p:cNvSpPr>
            <a:spLocks noGrp="1"/>
          </p:cNvSpPr>
          <p:nvPr>
            <p:ph type="ftr" sz="quarter" idx="11"/>
          </p:nvPr>
        </p:nvSpPr>
        <p:spPr/>
        <p:txBody>
          <a:bodyPr/>
          <a:lstStyle/>
          <a:p>
            <a:r>
              <a:rPr lang="ru-RU" dirty="0" smtClean="0"/>
              <a:t>МОЦ г.Ульяновск, 2020г.</a:t>
            </a:r>
            <a:endParaRPr lang="ru-RU" dirty="0"/>
          </a:p>
        </p:txBody>
      </p:sp>
      <p:sp>
        <p:nvSpPr>
          <p:cNvPr id="6" name="Slide Number Placeholder 5"/>
          <p:cNvSpPr>
            <a:spLocks noGrp="1"/>
          </p:cNvSpPr>
          <p:nvPr>
            <p:ph type="sldNum" sz="quarter" idx="12"/>
          </p:nvPr>
        </p:nvSpPr>
        <p:spPr/>
        <p:txBody>
          <a:bodyPr/>
          <a:lstStyle/>
          <a:p>
            <a:fld id="{920EB118-AFEA-4D29-8E01-B73475E6A598}" type="slidenum">
              <a:rPr lang="ru-RU" smtClean="0"/>
              <a:t>‹#›</a:t>
            </a:fld>
            <a:endParaRPr lang="ru-RU"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224588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7A746BE-8855-466E-A863-966CB17DBC06}" type="datetime1">
              <a:rPr lang="ru-RU" smtClean="0"/>
              <a:t>29.06.2020</a:t>
            </a:fld>
            <a:endParaRPr lang="ru-RU" dirty="0"/>
          </a:p>
        </p:txBody>
      </p:sp>
      <p:sp>
        <p:nvSpPr>
          <p:cNvPr id="5" name="Footer Placeholder 4"/>
          <p:cNvSpPr>
            <a:spLocks noGrp="1"/>
          </p:cNvSpPr>
          <p:nvPr>
            <p:ph type="ftr" sz="quarter" idx="11"/>
          </p:nvPr>
        </p:nvSpPr>
        <p:spPr/>
        <p:txBody>
          <a:bodyPr/>
          <a:lstStyle/>
          <a:p>
            <a:r>
              <a:rPr lang="ru-RU" dirty="0" smtClean="0"/>
              <a:t>МОЦ г.Ульяновск, 2020г.</a:t>
            </a:r>
            <a:endParaRPr lang="ru-RU" dirty="0"/>
          </a:p>
        </p:txBody>
      </p:sp>
      <p:sp>
        <p:nvSpPr>
          <p:cNvPr id="6" name="Slide Number Placeholder 5"/>
          <p:cNvSpPr>
            <a:spLocks noGrp="1"/>
          </p:cNvSpPr>
          <p:nvPr>
            <p:ph type="sldNum" sz="quarter" idx="12"/>
          </p:nvPr>
        </p:nvSpPr>
        <p:spPr/>
        <p:txBody>
          <a:bodyPr/>
          <a:lstStyle/>
          <a:p>
            <a:fld id="{920EB118-AFEA-4D29-8E01-B73475E6A598}" type="slidenum">
              <a:rPr lang="ru-RU" smtClean="0"/>
              <a:t>‹#›</a:t>
            </a:fld>
            <a:endParaRPr lang="ru-RU" dirty="0"/>
          </a:p>
        </p:txBody>
      </p:sp>
    </p:spTree>
    <p:extLst>
      <p:ext uri="{BB962C8B-B14F-4D97-AF65-F5344CB8AC3E}">
        <p14:creationId xmlns:p14="http://schemas.microsoft.com/office/powerpoint/2010/main" val="18331478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6C640DD-0A3B-41E7-8B0F-4FBAFCDF5DAB}" type="datetime1">
              <a:rPr lang="ru-RU" smtClean="0"/>
              <a:t>29.06.2020</a:t>
            </a:fld>
            <a:endParaRPr lang="ru-RU" dirty="0"/>
          </a:p>
        </p:txBody>
      </p:sp>
      <p:sp>
        <p:nvSpPr>
          <p:cNvPr id="5" name="Footer Placeholder 4"/>
          <p:cNvSpPr>
            <a:spLocks noGrp="1"/>
          </p:cNvSpPr>
          <p:nvPr>
            <p:ph type="ftr" sz="quarter" idx="11"/>
          </p:nvPr>
        </p:nvSpPr>
        <p:spPr/>
        <p:txBody>
          <a:bodyPr/>
          <a:lstStyle/>
          <a:p>
            <a:r>
              <a:rPr lang="ru-RU" dirty="0" smtClean="0"/>
              <a:t>МОЦ г.Ульяновск, 2020г.</a:t>
            </a:r>
            <a:endParaRPr lang="ru-RU" dirty="0"/>
          </a:p>
        </p:txBody>
      </p:sp>
      <p:sp>
        <p:nvSpPr>
          <p:cNvPr id="6" name="Slide Number Placeholder 5"/>
          <p:cNvSpPr>
            <a:spLocks noGrp="1"/>
          </p:cNvSpPr>
          <p:nvPr>
            <p:ph type="sldNum" sz="quarter" idx="12"/>
          </p:nvPr>
        </p:nvSpPr>
        <p:spPr/>
        <p:txBody>
          <a:bodyPr/>
          <a:lstStyle/>
          <a:p>
            <a:fld id="{920EB118-AFEA-4D29-8E01-B73475E6A598}" type="slidenum">
              <a:rPr lang="ru-RU" smtClean="0"/>
              <a:t>‹#›</a:t>
            </a:fld>
            <a:endParaRPr lang="ru-RU"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764272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8B0855-A853-482E-A749-63B6BFA068AF}" type="datetime1">
              <a:rPr lang="ru-RU" smtClean="0"/>
              <a:t>29.06.2020</a:t>
            </a:fld>
            <a:endParaRPr lang="ru-RU" dirty="0"/>
          </a:p>
        </p:txBody>
      </p:sp>
      <p:sp>
        <p:nvSpPr>
          <p:cNvPr id="5" name="Footer Placeholder 4"/>
          <p:cNvSpPr>
            <a:spLocks noGrp="1"/>
          </p:cNvSpPr>
          <p:nvPr>
            <p:ph type="ftr" sz="quarter" idx="11"/>
          </p:nvPr>
        </p:nvSpPr>
        <p:spPr/>
        <p:txBody>
          <a:bodyPr/>
          <a:lstStyle/>
          <a:p>
            <a:r>
              <a:rPr lang="ru-RU" dirty="0" smtClean="0"/>
              <a:t>МОЦ г.Ульяновск, 2020г.</a:t>
            </a:r>
            <a:endParaRPr lang="ru-RU" dirty="0"/>
          </a:p>
        </p:txBody>
      </p:sp>
      <p:sp>
        <p:nvSpPr>
          <p:cNvPr id="6" name="Slide Number Placeholder 5"/>
          <p:cNvSpPr>
            <a:spLocks noGrp="1"/>
          </p:cNvSpPr>
          <p:nvPr>
            <p:ph type="sldNum" sz="quarter" idx="12"/>
          </p:nvPr>
        </p:nvSpPr>
        <p:spPr/>
        <p:txBody>
          <a:bodyPr/>
          <a:lstStyle/>
          <a:p>
            <a:fld id="{920EB118-AFEA-4D29-8E01-B73475E6A598}" type="slidenum">
              <a:rPr lang="ru-RU" smtClean="0"/>
              <a:t>‹#›</a:t>
            </a:fld>
            <a:endParaRPr lang="ru-RU" dirty="0"/>
          </a:p>
        </p:txBody>
      </p:sp>
    </p:spTree>
    <p:extLst>
      <p:ext uri="{BB962C8B-B14F-4D97-AF65-F5344CB8AC3E}">
        <p14:creationId xmlns:p14="http://schemas.microsoft.com/office/powerpoint/2010/main" val="3596540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69564DB-BE5B-459A-AB99-218BF55BB94A}" type="datetime1">
              <a:rPr lang="ru-RU" smtClean="0"/>
              <a:t>29.06.2020</a:t>
            </a:fld>
            <a:endParaRPr lang="ru-RU" dirty="0"/>
          </a:p>
        </p:txBody>
      </p:sp>
      <p:sp>
        <p:nvSpPr>
          <p:cNvPr id="5" name="Footer Placeholder 4"/>
          <p:cNvSpPr>
            <a:spLocks noGrp="1"/>
          </p:cNvSpPr>
          <p:nvPr>
            <p:ph type="ftr" sz="quarter" idx="11"/>
          </p:nvPr>
        </p:nvSpPr>
        <p:spPr/>
        <p:txBody>
          <a:bodyPr/>
          <a:lstStyle/>
          <a:p>
            <a:r>
              <a:rPr lang="ru-RU" dirty="0" smtClean="0"/>
              <a:t>МОЦ г.Ульяновск, 2020г.</a:t>
            </a:r>
            <a:endParaRPr lang="ru-RU" dirty="0"/>
          </a:p>
        </p:txBody>
      </p:sp>
      <p:sp>
        <p:nvSpPr>
          <p:cNvPr id="6" name="Slide Number Placeholder 5"/>
          <p:cNvSpPr>
            <a:spLocks noGrp="1"/>
          </p:cNvSpPr>
          <p:nvPr>
            <p:ph type="sldNum" sz="quarter" idx="12"/>
          </p:nvPr>
        </p:nvSpPr>
        <p:spPr/>
        <p:txBody>
          <a:bodyPr/>
          <a:lstStyle/>
          <a:p>
            <a:fld id="{920EB118-AFEA-4D29-8E01-B73475E6A598}" type="slidenum">
              <a:rPr lang="ru-RU" smtClean="0"/>
              <a:t>‹#›</a:t>
            </a:fld>
            <a:endParaRPr lang="ru-RU" dirty="0"/>
          </a:p>
        </p:txBody>
      </p:sp>
    </p:spTree>
    <p:extLst>
      <p:ext uri="{BB962C8B-B14F-4D97-AF65-F5344CB8AC3E}">
        <p14:creationId xmlns:p14="http://schemas.microsoft.com/office/powerpoint/2010/main" val="6865629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ABAAA23-BF91-46A4-B29D-C8B039A7907E}" type="datetime1">
              <a:rPr lang="ru-RU" smtClean="0"/>
              <a:t>29.06.2020</a:t>
            </a:fld>
            <a:endParaRPr lang="ru-RU" dirty="0"/>
          </a:p>
        </p:txBody>
      </p:sp>
      <p:sp>
        <p:nvSpPr>
          <p:cNvPr id="5" name="Footer Placeholder 4"/>
          <p:cNvSpPr>
            <a:spLocks noGrp="1"/>
          </p:cNvSpPr>
          <p:nvPr>
            <p:ph type="ftr" sz="quarter" idx="11"/>
          </p:nvPr>
        </p:nvSpPr>
        <p:spPr/>
        <p:txBody>
          <a:bodyPr/>
          <a:lstStyle/>
          <a:p>
            <a:r>
              <a:rPr lang="ru-RU" dirty="0" smtClean="0"/>
              <a:t>МОЦ г.Ульяновск, 2020г.</a:t>
            </a:r>
            <a:endParaRPr lang="ru-RU" dirty="0"/>
          </a:p>
        </p:txBody>
      </p:sp>
      <p:sp>
        <p:nvSpPr>
          <p:cNvPr id="6" name="Slide Number Placeholder 5"/>
          <p:cNvSpPr>
            <a:spLocks noGrp="1"/>
          </p:cNvSpPr>
          <p:nvPr>
            <p:ph type="sldNum" sz="quarter" idx="12"/>
          </p:nvPr>
        </p:nvSpPr>
        <p:spPr/>
        <p:txBody>
          <a:bodyPr/>
          <a:lstStyle/>
          <a:p>
            <a:fld id="{920EB118-AFEA-4D29-8E01-B73475E6A598}" type="slidenum">
              <a:rPr lang="ru-RU" smtClean="0"/>
              <a:t>‹#›</a:t>
            </a:fld>
            <a:endParaRPr lang="ru-RU" dirty="0"/>
          </a:p>
        </p:txBody>
      </p:sp>
    </p:spTree>
    <p:extLst>
      <p:ext uri="{BB962C8B-B14F-4D97-AF65-F5344CB8AC3E}">
        <p14:creationId xmlns:p14="http://schemas.microsoft.com/office/powerpoint/2010/main" val="498530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92C9C46-58F5-401C-8E4E-DA7DCC5F9F18}" type="datetime1">
              <a:rPr lang="ru-RU" smtClean="0"/>
              <a:t>29.06.2020</a:t>
            </a:fld>
            <a:endParaRPr lang="ru-RU" dirty="0"/>
          </a:p>
        </p:txBody>
      </p:sp>
      <p:sp>
        <p:nvSpPr>
          <p:cNvPr id="5" name="Footer Placeholder 4"/>
          <p:cNvSpPr>
            <a:spLocks noGrp="1"/>
          </p:cNvSpPr>
          <p:nvPr>
            <p:ph type="ftr" sz="quarter" idx="11"/>
          </p:nvPr>
        </p:nvSpPr>
        <p:spPr/>
        <p:txBody>
          <a:bodyPr/>
          <a:lstStyle/>
          <a:p>
            <a:r>
              <a:rPr lang="ru-RU" dirty="0" smtClean="0"/>
              <a:t>МОЦ г.Ульяновск, 2020г.</a:t>
            </a:r>
            <a:endParaRPr lang="ru-RU" dirty="0"/>
          </a:p>
        </p:txBody>
      </p:sp>
      <p:sp>
        <p:nvSpPr>
          <p:cNvPr id="6" name="Slide Number Placeholder 5"/>
          <p:cNvSpPr>
            <a:spLocks noGrp="1"/>
          </p:cNvSpPr>
          <p:nvPr>
            <p:ph type="sldNum" sz="quarter" idx="12"/>
          </p:nvPr>
        </p:nvSpPr>
        <p:spPr/>
        <p:txBody>
          <a:bodyPr/>
          <a:lstStyle/>
          <a:p>
            <a:fld id="{920EB118-AFEA-4D29-8E01-B73475E6A598}" type="slidenum">
              <a:rPr lang="ru-RU" smtClean="0"/>
              <a:t>‹#›</a:t>
            </a:fld>
            <a:endParaRPr lang="ru-RU" dirty="0"/>
          </a:p>
        </p:txBody>
      </p:sp>
    </p:spTree>
    <p:extLst>
      <p:ext uri="{BB962C8B-B14F-4D97-AF65-F5344CB8AC3E}">
        <p14:creationId xmlns:p14="http://schemas.microsoft.com/office/powerpoint/2010/main" val="2331923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CE7A17-CB91-4A0C-B6C8-04162E64DB8A}" type="datetime1">
              <a:rPr lang="ru-RU" smtClean="0"/>
              <a:t>29.06.2020</a:t>
            </a:fld>
            <a:endParaRPr lang="ru-RU" dirty="0"/>
          </a:p>
        </p:txBody>
      </p:sp>
      <p:sp>
        <p:nvSpPr>
          <p:cNvPr id="5" name="Footer Placeholder 4"/>
          <p:cNvSpPr>
            <a:spLocks noGrp="1"/>
          </p:cNvSpPr>
          <p:nvPr>
            <p:ph type="ftr" sz="quarter" idx="11"/>
          </p:nvPr>
        </p:nvSpPr>
        <p:spPr/>
        <p:txBody>
          <a:bodyPr/>
          <a:lstStyle/>
          <a:p>
            <a:r>
              <a:rPr lang="ru-RU" dirty="0" smtClean="0"/>
              <a:t>МОЦ г.Ульяновск, 2020г.</a:t>
            </a:r>
            <a:endParaRPr lang="ru-RU" dirty="0"/>
          </a:p>
        </p:txBody>
      </p:sp>
      <p:sp>
        <p:nvSpPr>
          <p:cNvPr id="6" name="Slide Number Placeholder 5"/>
          <p:cNvSpPr>
            <a:spLocks noGrp="1"/>
          </p:cNvSpPr>
          <p:nvPr>
            <p:ph type="sldNum" sz="quarter" idx="12"/>
          </p:nvPr>
        </p:nvSpPr>
        <p:spPr/>
        <p:txBody>
          <a:bodyPr/>
          <a:lstStyle/>
          <a:p>
            <a:fld id="{920EB118-AFEA-4D29-8E01-B73475E6A598}" type="slidenum">
              <a:rPr lang="ru-RU" smtClean="0"/>
              <a:t>‹#›</a:t>
            </a:fld>
            <a:endParaRPr lang="ru-RU" dirty="0"/>
          </a:p>
        </p:txBody>
      </p:sp>
    </p:spTree>
    <p:extLst>
      <p:ext uri="{BB962C8B-B14F-4D97-AF65-F5344CB8AC3E}">
        <p14:creationId xmlns:p14="http://schemas.microsoft.com/office/powerpoint/2010/main" val="4268641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4B9BA54-0D89-4358-9E2F-F0D620FCDD8E}" type="datetime1">
              <a:rPr lang="ru-RU" smtClean="0"/>
              <a:t>29.06.2020</a:t>
            </a:fld>
            <a:endParaRPr lang="ru-RU" dirty="0"/>
          </a:p>
        </p:txBody>
      </p:sp>
      <p:sp>
        <p:nvSpPr>
          <p:cNvPr id="6" name="Footer Placeholder 5"/>
          <p:cNvSpPr>
            <a:spLocks noGrp="1"/>
          </p:cNvSpPr>
          <p:nvPr>
            <p:ph type="ftr" sz="quarter" idx="11"/>
          </p:nvPr>
        </p:nvSpPr>
        <p:spPr/>
        <p:txBody>
          <a:bodyPr/>
          <a:lstStyle/>
          <a:p>
            <a:r>
              <a:rPr lang="ru-RU" dirty="0" smtClean="0"/>
              <a:t>МОЦ г.Ульяновск, 2020г.</a:t>
            </a:r>
            <a:endParaRPr lang="ru-RU" dirty="0"/>
          </a:p>
        </p:txBody>
      </p:sp>
      <p:sp>
        <p:nvSpPr>
          <p:cNvPr id="7" name="Slide Number Placeholder 6"/>
          <p:cNvSpPr>
            <a:spLocks noGrp="1"/>
          </p:cNvSpPr>
          <p:nvPr>
            <p:ph type="sldNum" sz="quarter" idx="12"/>
          </p:nvPr>
        </p:nvSpPr>
        <p:spPr/>
        <p:txBody>
          <a:bodyPr/>
          <a:lstStyle/>
          <a:p>
            <a:fld id="{920EB118-AFEA-4D29-8E01-B73475E6A598}" type="slidenum">
              <a:rPr lang="ru-RU" smtClean="0"/>
              <a:t>‹#›</a:t>
            </a:fld>
            <a:endParaRPr lang="ru-RU" dirty="0"/>
          </a:p>
        </p:txBody>
      </p:sp>
    </p:spTree>
    <p:extLst>
      <p:ext uri="{BB962C8B-B14F-4D97-AF65-F5344CB8AC3E}">
        <p14:creationId xmlns:p14="http://schemas.microsoft.com/office/powerpoint/2010/main" val="1828369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52C623B-5D7F-4E59-85BC-002040E8E456}" type="datetime1">
              <a:rPr lang="ru-RU" smtClean="0"/>
              <a:t>29.06.2020</a:t>
            </a:fld>
            <a:endParaRPr lang="ru-RU" dirty="0"/>
          </a:p>
        </p:txBody>
      </p:sp>
      <p:sp>
        <p:nvSpPr>
          <p:cNvPr id="8" name="Footer Placeholder 7"/>
          <p:cNvSpPr>
            <a:spLocks noGrp="1"/>
          </p:cNvSpPr>
          <p:nvPr>
            <p:ph type="ftr" sz="quarter" idx="11"/>
          </p:nvPr>
        </p:nvSpPr>
        <p:spPr/>
        <p:txBody>
          <a:bodyPr/>
          <a:lstStyle/>
          <a:p>
            <a:r>
              <a:rPr lang="ru-RU" dirty="0" smtClean="0"/>
              <a:t>МОЦ г.Ульяновск, 2020г.</a:t>
            </a:r>
            <a:endParaRPr lang="ru-RU" dirty="0"/>
          </a:p>
        </p:txBody>
      </p:sp>
      <p:sp>
        <p:nvSpPr>
          <p:cNvPr id="9" name="Slide Number Placeholder 8"/>
          <p:cNvSpPr>
            <a:spLocks noGrp="1"/>
          </p:cNvSpPr>
          <p:nvPr>
            <p:ph type="sldNum" sz="quarter" idx="12"/>
          </p:nvPr>
        </p:nvSpPr>
        <p:spPr/>
        <p:txBody>
          <a:bodyPr/>
          <a:lstStyle/>
          <a:p>
            <a:fld id="{920EB118-AFEA-4D29-8E01-B73475E6A598}" type="slidenum">
              <a:rPr lang="ru-RU" smtClean="0"/>
              <a:t>‹#›</a:t>
            </a:fld>
            <a:endParaRPr lang="ru-RU" dirty="0"/>
          </a:p>
        </p:txBody>
      </p:sp>
    </p:spTree>
    <p:extLst>
      <p:ext uri="{BB962C8B-B14F-4D97-AF65-F5344CB8AC3E}">
        <p14:creationId xmlns:p14="http://schemas.microsoft.com/office/powerpoint/2010/main" val="926758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F3B25EC-E998-4CE3-8843-565A9A93CD4E}" type="datetime1">
              <a:rPr lang="ru-RU" smtClean="0"/>
              <a:t>29.06.2020</a:t>
            </a:fld>
            <a:endParaRPr lang="ru-RU" dirty="0"/>
          </a:p>
        </p:txBody>
      </p:sp>
      <p:sp>
        <p:nvSpPr>
          <p:cNvPr id="4" name="Footer Placeholder 3"/>
          <p:cNvSpPr>
            <a:spLocks noGrp="1"/>
          </p:cNvSpPr>
          <p:nvPr>
            <p:ph type="ftr" sz="quarter" idx="11"/>
          </p:nvPr>
        </p:nvSpPr>
        <p:spPr/>
        <p:txBody>
          <a:bodyPr/>
          <a:lstStyle/>
          <a:p>
            <a:r>
              <a:rPr lang="ru-RU" dirty="0" smtClean="0"/>
              <a:t>МОЦ г.Ульяновск, 2020г.</a:t>
            </a:r>
            <a:endParaRPr lang="ru-RU" dirty="0"/>
          </a:p>
        </p:txBody>
      </p:sp>
      <p:sp>
        <p:nvSpPr>
          <p:cNvPr id="5" name="Slide Number Placeholder 4"/>
          <p:cNvSpPr>
            <a:spLocks noGrp="1"/>
          </p:cNvSpPr>
          <p:nvPr>
            <p:ph type="sldNum" sz="quarter" idx="12"/>
          </p:nvPr>
        </p:nvSpPr>
        <p:spPr/>
        <p:txBody>
          <a:bodyPr/>
          <a:lstStyle/>
          <a:p>
            <a:fld id="{920EB118-AFEA-4D29-8E01-B73475E6A598}" type="slidenum">
              <a:rPr lang="ru-RU" smtClean="0"/>
              <a:t>‹#›</a:t>
            </a:fld>
            <a:endParaRPr lang="ru-RU" dirty="0"/>
          </a:p>
        </p:txBody>
      </p:sp>
    </p:spTree>
    <p:extLst>
      <p:ext uri="{BB962C8B-B14F-4D97-AF65-F5344CB8AC3E}">
        <p14:creationId xmlns:p14="http://schemas.microsoft.com/office/powerpoint/2010/main" val="949273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0377C8-6479-4021-BDD2-1D89B346A940}" type="datetime1">
              <a:rPr lang="ru-RU" smtClean="0"/>
              <a:t>29.06.2020</a:t>
            </a:fld>
            <a:endParaRPr lang="ru-RU" dirty="0"/>
          </a:p>
        </p:txBody>
      </p:sp>
      <p:sp>
        <p:nvSpPr>
          <p:cNvPr id="3" name="Footer Placeholder 2"/>
          <p:cNvSpPr>
            <a:spLocks noGrp="1"/>
          </p:cNvSpPr>
          <p:nvPr>
            <p:ph type="ftr" sz="quarter" idx="11"/>
          </p:nvPr>
        </p:nvSpPr>
        <p:spPr/>
        <p:txBody>
          <a:bodyPr/>
          <a:lstStyle/>
          <a:p>
            <a:r>
              <a:rPr lang="ru-RU" dirty="0" smtClean="0"/>
              <a:t>МОЦ г.Ульяновск, 2020г.</a:t>
            </a:r>
            <a:endParaRPr lang="ru-RU" dirty="0"/>
          </a:p>
        </p:txBody>
      </p:sp>
      <p:sp>
        <p:nvSpPr>
          <p:cNvPr id="4" name="Slide Number Placeholder 3"/>
          <p:cNvSpPr>
            <a:spLocks noGrp="1"/>
          </p:cNvSpPr>
          <p:nvPr>
            <p:ph type="sldNum" sz="quarter" idx="12"/>
          </p:nvPr>
        </p:nvSpPr>
        <p:spPr/>
        <p:txBody>
          <a:bodyPr/>
          <a:lstStyle/>
          <a:p>
            <a:fld id="{920EB118-AFEA-4D29-8E01-B73475E6A598}" type="slidenum">
              <a:rPr lang="ru-RU" smtClean="0"/>
              <a:t>‹#›</a:t>
            </a:fld>
            <a:endParaRPr lang="ru-RU" dirty="0"/>
          </a:p>
        </p:txBody>
      </p:sp>
    </p:spTree>
    <p:extLst>
      <p:ext uri="{BB962C8B-B14F-4D97-AF65-F5344CB8AC3E}">
        <p14:creationId xmlns:p14="http://schemas.microsoft.com/office/powerpoint/2010/main" val="531211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DC119329-6CBD-4A9E-9AE0-02E2266A65E1}" type="datetime1">
              <a:rPr lang="ru-RU" smtClean="0"/>
              <a:t>29.06.2020</a:t>
            </a:fld>
            <a:endParaRPr lang="ru-RU" dirty="0"/>
          </a:p>
        </p:txBody>
      </p:sp>
      <p:sp>
        <p:nvSpPr>
          <p:cNvPr id="6" name="Footer Placeholder 5"/>
          <p:cNvSpPr>
            <a:spLocks noGrp="1"/>
          </p:cNvSpPr>
          <p:nvPr>
            <p:ph type="ftr" sz="quarter" idx="11"/>
          </p:nvPr>
        </p:nvSpPr>
        <p:spPr/>
        <p:txBody>
          <a:bodyPr/>
          <a:lstStyle/>
          <a:p>
            <a:r>
              <a:rPr lang="ru-RU" dirty="0" smtClean="0"/>
              <a:t>МОЦ г.Ульяновск, 2020г.</a:t>
            </a:r>
            <a:endParaRPr lang="ru-RU" dirty="0"/>
          </a:p>
        </p:txBody>
      </p:sp>
      <p:sp>
        <p:nvSpPr>
          <p:cNvPr id="7" name="Slide Number Placeholder 6"/>
          <p:cNvSpPr>
            <a:spLocks noGrp="1"/>
          </p:cNvSpPr>
          <p:nvPr>
            <p:ph type="sldNum" sz="quarter" idx="12"/>
          </p:nvPr>
        </p:nvSpPr>
        <p:spPr/>
        <p:txBody>
          <a:bodyPr/>
          <a:lstStyle/>
          <a:p>
            <a:fld id="{920EB118-AFEA-4D29-8E01-B73475E6A598}" type="slidenum">
              <a:rPr lang="ru-RU" smtClean="0"/>
              <a:t>‹#›</a:t>
            </a:fld>
            <a:endParaRPr lang="ru-RU" dirty="0"/>
          </a:p>
        </p:txBody>
      </p:sp>
    </p:spTree>
    <p:extLst>
      <p:ext uri="{BB962C8B-B14F-4D97-AF65-F5344CB8AC3E}">
        <p14:creationId xmlns:p14="http://schemas.microsoft.com/office/powerpoint/2010/main" val="2904897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r>
              <a:rPr lang="ru-RU" dirty="0" smtClean="0"/>
              <a:t>МОЦ г.Ульяновск, 2020г.</a:t>
            </a:r>
            <a:endParaRPr lang="ru-RU" dirty="0"/>
          </a:p>
        </p:txBody>
      </p:sp>
      <p:sp>
        <p:nvSpPr>
          <p:cNvPr id="7" name="Slide Number Placeholder 6"/>
          <p:cNvSpPr>
            <a:spLocks noGrp="1"/>
          </p:cNvSpPr>
          <p:nvPr>
            <p:ph type="sldNum" sz="quarter" idx="12"/>
          </p:nvPr>
        </p:nvSpPr>
        <p:spPr/>
        <p:txBody>
          <a:bodyPr/>
          <a:lstStyle/>
          <a:p>
            <a:fld id="{920EB118-AFEA-4D29-8E01-B73475E6A598}" type="slidenum">
              <a:rPr lang="ru-RU" smtClean="0"/>
              <a:t>‹#›</a:t>
            </a:fld>
            <a:endParaRPr lang="ru-RU" dirty="0"/>
          </a:p>
        </p:txBody>
      </p:sp>
      <p:sp>
        <p:nvSpPr>
          <p:cNvPr id="5" name="Date Placeholder 4"/>
          <p:cNvSpPr>
            <a:spLocks noGrp="1"/>
          </p:cNvSpPr>
          <p:nvPr>
            <p:ph type="dt" sz="half" idx="10"/>
          </p:nvPr>
        </p:nvSpPr>
        <p:spPr/>
        <p:txBody>
          <a:bodyPr/>
          <a:lstStyle/>
          <a:p>
            <a:fld id="{DABD907E-69D8-46BF-BF6C-E92BBD65F74C}" type="datetime1">
              <a:rPr lang="ru-RU" smtClean="0"/>
              <a:t>29.06.2020</a:t>
            </a:fld>
            <a:endParaRPr lang="ru-RU" dirty="0"/>
          </a:p>
        </p:txBody>
      </p:sp>
    </p:spTree>
    <p:extLst>
      <p:ext uri="{BB962C8B-B14F-4D97-AF65-F5344CB8AC3E}">
        <p14:creationId xmlns:p14="http://schemas.microsoft.com/office/powerpoint/2010/main" val="2921842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F7AE005-8904-402C-B4F6-6A7B0A1A155E}" type="datetime1">
              <a:rPr lang="ru-RU" smtClean="0"/>
              <a:t>29.06.2020</a:t>
            </a:fld>
            <a:endParaRPr lang="ru-RU"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ru-RU" dirty="0" smtClean="0"/>
              <a:t>МОЦ г.Ульяновск, 2020г.</a:t>
            </a:r>
            <a:endParaRPr lang="ru-RU"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20EB118-AFEA-4D29-8E01-B73475E6A598}" type="slidenum">
              <a:rPr lang="ru-RU" smtClean="0"/>
              <a:t>‹#›</a:t>
            </a:fld>
            <a:endParaRPr lang="ru-RU" dirty="0"/>
          </a:p>
        </p:txBody>
      </p:sp>
    </p:spTree>
    <p:extLst>
      <p:ext uri="{BB962C8B-B14F-4D97-AF65-F5344CB8AC3E}">
        <p14:creationId xmlns:p14="http://schemas.microsoft.com/office/powerpoint/2010/main" val="342718100"/>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 id="2147483914" r:id="rId12"/>
    <p:sldLayoutId id="2147483915" r:id="rId13"/>
    <p:sldLayoutId id="2147483916" r:id="rId14"/>
    <p:sldLayoutId id="2147483917" r:id="rId15"/>
    <p:sldLayoutId id="2147483918" r:id="rId16"/>
  </p:sldLayoutIdLst>
  <p:hf sldNum="0"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moc_cdt6@mail.ru"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7200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246" y="0"/>
            <a:ext cx="2446988" cy="2446988"/>
          </a:xfrm>
          <a:prstGeom prst="rect">
            <a:avLst/>
          </a:prstGeom>
        </p:spPr>
      </p:pic>
      <p:sp>
        <p:nvSpPr>
          <p:cNvPr id="5" name="Заголовок 4"/>
          <p:cNvSpPr>
            <a:spLocks noGrp="1"/>
          </p:cNvSpPr>
          <p:nvPr>
            <p:ph type="ctrTitle"/>
          </p:nvPr>
        </p:nvSpPr>
        <p:spPr>
          <a:xfrm>
            <a:off x="1120462" y="386366"/>
            <a:ext cx="8757635" cy="3953813"/>
          </a:xfrm>
        </p:spPr>
        <p:txBody>
          <a:bodyPr/>
          <a:lstStyle/>
          <a:p>
            <a:pPr algn="ctr"/>
            <a:r>
              <a:rPr lang="ru-RU" sz="4000" b="1" dirty="0" smtClean="0">
                <a:solidFill>
                  <a:schemeClr val="accent2">
                    <a:lumMod val="50000"/>
                  </a:schemeClr>
                </a:solidFill>
                <a:latin typeface="Times New Roman" panose="02020603050405020304" pitchFamily="18" charset="0"/>
                <a:cs typeface="Times New Roman" panose="02020603050405020304" pitchFamily="18" charset="0"/>
              </a:rPr>
              <a:t>Рекомендации </a:t>
            </a:r>
            <a:br>
              <a:rPr lang="ru-RU" sz="4000" b="1" dirty="0" smtClean="0">
                <a:solidFill>
                  <a:schemeClr val="accent2">
                    <a:lumMod val="50000"/>
                  </a:schemeClr>
                </a:solidFill>
                <a:latin typeface="Times New Roman" panose="02020603050405020304" pitchFamily="18" charset="0"/>
                <a:cs typeface="Times New Roman" panose="02020603050405020304" pitchFamily="18" charset="0"/>
              </a:rPr>
            </a:br>
            <a:r>
              <a:rPr lang="ru-RU" sz="4000" b="1" dirty="0" smtClean="0">
                <a:solidFill>
                  <a:schemeClr val="accent2">
                    <a:lumMod val="50000"/>
                  </a:schemeClr>
                </a:solidFill>
                <a:latin typeface="Times New Roman" panose="02020603050405020304" pitchFamily="18" charset="0"/>
                <a:cs typeface="Times New Roman" panose="02020603050405020304" pitchFamily="18" charset="0"/>
              </a:rPr>
              <a:t>по разработке и оформлению</a:t>
            </a:r>
            <a:br>
              <a:rPr lang="ru-RU" sz="4000" b="1" dirty="0" smtClean="0">
                <a:solidFill>
                  <a:schemeClr val="accent2">
                    <a:lumMod val="50000"/>
                  </a:schemeClr>
                </a:solidFill>
                <a:latin typeface="Times New Roman" panose="02020603050405020304" pitchFamily="18" charset="0"/>
                <a:cs typeface="Times New Roman" panose="02020603050405020304" pitchFamily="18" charset="0"/>
              </a:rPr>
            </a:br>
            <a:r>
              <a:rPr lang="ru-RU" sz="4000" b="1" dirty="0" smtClean="0">
                <a:solidFill>
                  <a:schemeClr val="accent2">
                    <a:lumMod val="50000"/>
                  </a:schemeClr>
                </a:solidFill>
                <a:latin typeface="Times New Roman" panose="02020603050405020304" pitchFamily="18" charset="0"/>
                <a:cs typeface="Times New Roman" panose="02020603050405020304" pitchFamily="18" charset="0"/>
              </a:rPr>
              <a:t>дополнительных общеобразовательных </a:t>
            </a:r>
            <a:r>
              <a:rPr lang="ru-RU" sz="4000" b="1" dirty="0" smtClean="0">
                <a:solidFill>
                  <a:schemeClr val="accent2">
                    <a:lumMod val="50000"/>
                  </a:schemeClr>
                </a:solidFill>
                <a:latin typeface="Times New Roman" panose="02020603050405020304" pitchFamily="18" charset="0"/>
                <a:cs typeface="Times New Roman" panose="02020603050405020304" pitchFamily="18" charset="0"/>
              </a:rPr>
              <a:t>общеразвивающих программ</a:t>
            </a:r>
            <a:r>
              <a:rPr lang="ru-RU" sz="4000" b="1" dirty="0" smtClean="0">
                <a:solidFill>
                  <a:schemeClr val="accent2">
                    <a:lumMod val="50000"/>
                  </a:schemeClr>
                </a:solidFill>
                <a:latin typeface="Times New Roman" panose="02020603050405020304" pitchFamily="18" charset="0"/>
                <a:cs typeface="Times New Roman" panose="02020603050405020304" pitchFamily="18" charset="0"/>
              </a:rPr>
              <a:t/>
            </a:r>
            <a:br>
              <a:rPr lang="ru-RU" sz="4000" b="1" dirty="0" smtClean="0">
                <a:solidFill>
                  <a:schemeClr val="accent2">
                    <a:lumMod val="50000"/>
                  </a:schemeClr>
                </a:solidFill>
                <a:latin typeface="Times New Roman" panose="02020603050405020304" pitchFamily="18" charset="0"/>
                <a:cs typeface="Times New Roman" panose="02020603050405020304" pitchFamily="18" charset="0"/>
              </a:rPr>
            </a:br>
            <a:endParaRPr lang="ru-RU" sz="2000" b="1"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6" name="Подзаголовок 5"/>
          <p:cNvSpPr>
            <a:spLocks noGrp="1"/>
          </p:cNvSpPr>
          <p:nvPr>
            <p:ph type="subTitle" idx="1"/>
          </p:nvPr>
        </p:nvSpPr>
        <p:spPr>
          <a:xfrm>
            <a:off x="1648496" y="4340179"/>
            <a:ext cx="7688687" cy="2343955"/>
          </a:xfrm>
        </p:spPr>
        <p:txBody>
          <a:bodyPr>
            <a:normAutofit/>
          </a:bodyPr>
          <a:lstStyle/>
          <a:p>
            <a:pPr algn="ctr"/>
            <a:r>
              <a:rPr lang="ru-RU" sz="2000" b="1" dirty="0" smtClean="0">
                <a:solidFill>
                  <a:schemeClr val="tx1"/>
                </a:solidFill>
                <a:latin typeface="Times New Roman" panose="02020603050405020304" pitchFamily="18" charset="0"/>
                <a:cs typeface="Times New Roman" panose="02020603050405020304" pitchFamily="18" charset="0"/>
              </a:rPr>
              <a:t>Муниципальный опорный центр </a:t>
            </a:r>
          </a:p>
          <a:p>
            <a:pPr algn="ctr"/>
            <a:r>
              <a:rPr lang="ru-RU" sz="2000" b="1" dirty="0" smtClean="0">
                <a:solidFill>
                  <a:schemeClr val="tx1"/>
                </a:solidFill>
                <a:latin typeface="Times New Roman" panose="02020603050405020304" pitchFamily="18" charset="0"/>
                <a:cs typeface="Times New Roman" panose="02020603050405020304" pitchFamily="18" charset="0"/>
              </a:rPr>
              <a:t>дополнительного образования детей </a:t>
            </a:r>
          </a:p>
          <a:p>
            <a:pPr algn="ctr"/>
            <a:r>
              <a:rPr lang="ru-RU" sz="2000" b="1" dirty="0" smtClean="0">
                <a:solidFill>
                  <a:schemeClr val="tx1"/>
                </a:solidFill>
                <a:latin typeface="Times New Roman" panose="02020603050405020304" pitchFamily="18" charset="0"/>
                <a:cs typeface="Times New Roman" panose="02020603050405020304" pitchFamily="18" charset="0"/>
              </a:rPr>
              <a:t>муниципального образования «город Ульяновск»</a:t>
            </a:r>
          </a:p>
          <a:p>
            <a:pPr algn="ctr"/>
            <a:endParaRPr lang="ru-RU" sz="2000" b="1" dirty="0" smtClean="0">
              <a:solidFill>
                <a:schemeClr val="tx1"/>
              </a:solidFill>
              <a:latin typeface="Times New Roman" panose="02020603050405020304" pitchFamily="18" charset="0"/>
              <a:cs typeface="Times New Roman" panose="02020603050405020304" pitchFamily="18" charset="0"/>
            </a:endParaRPr>
          </a:p>
          <a:p>
            <a:pPr algn="ctr"/>
            <a:r>
              <a:rPr lang="ru-RU" sz="2000" b="1" dirty="0" smtClean="0">
                <a:solidFill>
                  <a:schemeClr val="tx1"/>
                </a:solidFill>
                <a:latin typeface="Times New Roman" panose="02020603050405020304" pitchFamily="18" charset="0"/>
                <a:cs typeface="Times New Roman" panose="02020603050405020304" pitchFamily="18" charset="0"/>
              </a:rPr>
              <a:t>Ульяновск, 2020</a:t>
            </a:r>
            <a:endParaRPr lang="ru-RU"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66911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55276"/>
            <a:ext cx="8596668" cy="612475"/>
          </a:xfrm>
        </p:spPr>
        <p:txBody>
          <a:bodyPr>
            <a:normAutofit/>
          </a:bodyPr>
          <a:lstStyle/>
          <a:p>
            <a:r>
              <a:rPr lang="ru-RU" sz="1800" b="1" dirty="0">
                <a:solidFill>
                  <a:srgbClr val="002060"/>
                </a:solidFill>
                <a:latin typeface="Times New Roman" panose="02020603050405020304" pitchFamily="18" charset="0"/>
                <a:cs typeface="Times New Roman" panose="02020603050405020304" pitchFamily="18" charset="0"/>
              </a:rPr>
              <a:t>2. Комплекс организационно-педагогических </a:t>
            </a:r>
            <a:r>
              <a:rPr lang="ru-RU" sz="1800" b="1" dirty="0" smtClean="0">
                <a:solidFill>
                  <a:srgbClr val="002060"/>
                </a:solidFill>
                <a:latin typeface="Times New Roman" panose="02020603050405020304" pitchFamily="18" charset="0"/>
                <a:cs typeface="Times New Roman" panose="02020603050405020304" pitchFamily="18" charset="0"/>
              </a:rPr>
              <a:t>условий.</a:t>
            </a:r>
            <a:endParaRPr lang="ru-RU" sz="1800" dirty="0">
              <a:solidFill>
                <a:srgbClr val="002060"/>
              </a:solidFill>
            </a:endParaRPr>
          </a:p>
        </p:txBody>
      </p:sp>
      <p:sp>
        <p:nvSpPr>
          <p:cNvPr id="3" name="Объект 2"/>
          <p:cNvSpPr>
            <a:spLocks noGrp="1"/>
          </p:cNvSpPr>
          <p:nvPr>
            <p:ph idx="1"/>
          </p:nvPr>
        </p:nvSpPr>
        <p:spPr>
          <a:xfrm>
            <a:off x="465827" y="664234"/>
            <a:ext cx="9213011" cy="5486400"/>
          </a:xfrm>
        </p:spPr>
        <p:txBody>
          <a:bodyPr>
            <a:noAutofit/>
          </a:bodyPr>
          <a:lstStyle/>
          <a:p>
            <a:pPr marL="0" indent="0" algn="just">
              <a:spcBef>
                <a:spcPts val="0"/>
              </a:spcBef>
              <a:buNone/>
            </a:pPr>
            <a:r>
              <a:rPr lang="ru-RU" sz="1200" b="1" dirty="0" smtClean="0">
                <a:solidFill>
                  <a:schemeClr val="tx1"/>
                </a:solidFill>
                <a:latin typeface="Times New Roman" panose="02020603050405020304" pitchFamily="18" charset="0"/>
                <a:cs typeface="Times New Roman" panose="02020603050405020304" pitchFamily="18" charset="0"/>
              </a:rPr>
              <a:t>2.1. Календарный учебный график.</a:t>
            </a:r>
          </a:p>
          <a:p>
            <a:pPr marL="0" indent="0" algn="just">
              <a:spcBef>
                <a:spcPts val="0"/>
              </a:spcBef>
              <a:buNone/>
            </a:pPr>
            <a:endParaRPr lang="ru-RU" sz="12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u="sng" dirty="0" smtClean="0">
                <a:solidFill>
                  <a:schemeClr val="tx1"/>
                </a:solidFill>
                <a:latin typeface="Times New Roman" panose="02020603050405020304" pitchFamily="18" charset="0"/>
                <a:cs typeface="Times New Roman" panose="02020603050405020304" pitchFamily="18" charset="0"/>
              </a:rPr>
              <a:t>Календарный </a:t>
            </a:r>
            <a:r>
              <a:rPr lang="ru-RU" sz="1200" u="sng" dirty="0">
                <a:solidFill>
                  <a:schemeClr val="tx1"/>
                </a:solidFill>
                <a:latin typeface="Times New Roman" panose="02020603050405020304" pitchFamily="18" charset="0"/>
                <a:cs typeface="Times New Roman" panose="02020603050405020304" pitchFamily="18" charset="0"/>
              </a:rPr>
              <a:t>учебный график</a:t>
            </a:r>
            <a:r>
              <a:rPr lang="ru-RU" sz="1200" dirty="0">
                <a:solidFill>
                  <a:schemeClr val="tx1"/>
                </a:solidFill>
                <a:latin typeface="Times New Roman" panose="02020603050405020304" pitchFamily="18" charset="0"/>
                <a:cs typeface="Times New Roman" panose="02020603050405020304" pitchFamily="18" charset="0"/>
              </a:rPr>
              <a:t> (КУГ) определяет количество учебных недель, количество учебных дней, даты начала и окончания реализации дополнительной общеобразовательной </a:t>
            </a:r>
            <a:r>
              <a:rPr lang="ru-RU" sz="1200" dirty="0" err="1" smtClean="0">
                <a:solidFill>
                  <a:schemeClr val="tx1"/>
                </a:solidFill>
                <a:latin typeface="Times New Roman" panose="02020603050405020304" pitchFamily="18" charset="0"/>
                <a:cs typeface="Times New Roman" panose="02020603050405020304" pitchFamily="18" charset="0"/>
              </a:rPr>
              <a:t>общеобразовательной</a:t>
            </a:r>
            <a:r>
              <a:rPr lang="ru-RU" sz="1200" dirty="0" smtClean="0">
                <a:solidFill>
                  <a:schemeClr val="tx1"/>
                </a:solidFill>
                <a:latin typeface="Times New Roman" panose="02020603050405020304" pitchFamily="18" charset="0"/>
                <a:cs typeface="Times New Roman" panose="02020603050405020304" pitchFamily="18" charset="0"/>
              </a:rPr>
              <a:t> программы</a:t>
            </a:r>
            <a:r>
              <a:rPr lang="ru-RU" sz="1200" dirty="0">
                <a:solidFill>
                  <a:schemeClr val="tx1"/>
                </a:solidFill>
                <a:latin typeface="Times New Roman" panose="02020603050405020304" pitchFamily="18" charset="0"/>
                <a:cs typeface="Times New Roman" panose="02020603050405020304" pitchFamily="18" charset="0"/>
              </a:rPr>
              <a:t>, её модулей, последовательность содержания учебного плана, продолжительность каникул. 	</a:t>
            </a:r>
          </a:p>
          <a:p>
            <a:pPr marL="0" indent="0" algn="just">
              <a:spcBef>
                <a:spcPts val="0"/>
              </a:spcBef>
              <a:buNone/>
            </a:pPr>
            <a:r>
              <a:rPr lang="ru-RU" sz="1200" dirty="0">
                <a:solidFill>
                  <a:schemeClr val="tx1"/>
                </a:solidFill>
                <a:latin typeface="Times New Roman" panose="02020603050405020304" pitchFamily="18" charset="0"/>
                <a:cs typeface="Times New Roman" panose="02020603050405020304" pitchFamily="18" charset="0"/>
              </a:rPr>
              <a:t>	КУГ является обязательной частью программы и составляется для каждой группы отдельно</a:t>
            </a:r>
            <a:r>
              <a:rPr lang="ru-RU" sz="1200" dirty="0" smtClean="0">
                <a:solidFill>
                  <a:schemeClr val="tx1"/>
                </a:solidFill>
                <a:latin typeface="Times New Roman" panose="02020603050405020304" pitchFamily="18" charset="0"/>
                <a:cs typeface="Times New Roman" panose="02020603050405020304" pitchFamily="18" charset="0"/>
              </a:rPr>
              <a:t>.</a:t>
            </a:r>
          </a:p>
          <a:p>
            <a:pPr marL="0" indent="0" algn="just">
              <a:spcBef>
                <a:spcPts val="0"/>
              </a:spcBef>
              <a:buNone/>
            </a:pPr>
            <a:endParaRPr lang="ru-RU" sz="1200"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ru-RU" sz="1200" b="1" dirty="0" smtClean="0">
                <a:solidFill>
                  <a:schemeClr val="tx1"/>
                </a:solidFill>
                <a:latin typeface="Times New Roman" panose="02020603050405020304" pitchFamily="18" charset="0"/>
                <a:cs typeface="Times New Roman" panose="02020603050405020304" pitchFamily="18" charset="0"/>
              </a:rPr>
              <a:t>2.2. Условия реализации программы.</a:t>
            </a:r>
            <a:endParaRPr lang="ru-RU" sz="1200" b="1" dirty="0">
              <a:solidFill>
                <a:schemeClr val="tx1"/>
              </a:solidFill>
              <a:latin typeface="Times New Roman" panose="02020603050405020304" pitchFamily="18" charset="0"/>
              <a:cs typeface="Times New Roman" panose="02020603050405020304" pitchFamily="18" charset="0"/>
            </a:endParaRPr>
          </a:p>
          <a:p>
            <a:pPr marL="0" indent="0">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a:t>
            </a:r>
          </a:p>
          <a:p>
            <a:pPr marL="0" indent="0" algn="just">
              <a:spcBef>
                <a:spcPts val="0"/>
              </a:spcBef>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К </a:t>
            </a:r>
            <a:r>
              <a:rPr lang="ru-RU" sz="1200" dirty="0">
                <a:solidFill>
                  <a:schemeClr val="tx1"/>
                </a:solidFill>
                <a:latin typeface="Times New Roman" panose="02020603050405020304" pitchFamily="18" charset="0"/>
                <a:cs typeface="Times New Roman" panose="02020603050405020304" pitchFamily="18" charset="0"/>
              </a:rPr>
              <a:t>условиям реализации программы относится характеристика следующих аспектов:</a:t>
            </a:r>
          </a:p>
          <a:p>
            <a:pPr mar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1. материально-техническое обеспечение </a:t>
            </a:r>
            <a:r>
              <a:rPr lang="ru-RU" sz="1200" dirty="0">
                <a:solidFill>
                  <a:schemeClr val="tx1"/>
                </a:solidFill>
                <a:latin typeface="Times New Roman" panose="02020603050405020304" pitchFamily="18" charset="0"/>
                <a:cs typeface="Times New Roman" panose="02020603050405020304" pitchFamily="18" charset="0"/>
              </a:rPr>
              <a:t> – </a:t>
            </a:r>
            <a:r>
              <a:rPr lang="ru-RU" sz="1200" dirty="0" smtClean="0">
                <a:solidFill>
                  <a:schemeClr val="tx1"/>
                </a:solidFill>
                <a:latin typeface="Times New Roman" panose="02020603050405020304" pitchFamily="18" charset="0"/>
                <a:cs typeface="Times New Roman" panose="02020603050405020304" pitchFamily="18" charset="0"/>
              </a:rPr>
              <a:t>характеристика </a:t>
            </a:r>
            <a:r>
              <a:rPr lang="ru-RU" sz="1200" dirty="0">
                <a:solidFill>
                  <a:schemeClr val="tx1"/>
                </a:solidFill>
                <a:latin typeface="Times New Roman" panose="02020603050405020304" pitchFamily="18" charset="0"/>
                <a:cs typeface="Times New Roman" panose="02020603050405020304" pitchFamily="18" charset="0"/>
              </a:rPr>
              <a:t>помещения для занятий по программе; </a:t>
            </a:r>
            <a:r>
              <a:rPr lang="ru-RU" sz="1200" dirty="0" smtClean="0">
                <a:solidFill>
                  <a:schemeClr val="tx1"/>
                </a:solidFill>
                <a:latin typeface="Times New Roman" panose="02020603050405020304" pitchFamily="18" charset="0"/>
                <a:cs typeface="Times New Roman" panose="02020603050405020304" pitchFamily="18" charset="0"/>
              </a:rPr>
              <a:t>перечень </a:t>
            </a:r>
            <a:r>
              <a:rPr lang="ru-RU" sz="1200" dirty="0">
                <a:solidFill>
                  <a:schemeClr val="tx1"/>
                </a:solidFill>
                <a:latin typeface="Times New Roman" panose="02020603050405020304" pitchFamily="18" charset="0"/>
                <a:cs typeface="Times New Roman" panose="02020603050405020304" pitchFamily="18" charset="0"/>
              </a:rPr>
              <a:t>оборудования, инструментов и материалов, необходимых для реализации программы (в расчете на количество обучающихся</a:t>
            </a:r>
            <a:r>
              <a:rPr lang="ru-RU" sz="1200" dirty="0" smtClean="0">
                <a:solidFill>
                  <a:schemeClr val="tx1"/>
                </a:solidFill>
                <a:latin typeface="Times New Roman" panose="02020603050405020304" pitchFamily="18" charset="0"/>
                <a:cs typeface="Times New Roman" panose="02020603050405020304" pitchFamily="18" charset="0"/>
              </a:rPr>
              <a:t>); </a:t>
            </a:r>
          </a:p>
          <a:p>
            <a:pPr mar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2. информационное обеспечение</a:t>
            </a:r>
            <a:r>
              <a:rPr lang="ru-RU" sz="1200" dirty="0">
                <a:solidFill>
                  <a:schemeClr val="tx1"/>
                </a:solidFill>
                <a:latin typeface="Times New Roman" panose="02020603050405020304" pitchFamily="18" charset="0"/>
                <a:cs typeface="Times New Roman" panose="02020603050405020304" pitchFamily="18" charset="0"/>
              </a:rPr>
              <a:t> – </a:t>
            </a:r>
            <a:r>
              <a:rPr lang="ru-RU" sz="1200" dirty="0" smtClean="0">
                <a:solidFill>
                  <a:schemeClr val="tx1"/>
                </a:solidFill>
                <a:latin typeface="Times New Roman" panose="02020603050405020304" pitchFamily="18" charset="0"/>
                <a:cs typeface="Times New Roman" panose="02020603050405020304" pitchFamily="18" charset="0"/>
              </a:rPr>
              <a:t>аудио-</a:t>
            </a:r>
            <a:r>
              <a:rPr lang="ru-RU" sz="1200" dirty="0">
                <a:solidFill>
                  <a:schemeClr val="tx1"/>
                </a:solidFill>
                <a:latin typeface="Times New Roman" panose="02020603050405020304" pitchFamily="18" charset="0"/>
                <a:cs typeface="Times New Roman" panose="02020603050405020304" pitchFamily="18" charset="0"/>
              </a:rPr>
              <a:t>‚ видео-, фото-‚ интернет источники, в том числе разработанные педагогом для данной программы и рекомендованные </a:t>
            </a:r>
            <a:r>
              <a:rPr lang="ru-RU" sz="1200" dirty="0" smtClean="0">
                <a:solidFill>
                  <a:schemeClr val="tx1"/>
                </a:solidFill>
                <a:latin typeface="Times New Roman" panose="02020603050405020304" pitchFamily="18" charset="0"/>
                <a:cs typeface="Times New Roman" panose="02020603050405020304" pitchFamily="18" charset="0"/>
              </a:rPr>
              <a:t>образовательной организацией  к использованию;</a:t>
            </a:r>
          </a:p>
          <a:p>
            <a:pPr marL="0" indent="0" algn="just">
              <a:spcBef>
                <a:spcPts val="0"/>
              </a:spcBef>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3. перечень методических материалов;</a:t>
            </a:r>
            <a:endParaRPr lang="ru-RU" sz="1200" dirty="0">
              <a:solidFill>
                <a:schemeClr val="tx1"/>
              </a:solidFill>
              <a:latin typeface="Times New Roman" panose="02020603050405020304" pitchFamily="18" charset="0"/>
              <a:cs typeface="Times New Roman" panose="02020603050405020304" pitchFamily="18" charset="0"/>
            </a:endParaRPr>
          </a:p>
          <a:p>
            <a:pPr marL="0" lv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4. кадровое обеспечение</a:t>
            </a:r>
            <a:r>
              <a:rPr lang="ru-RU" sz="1200" dirty="0">
                <a:solidFill>
                  <a:schemeClr val="tx1"/>
                </a:solidFill>
                <a:latin typeface="Times New Roman" panose="02020603050405020304" pitchFamily="18" charset="0"/>
                <a:cs typeface="Times New Roman" panose="02020603050405020304" pitchFamily="18" charset="0"/>
              </a:rPr>
              <a:t> – </a:t>
            </a:r>
            <a:r>
              <a:rPr lang="ru-RU" sz="1200" dirty="0" smtClean="0">
                <a:solidFill>
                  <a:schemeClr val="tx1"/>
                </a:solidFill>
                <a:latin typeface="Times New Roman" panose="02020603050405020304" pitchFamily="18" charset="0"/>
                <a:cs typeface="Times New Roman" panose="02020603050405020304" pitchFamily="18" charset="0"/>
              </a:rPr>
              <a:t>целесообразно </a:t>
            </a:r>
            <a:r>
              <a:rPr lang="ru-RU" sz="1200" dirty="0">
                <a:solidFill>
                  <a:schemeClr val="tx1"/>
                </a:solidFill>
                <a:latin typeface="Times New Roman" panose="02020603050405020304" pitchFamily="18" charset="0"/>
                <a:cs typeface="Times New Roman" panose="02020603050405020304" pitchFamily="18" charset="0"/>
              </a:rPr>
              <a:t>перечислить педагогов, занятых в реализации программы, </a:t>
            </a:r>
            <a:r>
              <a:rPr lang="ru-RU" sz="1200" dirty="0" smtClean="0">
                <a:solidFill>
                  <a:schemeClr val="tx1"/>
                </a:solidFill>
                <a:latin typeface="Times New Roman" panose="02020603050405020304" pitchFamily="18" charset="0"/>
                <a:cs typeface="Times New Roman" panose="02020603050405020304" pitchFamily="18" charset="0"/>
              </a:rPr>
              <a:t>указать должность, квалификацию, стаж;</a:t>
            </a:r>
          </a:p>
          <a:p>
            <a:pPr marL="0" lvl="0" indent="0" algn="just">
              <a:spcBef>
                <a:spcPts val="0"/>
              </a:spcBef>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5. использование дистанционных образовательных технологий  при реализации программы (при наличии);</a:t>
            </a:r>
          </a:p>
          <a:p>
            <a:pPr mar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6. применение сетевых форм при </a:t>
            </a:r>
            <a:r>
              <a:rPr lang="ru-RU" sz="1200" dirty="0">
                <a:solidFill>
                  <a:schemeClr val="tx1"/>
                </a:solidFill>
                <a:latin typeface="Times New Roman" panose="02020603050405020304" pitchFamily="18" charset="0"/>
                <a:cs typeface="Times New Roman" panose="02020603050405020304" pitchFamily="18" charset="0"/>
              </a:rPr>
              <a:t>реализации программы (при наличии</a:t>
            </a:r>
            <a:r>
              <a:rPr lang="ru-RU" sz="1200" dirty="0" smtClean="0">
                <a:solidFill>
                  <a:schemeClr val="tx1"/>
                </a:solidFill>
                <a:latin typeface="Times New Roman" panose="02020603050405020304" pitchFamily="18" charset="0"/>
                <a:cs typeface="Times New Roman" panose="02020603050405020304" pitchFamily="18" charset="0"/>
              </a:rPr>
              <a:t>).</a:t>
            </a:r>
            <a:endParaRPr lang="ru-RU" sz="1200" dirty="0">
              <a:solidFill>
                <a:schemeClr val="tx1"/>
              </a:solidFill>
              <a:latin typeface="Times New Roman" panose="02020603050405020304" pitchFamily="18" charset="0"/>
              <a:cs typeface="Times New Roman" panose="02020603050405020304" pitchFamily="18" charset="0"/>
            </a:endParaRPr>
          </a:p>
          <a:p>
            <a:pPr marL="0" lvl="0" indent="0" algn="just">
              <a:spcBef>
                <a:spcPts val="0"/>
              </a:spcBef>
              <a:buNone/>
            </a:pPr>
            <a:endParaRPr lang="ru-RU" sz="1200" dirty="0" smtClean="0">
              <a:solidFill>
                <a:schemeClr val="tx1"/>
              </a:solidFill>
              <a:latin typeface="Times New Roman" panose="02020603050405020304" pitchFamily="18" charset="0"/>
              <a:cs typeface="Times New Roman" panose="02020603050405020304" pitchFamily="18" charset="0"/>
            </a:endParaRPr>
          </a:p>
          <a:p>
            <a:pPr marL="0" lvl="0" indent="0" algn="just">
              <a:spcBef>
                <a:spcPts val="0"/>
              </a:spcBef>
              <a:buNone/>
            </a:pPr>
            <a:endParaRPr lang="ru-RU" sz="1200" dirty="0" smtClean="0">
              <a:solidFill>
                <a:schemeClr val="tx1"/>
              </a:solidFill>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a:xfrm>
            <a:off x="677334" y="6366294"/>
            <a:ext cx="6297612" cy="345057"/>
          </a:xfrm>
        </p:spPr>
        <p:txBody>
          <a:bodyPr/>
          <a:lstStyle/>
          <a:p>
            <a:r>
              <a:rPr lang="ru-RU" dirty="0" smtClean="0">
                <a:solidFill>
                  <a:srgbClr val="002060"/>
                </a:solidFill>
              </a:rPr>
              <a:t>МОЦ г.Ульяновск, 2020г.</a:t>
            </a:r>
            <a:endParaRPr lang="ru-RU" dirty="0">
              <a:solidFill>
                <a:srgbClr val="00206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823874805"/>
              </p:ext>
            </p:extLst>
          </p:nvPr>
        </p:nvGraphicFramePr>
        <p:xfrm>
          <a:off x="439946" y="1945896"/>
          <a:ext cx="9230265" cy="942228"/>
        </p:xfrm>
        <a:graphic>
          <a:graphicData uri="http://schemas.openxmlformats.org/drawingml/2006/table">
            <a:tbl>
              <a:tblPr firstRow="1" bandRow="1">
                <a:tableStyleId>{5C22544A-7EE6-4342-B048-85BDC9FD1C3A}</a:tableStyleId>
              </a:tblPr>
              <a:tblGrid>
                <a:gridCol w="422696"/>
                <a:gridCol w="655607"/>
                <a:gridCol w="621102"/>
                <a:gridCol w="992038"/>
                <a:gridCol w="1544128"/>
                <a:gridCol w="638355"/>
                <a:gridCol w="1984076"/>
                <a:gridCol w="1285335"/>
                <a:gridCol w="1086928"/>
              </a:tblGrid>
              <a:tr h="667908">
                <a:tc>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 п/п</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Месяц</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Число</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Время проведения</a:t>
                      </a:r>
                      <a:r>
                        <a:rPr lang="ru-RU" sz="1200" baseline="0" dirty="0" smtClean="0">
                          <a:solidFill>
                            <a:schemeClr val="tx1"/>
                          </a:solidFill>
                          <a:latin typeface="Times New Roman" panose="02020603050405020304" pitchFamily="18" charset="0"/>
                          <a:cs typeface="Times New Roman" panose="02020603050405020304" pitchFamily="18" charset="0"/>
                        </a:rPr>
                        <a:t> занятий</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Форма занятия</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Кол-во часов</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Тема занятия</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Место проведения</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Форма контроля</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41250">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809039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55277"/>
            <a:ext cx="8596668" cy="422694"/>
          </a:xfrm>
        </p:spPr>
        <p:txBody>
          <a:bodyPr>
            <a:normAutofit/>
          </a:bodyPr>
          <a:lstStyle/>
          <a:p>
            <a:r>
              <a:rPr lang="ru-RU" sz="1800" b="1" dirty="0" smtClean="0">
                <a:solidFill>
                  <a:srgbClr val="002060"/>
                </a:solidFill>
                <a:latin typeface="Times New Roman" panose="02020603050405020304" pitchFamily="18" charset="0"/>
                <a:cs typeface="Times New Roman" panose="02020603050405020304" pitchFamily="18" charset="0"/>
              </a:rPr>
              <a:t>2. </a:t>
            </a:r>
            <a:r>
              <a:rPr lang="ru-RU" sz="1800" b="1" dirty="0">
                <a:solidFill>
                  <a:srgbClr val="002060"/>
                </a:solidFill>
                <a:latin typeface="Times New Roman" panose="02020603050405020304" pitchFamily="18" charset="0"/>
                <a:cs typeface="Times New Roman" panose="02020603050405020304" pitchFamily="18" charset="0"/>
              </a:rPr>
              <a:t>Комплекс </a:t>
            </a:r>
            <a:r>
              <a:rPr lang="ru-RU" sz="1800" b="1" dirty="0" smtClean="0">
                <a:solidFill>
                  <a:srgbClr val="002060"/>
                </a:solidFill>
                <a:latin typeface="Times New Roman" panose="02020603050405020304" pitchFamily="18" charset="0"/>
                <a:cs typeface="Times New Roman" panose="02020603050405020304" pitchFamily="18" charset="0"/>
              </a:rPr>
              <a:t>организационно-педагогических условий.</a:t>
            </a:r>
            <a:endParaRPr lang="ru-RU" sz="1800" dirty="0">
              <a:solidFill>
                <a:srgbClr val="002060"/>
              </a:solidFill>
            </a:endParaRPr>
          </a:p>
        </p:txBody>
      </p:sp>
      <p:sp>
        <p:nvSpPr>
          <p:cNvPr id="3" name="Объект 2"/>
          <p:cNvSpPr>
            <a:spLocks noGrp="1"/>
          </p:cNvSpPr>
          <p:nvPr>
            <p:ph idx="1"/>
          </p:nvPr>
        </p:nvSpPr>
        <p:spPr>
          <a:xfrm>
            <a:off x="370937" y="724619"/>
            <a:ext cx="9195758" cy="5486400"/>
          </a:xfrm>
        </p:spPr>
        <p:txBody>
          <a:bodyPr>
            <a:noAutofit/>
          </a:bodyPr>
          <a:lstStyle/>
          <a:p>
            <a:pPr marL="0" indent="0">
              <a:spcBef>
                <a:spcPts val="0"/>
              </a:spcBef>
              <a:buNone/>
            </a:pPr>
            <a:r>
              <a:rPr lang="ru-RU" sz="1200" b="1" dirty="0" smtClean="0">
                <a:solidFill>
                  <a:schemeClr val="tx1"/>
                </a:solidFill>
                <a:latin typeface="Times New Roman" panose="02020603050405020304" pitchFamily="18" charset="0"/>
                <a:cs typeface="Times New Roman" panose="02020603050405020304" pitchFamily="18" charset="0"/>
              </a:rPr>
              <a:t>2.3. Формы аттестации.</a:t>
            </a:r>
          </a:p>
          <a:p>
            <a:pPr marL="0" indent="0" algn="just">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u="sng" dirty="0" smtClean="0">
                <a:solidFill>
                  <a:schemeClr val="tx1"/>
                </a:solidFill>
                <a:latin typeface="Times New Roman" panose="02020603050405020304" pitchFamily="18" charset="0"/>
                <a:cs typeface="Times New Roman" panose="02020603050405020304" pitchFamily="18" charset="0"/>
              </a:rPr>
              <a:t>Формы аттестации</a:t>
            </a:r>
            <a:r>
              <a:rPr lang="ru-RU" sz="1200" dirty="0" smtClean="0">
                <a:solidFill>
                  <a:schemeClr val="tx1"/>
                </a:solidFill>
                <a:latin typeface="Times New Roman" panose="02020603050405020304" pitchFamily="18" charset="0"/>
                <a:cs typeface="Times New Roman" panose="02020603050405020304" pitchFamily="18" charset="0"/>
              </a:rPr>
              <a:t> разрабатываются </a:t>
            </a:r>
            <a:r>
              <a:rPr lang="ru-RU" sz="1200" dirty="0">
                <a:solidFill>
                  <a:schemeClr val="tx1"/>
                </a:solidFill>
                <a:latin typeface="Times New Roman" panose="02020603050405020304" pitchFamily="18" charset="0"/>
                <a:cs typeface="Times New Roman" panose="02020603050405020304" pitchFamily="18" charset="0"/>
              </a:rPr>
              <a:t>и обосновываются для </a:t>
            </a:r>
            <a:r>
              <a:rPr lang="ru-RU" sz="1200" dirty="0" smtClean="0">
                <a:solidFill>
                  <a:schemeClr val="tx1"/>
                </a:solidFill>
                <a:latin typeface="Times New Roman" panose="02020603050405020304" pitchFamily="18" charset="0"/>
                <a:cs typeface="Times New Roman" panose="02020603050405020304" pitchFamily="18" charset="0"/>
              </a:rPr>
              <a:t>определения результативности </a:t>
            </a:r>
            <a:r>
              <a:rPr lang="ru-RU" sz="1200" dirty="0">
                <a:solidFill>
                  <a:schemeClr val="tx1"/>
                </a:solidFill>
                <a:latin typeface="Times New Roman" panose="02020603050405020304" pitchFamily="18" charset="0"/>
                <a:cs typeface="Times New Roman" panose="02020603050405020304" pitchFamily="18" charset="0"/>
              </a:rPr>
              <a:t>освоения программы. Призваны отражать достижения цели и задач </a:t>
            </a:r>
            <a:r>
              <a:rPr lang="ru-RU" sz="1200" dirty="0" smtClean="0">
                <a:solidFill>
                  <a:schemeClr val="tx1"/>
                </a:solidFill>
                <a:latin typeface="Times New Roman" panose="02020603050405020304" pitchFamily="18" charset="0"/>
                <a:cs typeface="Times New Roman" panose="02020603050405020304" pitchFamily="18" charset="0"/>
              </a:rPr>
              <a:t>программы. Перечисляются </a:t>
            </a:r>
            <a:r>
              <a:rPr lang="ru-RU" sz="1200" dirty="0">
                <a:solidFill>
                  <a:schemeClr val="tx1"/>
                </a:solidFill>
                <a:latin typeface="Times New Roman" panose="02020603050405020304" pitchFamily="18" charset="0"/>
                <a:cs typeface="Times New Roman" panose="02020603050405020304" pitchFamily="18" charset="0"/>
              </a:rPr>
              <a:t>согласно учебному плану и учебно-тематическому плану (зачет, творческая работа, выставка, конкурс, </a:t>
            </a:r>
            <a:r>
              <a:rPr lang="ru-RU" sz="1200" dirty="0" smtClean="0">
                <a:solidFill>
                  <a:schemeClr val="tx1"/>
                </a:solidFill>
                <a:latin typeface="Times New Roman" panose="02020603050405020304" pitchFamily="18" charset="0"/>
                <a:cs typeface="Times New Roman" panose="02020603050405020304" pitchFamily="18" charset="0"/>
              </a:rPr>
              <a:t>фестиваль, соревнования, спортивные игры </a:t>
            </a:r>
            <a:r>
              <a:rPr lang="ru-RU" sz="1200" dirty="0">
                <a:solidFill>
                  <a:schemeClr val="tx1"/>
                </a:solidFill>
                <a:latin typeface="Times New Roman" panose="02020603050405020304" pitchFamily="18" charset="0"/>
                <a:cs typeface="Times New Roman" panose="02020603050405020304" pitchFamily="18" charset="0"/>
              </a:rPr>
              <a:t>и др</a:t>
            </a:r>
            <a:r>
              <a:rPr lang="ru-RU" sz="1200" dirty="0" smtClean="0">
                <a:solidFill>
                  <a:schemeClr val="tx1"/>
                </a:solidFill>
                <a:latin typeface="Times New Roman" panose="02020603050405020304" pitchFamily="18" charset="0"/>
                <a:cs typeface="Times New Roman" panose="02020603050405020304" pitchFamily="18" charset="0"/>
              </a:rPr>
              <a:t>.). </a:t>
            </a:r>
            <a:endParaRPr lang="ru-RU" sz="12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1200" b="1" dirty="0" smtClean="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Формы </a:t>
            </a:r>
            <a:r>
              <a:rPr lang="ru-RU" sz="1200" dirty="0">
                <a:solidFill>
                  <a:schemeClr val="tx1"/>
                </a:solidFill>
                <a:latin typeface="Times New Roman" panose="02020603050405020304" pitchFamily="18" charset="0"/>
                <a:cs typeface="Times New Roman" panose="02020603050405020304" pitchFamily="18" charset="0"/>
              </a:rPr>
              <a:t>аттестации обучающихся и предъявления образовательных результатов определяются педагогами самостоятельно в соответствии с содержанием программы, уровнем </a:t>
            </a:r>
            <a:r>
              <a:rPr lang="ru-RU" sz="1200" dirty="0" smtClean="0">
                <a:solidFill>
                  <a:schemeClr val="tx1"/>
                </a:solidFill>
                <a:latin typeface="Times New Roman" panose="02020603050405020304" pitchFamily="18" charset="0"/>
                <a:cs typeface="Times New Roman" panose="02020603050405020304" pitchFamily="18" charset="0"/>
              </a:rPr>
              <a:t>её </a:t>
            </a:r>
            <a:r>
              <a:rPr lang="ru-RU" sz="1200" dirty="0">
                <a:solidFill>
                  <a:schemeClr val="tx1"/>
                </a:solidFill>
                <a:latin typeface="Times New Roman" panose="02020603050405020304" pitchFamily="18" charset="0"/>
                <a:cs typeface="Times New Roman" panose="02020603050405020304" pitchFamily="18" charset="0"/>
              </a:rPr>
              <a:t>освоения, возрастом обучающихся. </a:t>
            </a:r>
            <a:endParaRPr lang="ru-RU" sz="1200" dirty="0" smtClean="0">
              <a:solidFill>
                <a:schemeClr val="tx1"/>
              </a:solidFill>
              <a:latin typeface="Times New Roman" panose="02020603050405020304" pitchFamily="18" charset="0"/>
              <a:cs typeface="Times New Roman" panose="02020603050405020304" pitchFamily="18" charset="0"/>
            </a:endParaRPr>
          </a:p>
          <a:p>
            <a:pPr marL="0" indent="0" algn="just">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Формы </a:t>
            </a:r>
            <a:r>
              <a:rPr lang="ru-RU" sz="1200" dirty="0">
                <a:solidFill>
                  <a:schemeClr val="tx1"/>
                </a:solidFill>
                <a:latin typeface="Times New Roman" panose="02020603050405020304" pitchFamily="18" charset="0"/>
                <a:cs typeface="Times New Roman" panose="02020603050405020304" pitchFamily="18" charset="0"/>
              </a:rPr>
              <a:t>отслеживания и фиксации образовательных результатов: аналитическая справка о реализации программы и уровне </a:t>
            </a:r>
            <a:r>
              <a:rPr lang="ru-RU" sz="1200" dirty="0" smtClean="0">
                <a:solidFill>
                  <a:schemeClr val="tx1"/>
                </a:solidFill>
                <a:latin typeface="Times New Roman" panose="02020603050405020304" pitchFamily="18" charset="0"/>
                <a:cs typeface="Times New Roman" panose="02020603050405020304" pitchFamily="18" charset="0"/>
              </a:rPr>
              <a:t>её освоения обучающимися; </a:t>
            </a:r>
            <a:r>
              <a:rPr lang="ru-RU" sz="1200" dirty="0">
                <a:solidFill>
                  <a:schemeClr val="tx1"/>
                </a:solidFill>
                <a:latin typeface="Times New Roman" panose="02020603050405020304" pitchFamily="18" charset="0"/>
                <a:cs typeface="Times New Roman" panose="02020603050405020304" pitchFamily="18" charset="0"/>
              </a:rPr>
              <a:t>аналитический материал, аудиозапись, видеозапись, грамота, готовая работа, диплом, дневник наблюдений, журнал посещаемости. маршрутный лист, материал анкетирования и тестирования, методическая разработка, портфолио, перечень готовых работ, протокол соревнований, фото, отзыв детей и родителей, свидетельство (сертификат), статья и </a:t>
            </a:r>
            <a:r>
              <a:rPr lang="ru-RU" sz="1200" dirty="0" smtClean="0">
                <a:solidFill>
                  <a:schemeClr val="tx1"/>
                </a:solidFill>
                <a:latin typeface="Times New Roman" panose="02020603050405020304" pitchFamily="18" charset="0"/>
                <a:cs typeface="Times New Roman" panose="02020603050405020304" pitchFamily="18" charset="0"/>
              </a:rPr>
              <a:t>др</a:t>
            </a:r>
            <a:r>
              <a:rPr lang="ru-RU" sz="1200" dirty="0">
                <a:solidFill>
                  <a:schemeClr val="tx1"/>
                </a:solidFill>
                <a:latin typeface="Times New Roman" panose="02020603050405020304" pitchFamily="18" charset="0"/>
                <a:cs typeface="Times New Roman" panose="02020603050405020304" pitchFamily="18" charset="0"/>
              </a:rPr>
              <a:t>.</a:t>
            </a:r>
          </a:p>
          <a:p>
            <a:pPr marL="0" indent="0" algn="just">
              <a:buNone/>
            </a:pPr>
            <a:r>
              <a:rPr lang="ru-RU" sz="1200" dirty="0" smtClean="0">
                <a:solidFill>
                  <a:schemeClr val="tx1"/>
                </a:solidFill>
                <a:latin typeface="Times New Roman" panose="02020603050405020304" pitchFamily="18" charset="0"/>
                <a:cs typeface="Times New Roman" panose="02020603050405020304" pitchFamily="18" charset="0"/>
              </a:rPr>
              <a:t>	Формы </a:t>
            </a:r>
            <a:r>
              <a:rPr lang="ru-RU" sz="1200" dirty="0">
                <a:solidFill>
                  <a:schemeClr val="tx1"/>
                </a:solidFill>
                <a:latin typeface="Times New Roman" panose="02020603050405020304" pitchFamily="18" charset="0"/>
                <a:cs typeface="Times New Roman" panose="02020603050405020304" pitchFamily="18" charset="0"/>
              </a:rPr>
              <a:t>предъявления и демонстрации образовательных результатов: аналитический материал по итогам проведения психологической диагностики, аналитическая справка, выставка, готовое изделие, демонстрация моделей, диагностическая карта, защита творческих работ, конкурс. контрольная работа. Концерт, научно-практическая конференция, олимпиада, открытое занятие, </a:t>
            </a:r>
            <a:r>
              <a:rPr lang="ru-RU" sz="1200" dirty="0" smtClean="0">
                <a:solidFill>
                  <a:schemeClr val="tx1"/>
                </a:solidFill>
                <a:latin typeface="Times New Roman" panose="02020603050405020304" pitchFamily="18" charset="0"/>
                <a:cs typeface="Times New Roman" panose="02020603050405020304" pitchFamily="18" charset="0"/>
              </a:rPr>
              <a:t>отчёт </a:t>
            </a:r>
            <a:r>
              <a:rPr lang="ru-RU" sz="1200" dirty="0">
                <a:solidFill>
                  <a:schemeClr val="tx1"/>
                </a:solidFill>
                <a:latin typeface="Times New Roman" panose="02020603050405020304" pitchFamily="18" charset="0"/>
                <a:cs typeface="Times New Roman" panose="02020603050405020304" pitchFamily="18" charset="0"/>
              </a:rPr>
              <a:t>итоговый, портфолио, поступление выпускников в профессиональные образовательные организации по профилю, праздник, </a:t>
            </a:r>
            <a:r>
              <a:rPr lang="ru-RU" sz="1200" dirty="0" smtClean="0">
                <a:solidFill>
                  <a:schemeClr val="tx1"/>
                </a:solidFill>
                <a:latin typeface="Times New Roman" panose="02020603050405020304" pitchFamily="18" charset="0"/>
                <a:cs typeface="Times New Roman" panose="02020603050405020304" pitchFamily="18" charset="0"/>
              </a:rPr>
              <a:t>слёт</a:t>
            </a:r>
            <a:r>
              <a:rPr lang="ru-RU" sz="1200" dirty="0">
                <a:solidFill>
                  <a:schemeClr val="tx1"/>
                </a:solidFill>
                <a:latin typeface="Times New Roman" panose="02020603050405020304" pitchFamily="18" charset="0"/>
                <a:cs typeface="Times New Roman" panose="02020603050405020304" pitchFamily="18" charset="0"/>
              </a:rPr>
              <a:t>, соревнование, </a:t>
            </a:r>
            <a:r>
              <a:rPr lang="ru-RU" sz="1200" dirty="0" smtClean="0">
                <a:solidFill>
                  <a:schemeClr val="tx1"/>
                </a:solidFill>
                <a:latin typeface="Times New Roman" panose="02020603050405020304" pitchFamily="18" charset="0"/>
                <a:cs typeface="Times New Roman" panose="02020603050405020304" pitchFamily="18" charset="0"/>
              </a:rPr>
              <a:t>фестиваль и т.д.</a:t>
            </a:r>
          </a:p>
          <a:p>
            <a:pPr marL="0" indent="0" algn="just">
              <a:spcBef>
                <a:spcPts val="0"/>
              </a:spcBef>
              <a:buNone/>
            </a:pPr>
            <a:endParaRPr lang="ru-RU" sz="12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ru-RU" sz="1200" b="1" dirty="0" smtClean="0">
                <a:solidFill>
                  <a:schemeClr val="tx1"/>
                </a:solidFill>
                <a:latin typeface="Times New Roman" panose="02020603050405020304" pitchFamily="18" charset="0"/>
                <a:cs typeface="Times New Roman" panose="02020603050405020304" pitchFamily="18" charset="0"/>
              </a:rPr>
              <a:t>2.4. Оценочные материалы.</a:t>
            </a:r>
          </a:p>
          <a:p>
            <a:pPr marL="0" indent="0" algn="just">
              <a:spcBef>
                <a:spcPts val="0"/>
              </a:spcBef>
              <a:buNone/>
            </a:pPr>
            <a:endParaRPr lang="ru-RU" sz="1200" b="1"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ru-RU" sz="1200" b="1" dirty="0" smtClean="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В </a:t>
            </a:r>
            <a:r>
              <a:rPr lang="ru-RU" sz="1200" dirty="0">
                <a:solidFill>
                  <a:schemeClr val="tx1"/>
                </a:solidFill>
                <a:latin typeface="Times New Roman" panose="02020603050405020304" pitchFamily="18" charset="0"/>
                <a:cs typeface="Times New Roman" panose="02020603050405020304" pitchFamily="18" charset="0"/>
              </a:rPr>
              <a:t>данном разделе отражается перечень (пакет) диагностических материалы методик, позволяющих определить достижение учащимися планируемых </a:t>
            </a:r>
            <a:r>
              <a:rPr lang="ru-RU" sz="1200" dirty="0" smtClean="0">
                <a:solidFill>
                  <a:schemeClr val="tx1"/>
                </a:solidFill>
                <a:latin typeface="Times New Roman" panose="02020603050405020304" pitchFamily="18" charset="0"/>
                <a:cs typeface="Times New Roman" panose="02020603050405020304" pitchFamily="18" charset="0"/>
              </a:rPr>
              <a:t>результатов.</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Для </a:t>
            </a:r>
            <a:r>
              <a:rPr lang="ru-RU" sz="1200" dirty="0">
                <a:solidFill>
                  <a:schemeClr val="tx1"/>
                </a:solidFill>
                <a:latin typeface="Times New Roman" panose="02020603050405020304" pitchFamily="18" charset="0"/>
                <a:cs typeface="Times New Roman" panose="02020603050405020304" pitchFamily="18" charset="0"/>
              </a:rPr>
              <a:t>определения уровня освоения программы в </a:t>
            </a:r>
            <a:r>
              <a:rPr lang="ru-RU" sz="1200" dirty="0" smtClean="0">
                <a:solidFill>
                  <a:schemeClr val="tx1"/>
                </a:solidFill>
                <a:latin typeface="Times New Roman" panose="02020603050405020304" pitchFamily="18" charset="0"/>
                <a:cs typeface="Times New Roman" panose="02020603050405020304" pitchFamily="18" charset="0"/>
              </a:rPr>
              <a:t>разрабатываются КИМ (контрольно-измерительные материалы), </a:t>
            </a:r>
            <a:r>
              <a:rPr lang="ru-RU" sz="1200" dirty="0">
                <a:solidFill>
                  <a:schemeClr val="tx1"/>
                </a:solidFill>
                <a:latin typeface="Times New Roman" panose="02020603050405020304" pitchFamily="18" charset="0"/>
                <a:cs typeface="Times New Roman" panose="02020603050405020304" pitchFamily="18" charset="0"/>
              </a:rPr>
              <a:t>ФОС </a:t>
            </a:r>
            <a:r>
              <a:rPr lang="ru-RU" sz="1200" dirty="0" smtClean="0">
                <a:solidFill>
                  <a:schemeClr val="tx1"/>
                </a:solidFill>
                <a:latin typeface="Times New Roman" panose="02020603050405020304" pitchFamily="18" charset="0"/>
                <a:cs typeface="Times New Roman" panose="02020603050405020304" pitchFamily="18" charset="0"/>
              </a:rPr>
              <a:t>(фонды </a:t>
            </a:r>
            <a:r>
              <a:rPr lang="ru-RU" sz="1200" dirty="0">
                <a:solidFill>
                  <a:schemeClr val="tx1"/>
                </a:solidFill>
                <a:latin typeface="Times New Roman" panose="02020603050405020304" pitchFamily="18" charset="0"/>
                <a:cs typeface="Times New Roman" panose="02020603050405020304" pitchFamily="18" charset="0"/>
              </a:rPr>
              <a:t>оценочных средств) по блокам, разделам, темам программы (анализируем по тексту программы, могут быть представлены в разных местах</a:t>
            </a:r>
            <a:r>
              <a:rPr lang="ru-RU" sz="1200" dirty="0" smtClean="0">
                <a:solidFill>
                  <a:schemeClr val="tx1"/>
                </a:solidFill>
                <a:latin typeface="Times New Roman" panose="02020603050405020304" pitchFamily="18" charset="0"/>
                <a:cs typeface="Times New Roman" panose="02020603050405020304" pitchFamily="18" charset="0"/>
              </a:rPr>
              <a:t>).</a:t>
            </a:r>
          </a:p>
          <a:p>
            <a:pPr marL="0" indent="0" algn="just">
              <a:spcBef>
                <a:spcPts val="0"/>
              </a:spcBef>
              <a:buNone/>
            </a:pPr>
            <a:endParaRPr lang="ru-RU" sz="1200" b="1"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a:xfrm>
            <a:off x="677334" y="6366294"/>
            <a:ext cx="6297612" cy="345057"/>
          </a:xfrm>
        </p:spPr>
        <p:txBody>
          <a:bodyPr/>
          <a:lstStyle/>
          <a:p>
            <a:r>
              <a:rPr lang="ru-RU" dirty="0" smtClean="0">
                <a:solidFill>
                  <a:srgbClr val="002060"/>
                </a:solidFill>
              </a:rPr>
              <a:t>МОЦ г.Ульяновск, 2020г.</a:t>
            </a:r>
            <a:endParaRPr lang="ru-RU" dirty="0">
              <a:solidFill>
                <a:srgbClr val="002060"/>
              </a:solidFill>
            </a:endParaRPr>
          </a:p>
        </p:txBody>
      </p:sp>
    </p:spTree>
    <p:extLst>
      <p:ext uri="{BB962C8B-B14F-4D97-AF65-F5344CB8AC3E}">
        <p14:creationId xmlns:p14="http://schemas.microsoft.com/office/powerpoint/2010/main" val="550386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55277"/>
            <a:ext cx="8596668" cy="422694"/>
          </a:xfrm>
        </p:spPr>
        <p:txBody>
          <a:bodyPr>
            <a:normAutofit/>
          </a:bodyPr>
          <a:lstStyle/>
          <a:p>
            <a:r>
              <a:rPr lang="ru-RU" sz="1800" b="1" dirty="0" smtClean="0">
                <a:solidFill>
                  <a:srgbClr val="002060"/>
                </a:solidFill>
                <a:latin typeface="Times New Roman" panose="02020603050405020304" pitchFamily="18" charset="0"/>
                <a:cs typeface="Times New Roman" panose="02020603050405020304" pitchFamily="18" charset="0"/>
              </a:rPr>
              <a:t>2. </a:t>
            </a:r>
            <a:r>
              <a:rPr lang="ru-RU" sz="1800" b="1" dirty="0">
                <a:solidFill>
                  <a:srgbClr val="002060"/>
                </a:solidFill>
                <a:latin typeface="Times New Roman" panose="02020603050405020304" pitchFamily="18" charset="0"/>
                <a:cs typeface="Times New Roman" panose="02020603050405020304" pitchFamily="18" charset="0"/>
              </a:rPr>
              <a:t>Комплекс </a:t>
            </a:r>
            <a:r>
              <a:rPr lang="ru-RU" sz="1800" b="1" dirty="0" smtClean="0">
                <a:solidFill>
                  <a:srgbClr val="002060"/>
                </a:solidFill>
                <a:latin typeface="Times New Roman" panose="02020603050405020304" pitchFamily="18" charset="0"/>
                <a:cs typeface="Times New Roman" panose="02020603050405020304" pitchFamily="18" charset="0"/>
              </a:rPr>
              <a:t>организационно-педагогических условий.</a:t>
            </a:r>
            <a:endParaRPr lang="ru-RU" sz="1800" dirty="0">
              <a:solidFill>
                <a:srgbClr val="002060"/>
              </a:solidFill>
            </a:endParaRPr>
          </a:p>
        </p:txBody>
      </p:sp>
      <p:sp>
        <p:nvSpPr>
          <p:cNvPr id="3" name="Объект 2"/>
          <p:cNvSpPr>
            <a:spLocks noGrp="1"/>
          </p:cNvSpPr>
          <p:nvPr>
            <p:ph idx="1"/>
          </p:nvPr>
        </p:nvSpPr>
        <p:spPr>
          <a:xfrm>
            <a:off x="370937" y="724619"/>
            <a:ext cx="9195758" cy="5486400"/>
          </a:xfrm>
        </p:spPr>
        <p:txBody>
          <a:bodyPr>
            <a:noAutofit/>
          </a:bodyPr>
          <a:lstStyle/>
          <a:p>
            <a:pPr marL="0" indent="0" algn="just">
              <a:spcBef>
                <a:spcPts val="0"/>
              </a:spcBef>
              <a:buNone/>
            </a:pPr>
            <a:r>
              <a:rPr lang="ru-RU" sz="1200" b="1" dirty="0" smtClean="0">
                <a:solidFill>
                  <a:schemeClr val="tx1"/>
                </a:solidFill>
                <a:latin typeface="Times New Roman" panose="02020603050405020304" pitchFamily="18" charset="0"/>
                <a:cs typeface="Times New Roman" panose="02020603050405020304" pitchFamily="18" charset="0"/>
              </a:rPr>
              <a:t>2.5. Методические материалы.</a:t>
            </a:r>
            <a:endParaRPr lang="ru-RU" sz="1200" b="1"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b="1"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u="sng" dirty="0" smtClean="0">
                <a:solidFill>
                  <a:schemeClr val="tx1"/>
                </a:solidFill>
                <a:latin typeface="Times New Roman" panose="02020603050405020304" pitchFamily="18" charset="0"/>
                <a:cs typeface="Times New Roman" panose="02020603050405020304" pitchFamily="18" charset="0"/>
              </a:rPr>
              <a:t>Методические материалы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b="1" dirty="0" smtClean="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УМК программы</a:t>
            </a:r>
            <a:r>
              <a:rPr lang="ru-RU" sz="1200" dirty="0">
                <a:solidFill>
                  <a:schemeClr val="tx1"/>
                </a:solidFill>
                <a:latin typeface="Times New Roman" panose="02020603050405020304" pitchFamily="18" charset="0"/>
                <a:cs typeface="Times New Roman" panose="02020603050405020304" pitchFamily="18" charset="0"/>
              </a:rPr>
              <a:t>, дидактические </a:t>
            </a:r>
            <a:r>
              <a:rPr lang="ru-RU" sz="1200" dirty="0" smtClean="0">
                <a:solidFill>
                  <a:schemeClr val="tx1"/>
                </a:solidFill>
                <a:latin typeface="Times New Roman" panose="02020603050405020304" pitchFamily="18" charset="0"/>
                <a:cs typeface="Times New Roman" panose="02020603050405020304" pitchFamily="18" charset="0"/>
              </a:rPr>
              <a:t>материалы, раздаточные </a:t>
            </a:r>
            <a:r>
              <a:rPr lang="ru-RU" sz="1200" dirty="0">
                <a:solidFill>
                  <a:schemeClr val="tx1"/>
                </a:solidFill>
                <a:latin typeface="Times New Roman" panose="02020603050405020304" pitchFamily="18" charset="0"/>
                <a:cs typeface="Times New Roman" panose="02020603050405020304" pitchFamily="18" charset="0"/>
              </a:rPr>
              <a:t>материалы, инструкционные, технологические карты, задания, упражнения, образцы изделий и т.п.; презентации по программе; материалы по ТБ, задания для самостоятельной творческой деятельности и т.д.  Определяется педагогом самостоятельно. </a:t>
            </a:r>
          </a:p>
          <a:p>
            <a:pPr marL="0" indent="0" algn="just">
              <a:buNone/>
            </a:pPr>
            <a:r>
              <a:rPr lang="ru-RU" sz="1200" dirty="0" smtClean="0">
                <a:solidFill>
                  <a:schemeClr val="tx1"/>
                </a:solidFill>
                <a:latin typeface="Times New Roman" panose="02020603050405020304" pitchFamily="18" charset="0"/>
                <a:cs typeface="Times New Roman" panose="02020603050405020304" pitchFamily="18" charset="0"/>
              </a:rPr>
              <a:t>	Методические материалы могут включать в себя: </a:t>
            </a:r>
          </a:p>
          <a:p>
            <a:pPr marL="0" indent="0" algn="just">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1. особенности </a:t>
            </a:r>
            <a:r>
              <a:rPr lang="ru-RU" sz="1200" dirty="0">
                <a:solidFill>
                  <a:schemeClr val="tx1"/>
                </a:solidFill>
                <a:latin typeface="Times New Roman" panose="02020603050405020304" pitchFamily="18" charset="0"/>
                <a:cs typeface="Times New Roman" panose="02020603050405020304" pitchFamily="18" charset="0"/>
              </a:rPr>
              <a:t>организации образовательного процесса очно, очно-заочно, заочно, дистанционно, в условиях сетевого взаимодействия и </a:t>
            </a:r>
            <a:r>
              <a:rPr lang="ru-RU" sz="1200" dirty="0" smtClean="0">
                <a:solidFill>
                  <a:schemeClr val="tx1"/>
                </a:solidFill>
                <a:latin typeface="Times New Roman" panose="02020603050405020304" pitchFamily="18" charset="0"/>
                <a:cs typeface="Times New Roman" panose="02020603050405020304" pitchFamily="18" charset="0"/>
              </a:rPr>
              <a:t>др.; </a:t>
            </a:r>
          </a:p>
          <a:p>
            <a:pPr marL="0" indent="0" algn="just">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2. методы </a:t>
            </a:r>
            <a:r>
              <a:rPr lang="ru-RU" sz="1200" dirty="0">
                <a:solidFill>
                  <a:schemeClr val="tx1"/>
                </a:solidFill>
                <a:latin typeface="Times New Roman" panose="02020603050405020304" pitchFamily="18" charset="0"/>
                <a:cs typeface="Times New Roman" panose="02020603050405020304" pitchFamily="18" charset="0"/>
              </a:rPr>
              <a:t>обучения (словесный, наглядный практический, объяснительно - иллюстративный репродуктивный, частично - поисковый, исследовательский проблемный; игровой, дискуссионный проектный и др.) и воспитания (убеждение, поощрение, упражнение, стимулирование, мотивация и др.);</a:t>
            </a:r>
          </a:p>
          <a:p>
            <a:pPr marL="0" lvl="0" indent="0" algn="just">
              <a:buNone/>
            </a:pPr>
            <a:r>
              <a:rPr lang="ru-RU" sz="1200" dirty="0" smtClean="0">
                <a:solidFill>
                  <a:schemeClr val="tx1"/>
                </a:solidFill>
                <a:latin typeface="Times New Roman" panose="02020603050405020304" pitchFamily="18" charset="0"/>
                <a:cs typeface="Times New Roman" panose="02020603050405020304" pitchFamily="18" charset="0"/>
              </a:rPr>
              <a:t>	3. формы </a:t>
            </a:r>
            <a:r>
              <a:rPr lang="ru-RU" sz="1200" dirty="0">
                <a:solidFill>
                  <a:schemeClr val="tx1"/>
                </a:solidFill>
                <a:latin typeface="Times New Roman" panose="02020603050405020304" pitchFamily="18" charset="0"/>
                <a:cs typeface="Times New Roman" panose="02020603050405020304" pitchFamily="18" charset="0"/>
              </a:rPr>
              <a:t>организации образовательного процесса:</a:t>
            </a:r>
          </a:p>
          <a:p>
            <a:pPr marL="0" indent="0" algn="just">
              <a:buNone/>
            </a:pPr>
            <a:r>
              <a:rPr lang="ru-RU" sz="1200" dirty="0" smtClean="0">
                <a:solidFill>
                  <a:schemeClr val="tx1"/>
                </a:solidFill>
                <a:latin typeface="Times New Roman" panose="02020603050405020304" pitchFamily="18" charset="0"/>
                <a:cs typeface="Times New Roman" panose="02020603050405020304" pitchFamily="18" charset="0"/>
              </a:rPr>
              <a:t>	4. индивидуальная</a:t>
            </a:r>
            <a:r>
              <a:rPr lang="ru-RU" sz="1200" dirty="0">
                <a:solidFill>
                  <a:schemeClr val="tx1"/>
                </a:solidFill>
                <a:latin typeface="Times New Roman" panose="02020603050405020304" pitchFamily="18" charset="0"/>
                <a:cs typeface="Times New Roman" panose="02020603050405020304" pitchFamily="18" charset="0"/>
              </a:rPr>
              <a:t>, индивидуально-групповая и групповая; выбор той или иной формы обосновывается с позиции профиля деятельности (музыкального спортивного` художественного и др.), категории обучающихся (дети-инвалиды дети с ОВЗ) и др.;</a:t>
            </a:r>
          </a:p>
          <a:p>
            <a:pPr marL="0" lvl="0" indent="0" algn="just">
              <a:buNone/>
            </a:pPr>
            <a:r>
              <a:rPr lang="ru-RU" sz="1200" dirty="0" smtClean="0">
                <a:solidFill>
                  <a:schemeClr val="tx1"/>
                </a:solidFill>
                <a:latin typeface="Times New Roman" panose="02020603050405020304" pitchFamily="18" charset="0"/>
                <a:cs typeface="Times New Roman" panose="02020603050405020304" pitchFamily="18" charset="0"/>
              </a:rPr>
              <a:t>	5. формы </a:t>
            </a:r>
            <a:r>
              <a:rPr lang="ru-RU" sz="1200" dirty="0">
                <a:solidFill>
                  <a:schemeClr val="tx1"/>
                </a:solidFill>
                <a:latin typeface="Times New Roman" panose="02020603050405020304" pitchFamily="18" charset="0"/>
                <a:cs typeface="Times New Roman" panose="02020603050405020304" pitchFamily="18" charset="0"/>
              </a:rPr>
              <a:t>организации учебного занятия – акция, аукцион, бенефис, беседа, вернисаж, встреча с интересными людьми, выставка галерея, гостиная, диспут, защита проектов, игра, концерт, КВН, конкурс, конференция, круглый стол, круиз, лабораторное занятие, лекция. мастер-класс, «мозговой штурм», наблюдение, олимпиада, открытое занятие, посиделки, поход, праздник, практическое занятие, представление, презентация, рейд, ринг, салон, семинар, соревнование, спектакль, студия, творческая мастерская, тренинг, турнир, фабрика, фестиваль, чемпионат, шоу, экскурсия. экзамен, экспедиция, эксперимент, эстафета, ярмарка;</a:t>
            </a:r>
          </a:p>
          <a:p>
            <a:pPr marL="0" indent="0" algn="just">
              <a:buNone/>
            </a:pPr>
            <a:r>
              <a:rPr lang="ru-RU" sz="1200" dirty="0" smtClean="0">
                <a:solidFill>
                  <a:schemeClr val="tx1"/>
                </a:solidFill>
                <a:latin typeface="Times New Roman" panose="02020603050405020304" pitchFamily="18" charset="0"/>
                <a:cs typeface="Times New Roman" panose="02020603050405020304" pitchFamily="18" charset="0"/>
              </a:rPr>
              <a:t>	6. педагогические </a:t>
            </a:r>
            <a:r>
              <a:rPr lang="ru-RU" sz="1200" dirty="0">
                <a:solidFill>
                  <a:schemeClr val="tx1"/>
                </a:solidFill>
                <a:latin typeface="Times New Roman" panose="02020603050405020304" pitchFamily="18" charset="0"/>
                <a:cs typeface="Times New Roman" panose="02020603050405020304" pitchFamily="18" charset="0"/>
              </a:rPr>
              <a:t>технологии - технология индивидуализации обучения, технология группового обучения, технология коллективного взаимообучения, технология программированного </a:t>
            </a:r>
            <a:r>
              <a:rPr lang="ru-RU" sz="1200" dirty="0" smtClean="0">
                <a:solidFill>
                  <a:schemeClr val="tx1"/>
                </a:solidFill>
                <a:latin typeface="Times New Roman" panose="02020603050405020304" pitchFamily="18" charset="0"/>
                <a:cs typeface="Times New Roman" panose="02020603050405020304" pitchFamily="18" charset="0"/>
              </a:rPr>
              <a:t>обучения.</a:t>
            </a:r>
            <a:endParaRPr lang="ru-RU" sz="1200" b="1"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b="1"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b="1"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a:xfrm>
            <a:off x="677334" y="6366294"/>
            <a:ext cx="6297612" cy="345057"/>
          </a:xfrm>
        </p:spPr>
        <p:txBody>
          <a:bodyPr/>
          <a:lstStyle/>
          <a:p>
            <a:r>
              <a:rPr lang="ru-RU" dirty="0" smtClean="0">
                <a:solidFill>
                  <a:srgbClr val="002060"/>
                </a:solidFill>
              </a:rPr>
              <a:t>МОЦ г.Ульяновск, 2020г.</a:t>
            </a:r>
            <a:endParaRPr lang="ru-RU" dirty="0">
              <a:solidFill>
                <a:srgbClr val="002060"/>
              </a:solidFill>
            </a:endParaRPr>
          </a:p>
        </p:txBody>
      </p:sp>
    </p:spTree>
    <p:extLst>
      <p:ext uri="{BB962C8B-B14F-4D97-AF65-F5344CB8AC3E}">
        <p14:creationId xmlns:p14="http://schemas.microsoft.com/office/powerpoint/2010/main" val="2512264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55277"/>
            <a:ext cx="8596668" cy="422694"/>
          </a:xfrm>
        </p:spPr>
        <p:txBody>
          <a:bodyPr>
            <a:normAutofit/>
          </a:bodyPr>
          <a:lstStyle/>
          <a:p>
            <a:r>
              <a:rPr lang="ru-RU" sz="1800" b="1" dirty="0" smtClean="0">
                <a:solidFill>
                  <a:srgbClr val="002060"/>
                </a:solidFill>
                <a:latin typeface="Times New Roman" panose="02020603050405020304" pitchFamily="18" charset="0"/>
                <a:cs typeface="Times New Roman" panose="02020603050405020304" pitchFamily="18" charset="0"/>
              </a:rPr>
              <a:t>2. </a:t>
            </a:r>
            <a:r>
              <a:rPr lang="ru-RU" sz="1800" b="1" dirty="0">
                <a:solidFill>
                  <a:srgbClr val="002060"/>
                </a:solidFill>
                <a:latin typeface="Times New Roman" panose="02020603050405020304" pitchFamily="18" charset="0"/>
                <a:cs typeface="Times New Roman" panose="02020603050405020304" pitchFamily="18" charset="0"/>
              </a:rPr>
              <a:t>Комплекс </a:t>
            </a:r>
            <a:r>
              <a:rPr lang="ru-RU" sz="1800" b="1" dirty="0" smtClean="0">
                <a:solidFill>
                  <a:srgbClr val="002060"/>
                </a:solidFill>
                <a:latin typeface="Times New Roman" panose="02020603050405020304" pitchFamily="18" charset="0"/>
                <a:cs typeface="Times New Roman" panose="02020603050405020304" pitchFamily="18" charset="0"/>
              </a:rPr>
              <a:t>организационно-педагогических условий.</a:t>
            </a:r>
            <a:endParaRPr lang="ru-RU" sz="1800" dirty="0">
              <a:solidFill>
                <a:srgbClr val="002060"/>
              </a:solidFill>
            </a:endParaRPr>
          </a:p>
        </p:txBody>
      </p:sp>
      <p:sp>
        <p:nvSpPr>
          <p:cNvPr id="3" name="Объект 2"/>
          <p:cNvSpPr>
            <a:spLocks noGrp="1"/>
          </p:cNvSpPr>
          <p:nvPr>
            <p:ph idx="1"/>
          </p:nvPr>
        </p:nvSpPr>
        <p:spPr>
          <a:xfrm>
            <a:off x="370937" y="724619"/>
            <a:ext cx="9195758" cy="5486400"/>
          </a:xfrm>
        </p:spPr>
        <p:txBody>
          <a:bodyPr>
            <a:noAutofit/>
          </a:bodyPr>
          <a:lstStyle/>
          <a:p>
            <a:pPr marL="0" indent="0" algn="just">
              <a:spcBef>
                <a:spcPts val="0"/>
              </a:spcBef>
              <a:buNone/>
            </a:pPr>
            <a:r>
              <a:rPr lang="ru-RU" sz="1200" b="1" dirty="0" smtClean="0">
                <a:solidFill>
                  <a:schemeClr val="tx1"/>
                </a:solidFill>
                <a:latin typeface="Times New Roman" panose="02020603050405020304" pitchFamily="18" charset="0"/>
                <a:cs typeface="Times New Roman" panose="02020603050405020304" pitchFamily="18" charset="0"/>
              </a:rPr>
              <a:t>2.6. Список литературы.</a:t>
            </a:r>
            <a:endParaRPr lang="ru-RU" sz="1200" b="1"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b="1"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u="sng" dirty="0" smtClean="0">
                <a:solidFill>
                  <a:schemeClr val="tx1"/>
                </a:solidFill>
                <a:latin typeface="Times New Roman" panose="02020603050405020304" pitchFamily="18" charset="0"/>
                <a:cs typeface="Times New Roman" panose="02020603050405020304" pitchFamily="18" charset="0"/>
              </a:rPr>
              <a:t>Список литературы</a:t>
            </a:r>
            <a:r>
              <a:rPr lang="ru-RU" sz="1200" dirty="0" smtClean="0">
                <a:solidFill>
                  <a:schemeClr val="tx1"/>
                </a:solidFill>
                <a:latin typeface="Times New Roman" panose="02020603050405020304" pitchFamily="18" charset="0"/>
                <a:cs typeface="Times New Roman" panose="02020603050405020304" pitchFamily="18" charset="0"/>
              </a:rPr>
              <a:t> должен быть оформлен в соответствии с правилами составления библиографического списка (ГОСТ Р7.0.11-2011). </a:t>
            </a:r>
          </a:p>
          <a:p>
            <a:pPr marL="0" indent="0" algn="just">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Наличие списков литературы для педагога, учащихся, родителей.</a:t>
            </a:r>
          </a:p>
          <a:p>
            <a:pPr marL="0" indent="0" algn="just">
              <a:buNone/>
            </a:pPr>
            <a:endParaRPr lang="ru-RU" sz="12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1200" dirty="0" smtClean="0">
              <a:solidFill>
                <a:schemeClr val="tx1"/>
              </a:solidFill>
              <a:latin typeface="Times New Roman" panose="02020603050405020304" pitchFamily="18" charset="0"/>
              <a:cs typeface="Times New Roman" panose="02020603050405020304" pitchFamily="18" charset="0"/>
            </a:endParaRPr>
          </a:p>
          <a:p>
            <a:pPr marL="0" indent="0" algn="just">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При разработке дополнительных </a:t>
            </a:r>
            <a:r>
              <a:rPr lang="ru-RU" sz="1200" dirty="0" smtClean="0">
                <a:solidFill>
                  <a:schemeClr val="tx1"/>
                </a:solidFill>
                <a:latin typeface="Times New Roman" panose="02020603050405020304" pitchFamily="18" charset="0"/>
                <a:cs typeface="Times New Roman" panose="02020603050405020304" pitchFamily="18" charset="0"/>
              </a:rPr>
              <a:t>общеобразовательных общеразвивающих </a:t>
            </a:r>
            <a:r>
              <a:rPr lang="ru-RU" sz="1200" dirty="0" smtClean="0">
                <a:solidFill>
                  <a:schemeClr val="tx1"/>
                </a:solidFill>
                <a:latin typeface="Times New Roman" panose="02020603050405020304" pitchFamily="18" charset="0"/>
                <a:cs typeface="Times New Roman" panose="02020603050405020304" pitchFamily="18" charset="0"/>
              </a:rPr>
              <a:t>программ учитывается культура оформления программы, оптимальность объёма (страниц), соответствие и обоснованность используемой терминологии.</a:t>
            </a:r>
          </a:p>
          <a:p>
            <a:pPr marL="0" indent="0" algn="just">
              <a:buNone/>
            </a:pPr>
            <a:endParaRPr lang="ru-RU" sz="12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1200" dirty="0" smtClean="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12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1200" dirty="0" smtClean="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1200" dirty="0">
              <a:solidFill>
                <a:schemeClr val="tx1"/>
              </a:solidFill>
              <a:latin typeface="Times New Roman" panose="02020603050405020304" pitchFamily="18" charset="0"/>
              <a:cs typeface="Times New Roman" panose="02020603050405020304" pitchFamily="18" charset="0"/>
            </a:endParaRPr>
          </a:p>
          <a:p>
            <a:pPr marL="0" indent="0" algn="ctr">
              <a:buNone/>
            </a:pPr>
            <a:r>
              <a:rPr lang="ru-RU" sz="4400" dirty="0" smtClean="0">
                <a:solidFill>
                  <a:schemeClr val="tx1"/>
                </a:solidFill>
                <a:latin typeface="Times New Roman" panose="02020603050405020304" pitchFamily="18" charset="0"/>
                <a:cs typeface="Times New Roman" panose="02020603050405020304" pitchFamily="18" charset="0"/>
              </a:rPr>
              <a:t>СПАСИБО ЗА ВНИМАНИЕ!</a:t>
            </a:r>
          </a:p>
          <a:p>
            <a:pPr marL="0" indent="0" algn="just">
              <a:buNone/>
            </a:pPr>
            <a:endParaRPr lang="ru-RU" sz="12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1200" dirty="0" smtClean="0">
              <a:solidFill>
                <a:schemeClr val="tx1"/>
              </a:solidFill>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a:xfrm>
            <a:off x="677334" y="6366294"/>
            <a:ext cx="6297612" cy="345057"/>
          </a:xfrm>
        </p:spPr>
        <p:txBody>
          <a:bodyPr/>
          <a:lstStyle/>
          <a:p>
            <a:r>
              <a:rPr lang="ru-RU" dirty="0" smtClean="0">
                <a:solidFill>
                  <a:srgbClr val="002060"/>
                </a:solidFill>
              </a:rPr>
              <a:t>МОЦ г.Ульяновск, 2020г.</a:t>
            </a:r>
            <a:endParaRPr lang="ru-RU" dirty="0">
              <a:solidFill>
                <a:srgbClr val="002060"/>
              </a:solidFill>
            </a:endParaRPr>
          </a:p>
        </p:txBody>
      </p:sp>
    </p:spTree>
    <p:extLst>
      <p:ext uri="{BB962C8B-B14F-4D97-AF65-F5344CB8AC3E}">
        <p14:creationId xmlns:p14="http://schemas.microsoft.com/office/powerpoint/2010/main" val="391175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15728" y="609600"/>
            <a:ext cx="6358274" cy="1320800"/>
          </a:xfrm>
        </p:spPr>
        <p:txBody>
          <a:bodyPr>
            <a:normAutofit/>
          </a:bodyPr>
          <a:lstStyle/>
          <a:p>
            <a:pPr algn="ctr"/>
            <a:r>
              <a:rPr lang="ru-RU" sz="1600" b="1" dirty="0">
                <a:solidFill>
                  <a:srgbClr val="002060"/>
                </a:solidFill>
                <a:latin typeface="Times New Roman" panose="02020603050405020304" pitchFamily="18" charset="0"/>
                <a:cs typeface="Times New Roman" panose="02020603050405020304" pitchFamily="18" charset="0"/>
              </a:rPr>
              <a:t>Муниципальный опорный центр </a:t>
            </a:r>
            <a:r>
              <a:rPr lang="ru-RU" sz="1600" b="1" dirty="0" smtClean="0">
                <a:solidFill>
                  <a:srgbClr val="002060"/>
                </a:solidFill>
                <a:latin typeface="Times New Roman" panose="02020603050405020304" pitchFamily="18" charset="0"/>
                <a:cs typeface="Times New Roman" panose="02020603050405020304" pitchFamily="18" charset="0"/>
              </a:rPr>
              <a:t/>
            </a:r>
            <a:br>
              <a:rPr lang="ru-RU" sz="1600" b="1" dirty="0" smtClean="0">
                <a:solidFill>
                  <a:srgbClr val="002060"/>
                </a:solidFill>
                <a:latin typeface="Times New Roman" panose="02020603050405020304" pitchFamily="18" charset="0"/>
                <a:cs typeface="Times New Roman" panose="02020603050405020304" pitchFamily="18" charset="0"/>
              </a:rPr>
            </a:br>
            <a:r>
              <a:rPr lang="ru-RU" sz="1600" b="1" dirty="0" smtClean="0">
                <a:solidFill>
                  <a:srgbClr val="002060"/>
                </a:solidFill>
                <a:latin typeface="Times New Roman" panose="02020603050405020304" pitchFamily="18" charset="0"/>
                <a:cs typeface="Times New Roman" panose="02020603050405020304" pitchFamily="18" charset="0"/>
              </a:rPr>
              <a:t>дополнительного </a:t>
            </a:r>
            <a:r>
              <a:rPr lang="ru-RU" sz="1600" b="1" dirty="0">
                <a:solidFill>
                  <a:srgbClr val="002060"/>
                </a:solidFill>
                <a:latin typeface="Times New Roman" panose="02020603050405020304" pitchFamily="18" charset="0"/>
                <a:cs typeface="Times New Roman" panose="02020603050405020304" pitchFamily="18" charset="0"/>
              </a:rPr>
              <a:t>образования детей </a:t>
            </a:r>
            <a:br>
              <a:rPr lang="ru-RU" sz="1600" b="1" dirty="0">
                <a:solidFill>
                  <a:srgbClr val="002060"/>
                </a:solidFill>
                <a:latin typeface="Times New Roman" panose="02020603050405020304" pitchFamily="18" charset="0"/>
                <a:cs typeface="Times New Roman" panose="02020603050405020304" pitchFamily="18" charset="0"/>
              </a:rPr>
            </a:br>
            <a:r>
              <a:rPr lang="ru-RU" sz="1600" b="1" dirty="0">
                <a:solidFill>
                  <a:srgbClr val="002060"/>
                </a:solidFill>
                <a:latin typeface="Times New Roman" panose="02020603050405020304" pitchFamily="18" charset="0"/>
                <a:cs typeface="Times New Roman" panose="02020603050405020304" pitchFamily="18" charset="0"/>
              </a:rPr>
              <a:t>муниципального образования «город Ульяновск»</a:t>
            </a:r>
            <a:br>
              <a:rPr lang="ru-RU" sz="1600" b="1" dirty="0">
                <a:solidFill>
                  <a:srgbClr val="002060"/>
                </a:solidFill>
                <a:latin typeface="Times New Roman" panose="02020603050405020304" pitchFamily="18" charset="0"/>
                <a:cs typeface="Times New Roman" panose="02020603050405020304" pitchFamily="18" charset="0"/>
              </a:rPr>
            </a:br>
            <a:r>
              <a:rPr lang="en-US" sz="1600" b="1" dirty="0">
                <a:solidFill>
                  <a:srgbClr val="002060"/>
                </a:solidFill>
                <a:latin typeface="Times New Roman" panose="02020603050405020304" pitchFamily="18" charset="0"/>
                <a:cs typeface="Times New Roman" panose="02020603050405020304" pitchFamily="18" charset="0"/>
              </a:rPr>
              <a:t>e</a:t>
            </a:r>
            <a:r>
              <a:rPr lang="ru-RU" sz="1600" b="1" dirty="0">
                <a:solidFill>
                  <a:srgbClr val="002060"/>
                </a:solidFill>
                <a:latin typeface="Times New Roman" panose="02020603050405020304" pitchFamily="18" charset="0"/>
                <a:cs typeface="Times New Roman" panose="02020603050405020304" pitchFamily="18" charset="0"/>
              </a:rPr>
              <a:t>-</a:t>
            </a:r>
            <a:r>
              <a:rPr lang="en-US" sz="1600" b="1" dirty="0">
                <a:solidFill>
                  <a:srgbClr val="002060"/>
                </a:solidFill>
                <a:latin typeface="Times New Roman" panose="02020603050405020304" pitchFamily="18" charset="0"/>
                <a:cs typeface="Times New Roman" panose="02020603050405020304" pitchFamily="18" charset="0"/>
              </a:rPr>
              <a:t>mail</a:t>
            </a:r>
            <a:r>
              <a:rPr lang="ru-RU" sz="1600" b="1" dirty="0" smtClean="0">
                <a:solidFill>
                  <a:srgbClr val="002060"/>
                </a:solidFill>
                <a:latin typeface="Times New Roman" panose="02020603050405020304" pitchFamily="18" charset="0"/>
                <a:cs typeface="Times New Roman" panose="02020603050405020304" pitchFamily="18" charset="0"/>
              </a:rPr>
              <a:t>: </a:t>
            </a:r>
            <a:r>
              <a:rPr lang="en-US" sz="1600" b="1" dirty="0" smtClean="0">
                <a:solidFill>
                  <a:srgbClr val="002060"/>
                </a:solidFill>
                <a:latin typeface="Times New Roman" panose="02020603050405020304" pitchFamily="18" charset="0"/>
                <a:cs typeface="Times New Roman" panose="02020603050405020304" pitchFamily="18" charset="0"/>
              </a:rPr>
              <a:t>moc_cdt6@mail.ru</a:t>
            </a:r>
            <a:br>
              <a:rPr lang="en-US" sz="1600" b="1" dirty="0" smtClean="0">
                <a:solidFill>
                  <a:srgbClr val="002060"/>
                </a:solidFill>
                <a:latin typeface="Times New Roman" panose="02020603050405020304" pitchFamily="18" charset="0"/>
                <a:cs typeface="Times New Roman" panose="02020603050405020304" pitchFamily="18" charset="0"/>
              </a:rPr>
            </a:br>
            <a:r>
              <a:rPr lang="ru-RU" sz="1600" b="1" dirty="0" smtClean="0">
                <a:solidFill>
                  <a:srgbClr val="002060"/>
                </a:solidFill>
                <a:latin typeface="Times New Roman" panose="02020603050405020304" pitchFamily="18" charset="0"/>
                <a:cs typeface="Times New Roman" panose="02020603050405020304" pitchFamily="18" charset="0"/>
              </a:rPr>
              <a:t>тел</a:t>
            </a:r>
            <a:r>
              <a:rPr lang="ru-RU" sz="1600" b="1" dirty="0">
                <a:solidFill>
                  <a:srgbClr val="002060"/>
                </a:solidFill>
                <a:latin typeface="Times New Roman" panose="02020603050405020304" pitchFamily="18" charset="0"/>
                <a:cs typeface="Times New Roman" panose="02020603050405020304" pitchFamily="18" charset="0"/>
              </a:rPr>
              <a:t>.(8422) 27-</a:t>
            </a:r>
            <a:r>
              <a:rPr lang="en-US" sz="1600" b="1" dirty="0">
                <a:solidFill>
                  <a:srgbClr val="002060"/>
                </a:solidFill>
                <a:latin typeface="Times New Roman" panose="02020603050405020304" pitchFamily="18" charset="0"/>
                <a:cs typeface="Times New Roman" panose="02020603050405020304" pitchFamily="18" charset="0"/>
              </a:rPr>
              <a:t>81-69</a:t>
            </a:r>
            <a:r>
              <a:rPr lang="ru-RU" sz="1600" b="1" dirty="0">
                <a:solidFill>
                  <a:srgbClr val="002060"/>
                </a:solidFill>
                <a:latin typeface="Times New Roman" panose="02020603050405020304" pitchFamily="18" charset="0"/>
                <a:cs typeface="Times New Roman" panose="02020603050405020304" pitchFamily="18" charset="0"/>
              </a:rPr>
              <a:t> тел.(8422) 2</a:t>
            </a:r>
            <a:r>
              <a:rPr lang="en-US" sz="1600" b="1" dirty="0">
                <a:solidFill>
                  <a:srgbClr val="002060"/>
                </a:solidFill>
                <a:latin typeface="Times New Roman" panose="02020603050405020304" pitchFamily="18" charset="0"/>
                <a:cs typeface="Times New Roman" panose="02020603050405020304" pitchFamily="18" charset="0"/>
              </a:rPr>
              <a:t>7-36-91</a:t>
            </a:r>
            <a:endParaRPr lang="ru-RU" sz="1600" b="1" dirty="0">
              <a:solidFill>
                <a:srgbClr val="00206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923690" y="2619517"/>
            <a:ext cx="7350311" cy="3421845"/>
          </a:xfrm>
        </p:spPr>
        <p:txBody>
          <a:bodyPr>
            <a:normAutofit/>
          </a:bodyPr>
          <a:lstStyle/>
          <a:p>
            <a:pPr marL="0" indent="0">
              <a:spcBef>
                <a:spcPts val="0"/>
              </a:spcBef>
              <a:buNone/>
            </a:pPr>
            <a:r>
              <a:rPr lang="ru-RU" sz="1600" dirty="0">
                <a:solidFill>
                  <a:srgbClr val="002060"/>
                </a:solidFill>
                <a:latin typeface="Times New Roman" panose="02020603050405020304" pitchFamily="18" charset="0"/>
                <a:cs typeface="Times New Roman" panose="02020603050405020304" pitchFamily="18" charset="0"/>
              </a:rPr>
              <a:t>Руководитель </a:t>
            </a:r>
            <a:endParaRPr lang="ru-RU" sz="1600" dirty="0" smtClean="0">
              <a:solidFill>
                <a:srgbClr val="002060"/>
              </a:solidFill>
              <a:latin typeface="Times New Roman" panose="02020603050405020304" pitchFamily="18" charset="0"/>
              <a:cs typeface="Times New Roman" panose="02020603050405020304" pitchFamily="18" charset="0"/>
            </a:endParaRPr>
          </a:p>
          <a:p>
            <a:pPr marL="0" indent="0">
              <a:spcBef>
                <a:spcPts val="0"/>
              </a:spcBef>
              <a:buNone/>
            </a:pPr>
            <a:r>
              <a:rPr lang="ru-RU" sz="1600" dirty="0" smtClean="0">
                <a:solidFill>
                  <a:srgbClr val="002060"/>
                </a:solidFill>
                <a:latin typeface="Times New Roman" panose="02020603050405020304" pitchFamily="18" charset="0"/>
                <a:cs typeface="Times New Roman" panose="02020603050405020304" pitchFamily="18" charset="0"/>
              </a:rPr>
              <a:t>МОЦ </a:t>
            </a:r>
            <a:r>
              <a:rPr lang="ru-RU" sz="1600" dirty="0">
                <a:solidFill>
                  <a:srgbClr val="002060"/>
                </a:solidFill>
                <a:latin typeface="Times New Roman" panose="02020603050405020304" pitchFamily="18" charset="0"/>
                <a:cs typeface="Times New Roman" panose="02020603050405020304" pitchFamily="18" charset="0"/>
              </a:rPr>
              <a:t>г.Ульяновска: 	</a:t>
            </a:r>
            <a:r>
              <a:rPr lang="ru-RU" sz="1600" dirty="0" smtClean="0">
                <a:solidFill>
                  <a:srgbClr val="002060"/>
                </a:solidFill>
                <a:latin typeface="Times New Roman" panose="02020603050405020304" pitchFamily="18" charset="0"/>
                <a:cs typeface="Times New Roman" panose="02020603050405020304" pitchFamily="18" charset="0"/>
              </a:rPr>
              <a:t>	Антонова </a:t>
            </a:r>
            <a:r>
              <a:rPr lang="ru-RU" sz="1600" dirty="0">
                <a:solidFill>
                  <a:srgbClr val="002060"/>
                </a:solidFill>
                <a:latin typeface="Times New Roman" panose="02020603050405020304" pitchFamily="18" charset="0"/>
                <a:cs typeface="Times New Roman" panose="02020603050405020304" pitchFamily="18" charset="0"/>
              </a:rPr>
              <a:t>Лариса Владимировна, </a:t>
            </a:r>
            <a:r>
              <a:rPr lang="ru-RU" sz="1600" dirty="0" smtClean="0">
                <a:solidFill>
                  <a:srgbClr val="002060"/>
                </a:solidFill>
                <a:latin typeface="Times New Roman" panose="02020603050405020304" pitchFamily="18" charset="0"/>
                <a:cs typeface="Times New Roman" panose="02020603050405020304" pitchFamily="18" charset="0"/>
              </a:rPr>
              <a:t>	тел</a:t>
            </a:r>
            <a:r>
              <a:rPr lang="ru-RU" sz="1600" dirty="0">
                <a:solidFill>
                  <a:srgbClr val="002060"/>
                </a:solidFill>
                <a:latin typeface="Times New Roman" panose="02020603050405020304" pitchFamily="18" charset="0"/>
                <a:cs typeface="Times New Roman" panose="02020603050405020304" pitchFamily="18" charset="0"/>
              </a:rPr>
              <a:t>. </a:t>
            </a:r>
            <a:r>
              <a:rPr lang="ru-RU" sz="1600" dirty="0" smtClean="0">
                <a:solidFill>
                  <a:srgbClr val="002060"/>
                </a:solidFill>
                <a:latin typeface="Times New Roman" panose="02020603050405020304" pitchFamily="18" charset="0"/>
                <a:cs typeface="Times New Roman" panose="02020603050405020304" pitchFamily="18" charset="0"/>
              </a:rPr>
              <a:t>27-81-69</a:t>
            </a:r>
          </a:p>
          <a:p>
            <a:pPr marL="0" indent="0">
              <a:spcBef>
                <a:spcPts val="0"/>
              </a:spcBef>
              <a:buNone/>
            </a:pPr>
            <a:endParaRPr lang="ru-RU" sz="1600" dirty="0">
              <a:solidFill>
                <a:srgbClr val="002060"/>
              </a:solidFill>
              <a:latin typeface="Times New Roman" panose="02020603050405020304" pitchFamily="18" charset="0"/>
              <a:cs typeface="Times New Roman" panose="02020603050405020304" pitchFamily="18" charset="0"/>
            </a:endParaRPr>
          </a:p>
          <a:p>
            <a:pPr marL="0" indent="0">
              <a:spcBef>
                <a:spcPts val="0"/>
              </a:spcBef>
              <a:buNone/>
            </a:pPr>
            <a:r>
              <a:rPr lang="ru-RU" sz="1600" dirty="0">
                <a:solidFill>
                  <a:srgbClr val="002060"/>
                </a:solidFill>
                <a:latin typeface="Times New Roman" panose="02020603050405020304" pitchFamily="18" charset="0"/>
                <a:cs typeface="Times New Roman" panose="02020603050405020304" pitchFamily="18" charset="0"/>
              </a:rPr>
              <a:t>Методисты: 	</a:t>
            </a:r>
            <a:r>
              <a:rPr lang="ru-RU" sz="1600" dirty="0" smtClean="0">
                <a:solidFill>
                  <a:srgbClr val="002060"/>
                </a:solidFill>
                <a:latin typeface="Times New Roman" panose="02020603050405020304" pitchFamily="18" charset="0"/>
                <a:cs typeface="Times New Roman" panose="02020603050405020304" pitchFamily="18" charset="0"/>
              </a:rPr>
              <a:t>		Блатко </a:t>
            </a:r>
            <a:r>
              <a:rPr lang="ru-RU" sz="1600" dirty="0">
                <a:solidFill>
                  <a:srgbClr val="002060"/>
                </a:solidFill>
                <a:latin typeface="Times New Roman" panose="02020603050405020304" pitchFamily="18" charset="0"/>
                <a:cs typeface="Times New Roman" panose="02020603050405020304" pitchFamily="18" charset="0"/>
              </a:rPr>
              <a:t>Ольга </a:t>
            </a:r>
            <a:r>
              <a:rPr lang="ru-RU" sz="1600" dirty="0" smtClean="0">
                <a:solidFill>
                  <a:srgbClr val="002060"/>
                </a:solidFill>
                <a:latin typeface="Times New Roman" panose="02020603050405020304" pitchFamily="18" charset="0"/>
                <a:cs typeface="Times New Roman" panose="02020603050405020304" pitchFamily="18" charset="0"/>
              </a:rPr>
              <a:t>Владимировна</a:t>
            </a:r>
            <a:r>
              <a:rPr lang="ru-RU" sz="1600" dirty="0">
                <a:solidFill>
                  <a:srgbClr val="002060"/>
                </a:solidFill>
                <a:latin typeface="Times New Roman" panose="02020603050405020304" pitchFamily="18" charset="0"/>
                <a:cs typeface="Times New Roman" panose="02020603050405020304" pitchFamily="18" charset="0"/>
              </a:rPr>
              <a:t>, </a:t>
            </a:r>
            <a:r>
              <a:rPr lang="ru-RU" sz="1600" dirty="0" smtClean="0">
                <a:solidFill>
                  <a:srgbClr val="002060"/>
                </a:solidFill>
                <a:latin typeface="Times New Roman" panose="02020603050405020304" pitchFamily="18" charset="0"/>
                <a:cs typeface="Times New Roman" panose="02020603050405020304" pitchFamily="18" charset="0"/>
              </a:rPr>
              <a:t>		тел</a:t>
            </a:r>
            <a:r>
              <a:rPr lang="ru-RU" sz="1600" dirty="0">
                <a:solidFill>
                  <a:srgbClr val="002060"/>
                </a:solidFill>
                <a:latin typeface="Times New Roman" panose="02020603050405020304" pitchFamily="18" charset="0"/>
                <a:cs typeface="Times New Roman" panose="02020603050405020304" pitchFamily="18" charset="0"/>
              </a:rPr>
              <a:t>. 27-81-69</a:t>
            </a:r>
          </a:p>
          <a:p>
            <a:pPr marL="0" indent="0">
              <a:spcBef>
                <a:spcPts val="0"/>
              </a:spcBef>
              <a:buNone/>
            </a:pPr>
            <a:r>
              <a:rPr lang="ru-RU" sz="1600" dirty="0">
                <a:solidFill>
                  <a:srgbClr val="002060"/>
                </a:solidFill>
                <a:latin typeface="Times New Roman" panose="02020603050405020304" pitchFamily="18" charset="0"/>
                <a:cs typeface="Times New Roman" panose="02020603050405020304" pitchFamily="18" charset="0"/>
              </a:rPr>
              <a:t>	</a:t>
            </a:r>
            <a:r>
              <a:rPr lang="ru-RU" sz="1600" dirty="0" smtClean="0">
                <a:solidFill>
                  <a:srgbClr val="002060"/>
                </a:solidFill>
                <a:latin typeface="Times New Roman" panose="02020603050405020304" pitchFamily="18" charset="0"/>
                <a:cs typeface="Times New Roman" panose="02020603050405020304" pitchFamily="18" charset="0"/>
              </a:rPr>
              <a:t>				Вохмина </a:t>
            </a:r>
            <a:r>
              <a:rPr lang="ru-RU" sz="1600" dirty="0">
                <a:solidFill>
                  <a:srgbClr val="002060"/>
                </a:solidFill>
                <a:latin typeface="Times New Roman" panose="02020603050405020304" pitchFamily="18" charset="0"/>
                <a:cs typeface="Times New Roman" panose="02020603050405020304" pitchFamily="18" charset="0"/>
              </a:rPr>
              <a:t>Екатерина </a:t>
            </a:r>
            <a:r>
              <a:rPr lang="ru-RU" sz="1600" dirty="0" smtClean="0">
                <a:solidFill>
                  <a:srgbClr val="002060"/>
                </a:solidFill>
                <a:latin typeface="Times New Roman" panose="02020603050405020304" pitchFamily="18" charset="0"/>
                <a:cs typeface="Times New Roman" panose="02020603050405020304" pitchFamily="18" charset="0"/>
              </a:rPr>
              <a:t>Сергеевна, 	тел. 27-36-91</a:t>
            </a:r>
            <a:endParaRPr lang="ru-RU" sz="1600" dirty="0">
              <a:solidFill>
                <a:srgbClr val="002060"/>
              </a:solidFill>
              <a:latin typeface="Times New Roman" panose="02020603050405020304" pitchFamily="18" charset="0"/>
              <a:cs typeface="Times New Roman" panose="02020603050405020304" pitchFamily="18" charset="0"/>
            </a:endParaRPr>
          </a:p>
          <a:p>
            <a:pPr marL="0" indent="0">
              <a:spcBef>
                <a:spcPts val="0"/>
              </a:spcBef>
              <a:buNone/>
            </a:pPr>
            <a:r>
              <a:rPr lang="ru-RU" sz="1600" dirty="0">
                <a:solidFill>
                  <a:srgbClr val="002060"/>
                </a:solidFill>
                <a:latin typeface="Times New Roman" panose="02020603050405020304" pitchFamily="18" charset="0"/>
                <a:cs typeface="Times New Roman" panose="02020603050405020304" pitchFamily="18" charset="0"/>
              </a:rPr>
              <a:t>			</a:t>
            </a:r>
            <a:r>
              <a:rPr lang="ru-RU" sz="1600" dirty="0" smtClean="0">
                <a:solidFill>
                  <a:srgbClr val="002060"/>
                </a:solidFill>
                <a:latin typeface="Times New Roman" panose="02020603050405020304" pitchFamily="18" charset="0"/>
                <a:cs typeface="Times New Roman" panose="02020603050405020304" pitchFamily="18" charset="0"/>
              </a:rPr>
              <a:t>		Новикова </a:t>
            </a:r>
            <a:r>
              <a:rPr lang="ru-RU" sz="1600" dirty="0">
                <a:solidFill>
                  <a:srgbClr val="002060"/>
                </a:solidFill>
                <a:latin typeface="Times New Roman" panose="02020603050405020304" pitchFamily="18" charset="0"/>
                <a:cs typeface="Times New Roman" panose="02020603050405020304" pitchFamily="18" charset="0"/>
              </a:rPr>
              <a:t>Анна </a:t>
            </a:r>
            <a:r>
              <a:rPr lang="ru-RU" sz="1600" dirty="0" smtClean="0">
                <a:solidFill>
                  <a:srgbClr val="002060"/>
                </a:solidFill>
                <a:latin typeface="Times New Roman" panose="02020603050405020304" pitchFamily="18" charset="0"/>
                <a:cs typeface="Times New Roman" panose="02020603050405020304" pitchFamily="18" charset="0"/>
              </a:rPr>
              <a:t>Александровна, 	тел</a:t>
            </a:r>
            <a:r>
              <a:rPr lang="ru-RU" sz="1600" dirty="0">
                <a:solidFill>
                  <a:srgbClr val="002060"/>
                </a:solidFill>
                <a:latin typeface="Times New Roman" panose="02020603050405020304" pitchFamily="18" charset="0"/>
                <a:cs typeface="Times New Roman" panose="02020603050405020304" pitchFamily="18" charset="0"/>
              </a:rPr>
              <a:t>. 27-36-91</a:t>
            </a:r>
          </a:p>
          <a:p>
            <a:pPr marL="0" indent="0">
              <a:spcBef>
                <a:spcPts val="0"/>
              </a:spcBef>
              <a:buNone/>
            </a:pPr>
            <a:r>
              <a:rPr lang="ru-RU" sz="1600" dirty="0" smtClean="0">
                <a:solidFill>
                  <a:srgbClr val="002060"/>
                </a:solidFill>
                <a:latin typeface="Times New Roman" panose="02020603050405020304" pitchFamily="18" charset="0"/>
                <a:cs typeface="Times New Roman" panose="02020603050405020304" pitchFamily="18" charset="0"/>
              </a:rPr>
              <a:t>	</a:t>
            </a:r>
          </a:p>
          <a:p>
            <a:pPr marL="0" indent="0">
              <a:spcBef>
                <a:spcPts val="0"/>
              </a:spcBef>
              <a:buNone/>
            </a:pPr>
            <a:r>
              <a:rPr lang="ru-RU" sz="1600" dirty="0" smtClean="0">
                <a:solidFill>
                  <a:srgbClr val="002060"/>
                </a:solidFill>
                <a:latin typeface="Times New Roman" panose="02020603050405020304" pitchFamily="18" charset="0"/>
                <a:cs typeface="Times New Roman" panose="02020603050405020304" pitchFamily="18" charset="0"/>
              </a:rPr>
              <a:t>	Данную презентацию Вы можете скачать в официальной группе МОЦ Ульяновск ВКонтакте, перейдя по ссылке  </a:t>
            </a:r>
            <a:r>
              <a:rPr lang="en-US" sz="1600" b="1" u="sng" dirty="0">
                <a:solidFill>
                  <a:srgbClr val="002060"/>
                </a:solidFill>
                <a:latin typeface="Times New Roman" panose="02020603050405020304" pitchFamily="18" charset="0"/>
                <a:cs typeface="Times New Roman" panose="02020603050405020304" pitchFamily="18" charset="0"/>
              </a:rPr>
              <a:t>https://</a:t>
            </a:r>
            <a:r>
              <a:rPr lang="en-US" sz="1600" b="1" u="sng" dirty="0" smtClean="0">
                <a:solidFill>
                  <a:srgbClr val="002060"/>
                </a:solidFill>
                <a:latin typeface="Times New Roman" panose="02020603050405020304" pitchFamily="18" charset="0"/>
                <a:cs typeface="Times New Roman" panose="02020603050405020304" pitchFamily="18" charset="0"/>
              </a:rPr>
              <a:t>vk.com/public194487016</a:t>
            </a:r>
            <a:endParaRPr lang="ru-RU" sz="1600" b="1" u="sng" dirty="0" smtClean="0">
              <a:solidFill>
                <a:srgbClr val="002060"/>
              </a:solidFill>
              <a:latin typeface="Times New Roman" panose="02020603050405020304" pitchFamily="18" charset="0"/>
              <a:cs typeface="Times New Roman" panose="02020603050405020304" pitchFamily="18" charset="0"/>
            </a:endParaRPr>
          </a:p>
          <a:p>
            <a:pPr marL="0" indent="0">
              <a:buNone/>
            </a:pPr>
            <a:endParaRPr lang="ru-RU" sz="1600" b="1" dirty="0" smtClean="0">
              <a:latin typeface="Times New Roman" panose="02020603050405020304" pitchFamily="18" charset="0"/>
              <a:cs typeface="Times New Roman" panose="02020603050405020304" pitchFamily="18" charset="0"/>
            </a:endParaRPr>
          </a:p>
          <a:p>
            <a:pPr marL="0" indent="0">
              <a:buNone/>
            </a:pPr>
            <a:endParaRPr lang="ru-RU" dirty="0"/>
          </a:p>
        </p:txBody>
      </p:sp>
      <p:sp>
        <p:nvSpPr>
          <p:cNvPr id="4" name="Нижний колонтитул 3"/>
          <p:cNvSpPr>
            <a:spLocks noGrp="1"/>
          </p:cNvSpPr>
          <p:nvPr>
            <p:ph type="ftr" sz="quarter" idx="11"/>
          </p:nvPr>
        </p:nvSpPr>
        <p:spPr/>
        <p:txBody>
          <a:bodyPr/>
          <a:lstStyle/>
          <a:p>
            <a:r>
              <a:rPr lang="ru-RU" dirty="0" smtClean="0">
                <a:solidFill>
                  <a:srgbClr val="002060"/>
                </a:solidFill>
              </a:rPr>
              <a:t>МОЦ г.Ульяновск, 2020г</a:t>
            </a:r>
            <a:r>
              <a:rPr lang="ru-RU" dirty="0" smtClean="0"/>
              <a:t>.</a:t>
            </a:r>
            <a:endParaRPr lang="ru-RU"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375" y="172529"/>
            <a:ext cx="2446988" cy="2446988"/>
          </a:xfrm>
          <a:prstGeom prst="rect">
            <a:avLst/>
          </a:prstGeom>
        </p:spPr>
      </p:pic>
    </p:spTree>
    <p:extLst>
      <p:ext uri="{BB962C8B-B14F-4D97-AF65-F5344CB8AC3E}">
        <p14:creationId xmlns:p14="http://schemas.microsoft.com/office/powerpoint/2010/main" val="623471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83335" y="270457"/>
            <a:ext cx="9890975" cy="6445122"/>
          </a:xfrm>
        </p:spPr>
        <p:txBody>
          <a:bodyPr>
            <a:normAutofit fontScale="77500" lnSpcReduction="20000"/>
          </a:bodyPr>
          <a:lstStyle/>
          <a:p>
            <a:pPr algn="just"/>
            <a:r>
              <a:rPr lang="ru-RU" sz="2100" dirty="0" smtClean="0">
                <a:solidFill>
                  <a:schemeClr val="tx1"/>
                </a:solidFill>
                <a:latin typeface="Times New Roman" panose="02020603050405020304" pitchFamily="18" charset="0"/>
                <a:cs typeface="Times New Roman" panose="02020603050405020304" pitchFamily="18" charset="0"/>
              </a:rPr>
              <a:t>Рекомендации составлены на основе современных законодательных и нормативно-правовых документов сферы дополнительного образования.</a:t>
            </a:r>
          </a:p>
          <a:p>
            <a:pPr algn="just"/>
            <a:r>
              <a:rPr lang="ru-RU" sz="2100" dirty="0" smtClean="0">
                <a:solidFill>
                  <a:schemeClr val="tx1"/>
                </a:solidFill>
                <a:latin typeface="Times New Roman" panose="02020603050405020304" pitchFamily="18" charset="0"/>
                <a:cs typeface="Times New Roman" panose="02020603050405020304" pitchFamily="18" charset="0"/>
              </a:rPr>
              <a:t>В условиях внедрения системы персонифицированного финансирования дополнительного образования (ПФДО) детей и соблюдения её принципов, основным требованием к разработке программ является использование модульного подхода. </a:t>
            </a:r>
          </a:p>
          <a:p>
            <a:pPr algn="just"/>
            <a:r>
              <a:rPr lang="ru-RU" sz="2100" dirty="0" smtClean="0">
                <a:solidFill>
                  <a:schemeClr val="tx1"/>
                </a:solidFill>
                <a:latin typeface="Times New Roman" panose="02020603050405020304" pitchFamily="18" charset="0"/>
                <a:cs typeface="Times New Roman" panose="02020603050405020304" pitchFamily="18" charset="0"/>
              </a:rPr>
              <a:t>На первом этапе  внедрения системы ПФДО рекомендуется использовать программы стартового (ознакомительного уровня с модулями, укладывающимися в 2 календарных цикла: 1 модуль – реализация программы в период с сентября по декабрь, 2 модуль - </a:t>
            </a:r>
            <a:r>
              <a:rPr lang="ru-RU" sz="2100" dirty="0">
                <a:solidFill>
                  <a:schemeClr val="tx1"/>
                </a:solidFill>
                <a:latin typeface="Times New Roman" panose="02020603050405020304" pitchFamily="18" charset="0"/>
                <a:cs typeface="Times New Roman" panose="02020603050405020304" pitchFamily="18" charset="0"/>
              </a:rPr>
              <a:t>реализация программы в период с </a:t>
            </a:r>
            <a:r>
              <a:rPr lang="ru-RU" sz="2100" dirty="0" smtClean="0">
                <a:solidFill>
                  <a:schemeClr val="tx1"/>
                </a:solidFill>
                <a:latin typeface="Times New Roman" panose="02020603050405020304" pitchFamily="18" charset="0"/>
                <a:cs typeface="Times New Roman" panose="02020603050405020304" pitchFamily="18" charset="0"/>
              </a:rPr>
              <a:t>января по май.</a:t>
            </a:r>
          </a:p>
          <a:p>
            <a:pPr algn="just"/>
            <a:r>
              <a:rPr lang="ru-RU" sz="2100" dirty="0" smtClean="0">
                <a:solidFill>
                  <a:schemeClr val="tx1"/>
                </a:solidFill>
                <a:latin typeface="Times New Roman" panose="02020603050405020304" pitchFamily="18" charset="0"/>
                <a:cs typeface="Times New Roman" panose="02020603050405020304" pitchFamily="18" charset="0"/>
              </a:rPr>
              <a:t>Разработчикам при составлении и оформлении модульных программ необходимо учесть соответствие критериям, по которым будут оцениваться программы при проведении общественной экспертизы перед включением в реестр образовательных программ, реализуемых образовательными организациями в системе ПФДО.</a:t>
            </a:r>
          </a:p>
          <a:p>
            <a:pPr algn="just">
              <a:lnSpc>
                <a:spcPct val="120000"/>
              </a:lnSpc>
              <a:spcBef>
                <a:spcPts val="0"/>
              </a:spcBef>
            </a:pPr>
            <a:r>
              <a:rPr lang="ru-RU" sz="2100" dirty="0" smtClean="0">
                <a:solidFill>
                  <a:schemeClr val="tx1"/>
                </a:solidFill>
                <a:latin typeface="Times New Roman" panose="02020603050405020304" pitchFamily="18" charset="0"/>
                <a:cs typeface="Times New Roman" panose="02020603050405020304" pitchFamily="18" charset="0"/>
              </a:rPr>
              <a:t>Для реализации дополнительных общеобразовательных </a:t>
            </a:r>
            <a:r>
              <a:rPr lang="ru-RU" sz="2100" dirty="0" smtClean="0">
                <a:solidFill>
                  <a:schemeClr val="tx1"/>
                </a:solidFill>
                <a:latin typeface="Times New Roman" panose="02020603050405020304" pitchFamily="18" charset="0"/>
                <a:cs typeface="Times New Roman" panose="02020603050405020304" pitchFamily="18" charset="0"/>
              </a:rPr>
              <a:t>общеразвивающих программ </a:t>
            </a:r>
            <a:r>
              <a:rPr lang="ru-RU" sz="2100" dirty="0" smtClean="0">
                <a:solidFill>
                  <a:schemeClr val="tx1"/>
                </a:solidFill>
                <a:latin typeface="Times New Roman" panose="02020603050405020304" pitchFamily="18" charset="0"/>
                <a:cs typeface="Times New Roman" panose="02020603050405020304" pitchFamily="18" charset="0"/>
              </a:rPr>
              <a:t>необходимо:</a:t>
            </a:r>
          </a:p>
          <a:p>
            <a:pPr marL="0" indent="0" algn="just">
              <a:lnSpc>
                <a:spcPct val="120000"/>
              </a:lnSpc>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1. Разработать программы по различным направленностям, которые будут реализоваться общеобразовательной организацией в новом учебном году.</a:t>
            </a:r>
          </a:p>
          <a:p>
            <a:pPr marL="0" indent="0" algn="just">
              <a:lnSpc>
                <a:spcPct val="120000"/>
              </a:lnSpc>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2. Провести внутреннюю экспертизу </a:t>
            </a:r>
            <a:r>
              <a:rPr lang="ru-RU" dirty="0">
                <a:solidFill>
                  <a:schemeClr val="tx1"/>
                </a:solidFill>
                <a:latin typeface="Times New Roman" panose="02020603050405020304" pitchFamily="18" charset="0"/>
                <a:cs typeface="Times New Roman" panose="02020603050405020304" pitchFamily="18" charset="0"/>
              </a:rPr>
              <a:t>дополнительных общеобразовательных общеразвивающих </a:t>
            </a:r>
            <a:r>
              <a:rPr lang="ru-RU" dirty="0" smtClean="0">
                <a:solidFill>
                  <a:schemeClr val="tx1"/>
                </a:solidFill>
                <a:latin typeface="Times New Roman" panose="02020603050405020304" pitchFamily="18" charset="0"/>
                <a:cs typeface="Times New Roman" panose="02020603050405020304" pitchFamily="18" charset="0"/>
              </a:rPr>
              <a:t>программ на соответствие критериям,  предъявляемым к дополнительным общеобразовательным </a:t>
            </a:r>
            <a:r>
              <a:rPr lang="ru-RU" dirty="0" smtClean="0">
                <a:solidFill>
                  <a:schemeClr val="tx1"/>
                </a:solidFill>
                <a:latin typeface="Times New Roman" panose="02020603050405020304" pitchFamily="18" charset="0"/>
                <a:cs typeface="Times New Roman" panose="02020603050405020304" pitchFamily="18" charset="0"/>
              </a:rPr>
              <a:t>общеразвивающим программам, </a:t>
            </a:r>
            <a:r>
              <a:rPr lang="ru-RU" dirty="0" smtClean="0">
                <a:solidFill>
                  <a:schemeClr val="tx1"/>
                </a:solidFill>
                <a:latin typeface="Times New Roman" panose="02020603050405020304" pitchFamily="18" charset="0"/>
                <a:cs typeface="Times New Roman" panose="02020603050405020304" pitchFamily="18" charset="0"/>
              </a:rPr>
              <a:t>изложенных в Распоряжении №852-Р от 14 июня 2020г. «О проведении независимой оценки качества </a:t>
            </a:r>
            <a:r>
              <a:rPr lang="ru-RU" dirty="0">
                <a:solidFill>
                  <a:schemeClr val="tx1"/>
                </a:solidFill>
                <a:latin typeface="Times New Roman" panose="02020603050405020304" pitchFamily="18" charset="0"/>
                <a:cs typeface="Times New Roman" panose="02020603050405020304" pitchFamily="18" charset="0"/>
              </a:rPr>
              <a:t>дополнительных </a:t>
            </a:r>
            <a:r>
              <a:rPr lang="ru-RU" dirty="0" smtClean="0">
                <a:solidFill>
                  <a:schemeClr val="tx1"/>
                </a:solidFill>
                <a:latin typeface="Times New Roman" panose="02020603050405020304" pitchFamily="18" charset="0"/>
                <a:cs typeface="Times New Roman" panose="02020603050405020304" pitchFamily="18" charset="0"/>
              </a:rPr>
              <a:t>общеобразовательных программ (общественной экспертизы)».</a:t>
            </a:r>
          </a:p>
          <a:p>
            <a:pPr marL="0" indent="0" algn="just">
              <a:lnSpc>
                <a:spcPct val="120000"/>
              </a:lnSpc>
              <a:spcBef>
                <a:spcPts val="0"/>
              </a:spcBef>
              <a:buNone/>
            </a:pPr>
            <a:r>
              <a:rPr lang="ru-RU" dirty="0">
                <a:solidFill>
                  <a:schemeClr val="tx1"/>
                </a:solidFill>
                <a:latin typeface="Times New Roman" panose="02020603050405020304" pitchFamily="18" charset="0"/>
                <a:cs typeface="Times New Roman" panose="02020603050405020304" pitchFamily="18" charset="0"/>
              </a:rPr>
              <a:t>	</a:t>
            </a:r>
            <a:r>
              <a:rPr lang="ru-RU" dirty="0" smtClean="0">
                <a:solidFill>
                  <a:schemeClr val="tx1"/>
                </a:solidFill>
                <a:latin typeface="Times New Roman" panose="02020603050405020304" pitchFamily="18" charset="0"/>
                <a:cs typeface="Times New Roman" panose="02020603050405020304" pitchFamily="18" charset="0"/>
              </a:rPr>
              <a:t>3. Создать карточки программ в АИС Навигатор с заполнением всех полей. Загрузить в карточку программу во вкладку Программа ДО программу, согласие (по форме) автора на обработку персональных данных.</a:t>
            </a:r>
          </a:p>
          <a:p>
            <a:pPr marL="0" indent="0" algn="just">
              <a:lnSpc>
                <a:spcPct val="120000"/>
              </a:lnSpc>
              <a:spcBef>
                <a:spcPts val="0"/>
              </a:spcBef>
              <a:buNone/>
            </a:pPr>
            <a:r>
              <a:rPr lang="ru-RU" dirty="0">
                <a:solidFill>
                  <a:schemeClr val="tx1"/>
                </a:solidFill>
                <a:latin typeface="Times New Roman" panose="02020603050405020304" pitchFamily="18" charset="0"/>
                <a:cs typeface="Times New Roman" panose="02020603050405020304" pitchFamily="18" charset="0"/>
              </a:rPr>
              <a:t>	</a:t>
            </a:r>
            <a:r>
              <a:rPr lang="ru-RU" dirty="0" smtClean="0">
                <a:solidFill>
                  <a:schemeClr val="tx1"/>
                </a:solidFill>
                <a:latin typeface="Times New Roman" panose="02020603050405020304" pitchFamily="18" charset="0"/>
                <a:cs typeface="Times New Roman" panose="02020603050405020304" pitchFamily="18" charset="0"/>
              </a:rPr>
              <a:t>4. Составить заявку (по форме) на официальном бланке организации с указанием номера и даты заявки о направлении программ, реализуемых организацией в системе ПФДО, на прохождение общественной экспертизы и отправить на электронный адрес </a:t>
            </a:r>
            <a:r>
              <a:rPr lang="en-US" dirty="0" smtClean="0">
                <a:solidFill>
                  <a:srgbClr val="002060"/>
                </a:solidFill>
                <a:latin typeface="Times New Roman" panose="02020603050405020304" pitchFamily="18" charset="0"/>
                <a:cs typeface="Times New Roman" panose="02020603050405020304" pitchFamily="18" charset="0"/>
                <a:hlinkClick r:id="rId3"/>
              </a:rPr>
              <a:t>moc_cdt6@mail.ru</a:t>
            </a:r>
            <a:r>
              <a:rPr lang="ru-RU" dirty="0" smtClean="0">
                <a:solidFill>
                  <a:srgbClr val="002060"/>
                </a:solidFill>
                <a:latin typeface="Times New Roman" panose="02020603050405020304" pitchFamily="18" charset="0"/>
                <a:cs typeface="Times New Roman" panose="02020603050405020304" pitchFamily="18" charset="0"/>
              </a:rPr>
              <a:t>.</a:t>
            </a:r>
          </a:p>
          <a:p>
            <a:pPr marL="0" indent="0" algn="just">
              <a:lnSpc>
                <a:spcPct val="120000"/>
              </a:lnSpc>
              <a:spcBef>
                <a:spcPts val="0"/>
              </a:spcBef>
              <a:buNone/>
            </a:pPr>
            <a:r>
              <a:rPr lang="ru-RU" dirty="0">
                <a:solidFill>
                  <a:schemeClr val="tx1"/>
                </a:solidFill>
                <a:latin typeface="Times New Roman" panose="02020603050405020304" pitchFamily="18" charset="0"/>
                <a:cs typeface="Times New Roman" panose="02020603050405020304" pitchFamily="18" charset="0"/>
              </a:rPr>
              <a:t>	</a:t>
            </a:r>
            <a:r>
              <a:rPr lang="ru-RU" dirty="0" smtClean="0">
                <a:solidFill>
                  <a:schemeClr val="tx1"/>
                </a:solidFill>
                <a:latin typeface="Times New Roman" panose="02020603050405020304" pitchFamily="18" charset="0"/>
                <a:cs typeface="Times New Roman" panose="02020603050405020304" pitchFamily="18" charset="0"/>
              </a:rPr>
              <a:t>5. После успешного прохождения экспертизы программы будут опубликованы и открыты для записи родителями детей на программы для обучения.</a:t>
            </a:r>
          </a:p>
        </p:txBody>
      </p:sp>
      <p:sp>
        <p:nvSpPr>
          <p:cNvPr id="5" name="Нижний колонтитул 4"/>
          <p:cNvSpPr>
            <a:spLocks noGrp="1"/>
          </p:cNvSpPr>
          <p:nvPr>
            <p:ph type="ftr" sz="quarter" idx="11"/>
          </p:nvPr>
        </p:nvSpPr>
        <p:spPr>
          <a:xfrm>
            <a:off x="484152" y="6350454"/>
            <a:ext cx="6297612" cy="365125"/>
          </a:xfrm>
        </p:spPr>
        <p:txBody>
          <a:bodyPr/>
          <a:lstStyle/>
          <a:p>
            <a:r>
              <a:rPr lang="ru-RU" sz="1100" dirty="0" smtClean="0">
                <a:solidFill>
                  <a:srgbClr val="002060"/>
                </a:solidFill>
              </a:rPr>
              <a:t>МОЦ г.Ульяновск, 2020 г.</a:t>
            </a:r>
            <a:endParaRPr lang="ru-RU" sz="1100" dirty="0">
              <a:solidFill>
                <a:srgbClr val="002060"/>
              </a:solidFill>
            </a:endParaRPr>
          </a:p>
        </p:txBody>
      </p:sp>
    </p:spTree>
    <p:extLst>
      <p:ext uri="{BB962C8B-B14F-4D97-AF65-F5344CB8AC3E}">
        <p14:creationId xmlns:p14="http://schemas.microsoft.com/office/powerpoint/2010/main" val="3197319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24288"/>
            <a:ext cx="8596668" cy="577970"/>
          </a:xfrm>
        </p:spPr>
        <p:txBody>
          <a:bodyPr>
            <a:normAutofit fontScale="90000"/>
          </a:bodyPr>
          <a:lstStyle/>
          <a:p>
            <a:pPr algn="ctr"/>
            <a:r>
              <a:rPr lang="ru-RU" b="1" dirty="0" smtClean="0">
                <a:solidFill>
                  <a:schemeClr val="accent2">
                    <a:lumMod val="50000"/>
                  </a:schemeClr>
                </a:solidFill>
                <a:latin typeface="Times New Roman" panose="02020603050405020304" pitchFamily="18" charset="0"/>
                <a:cs typeface="Times New Roman" panose="02020603050405020304" pitchFamily="18" charset="0"/>
              </a:rPr>
              <a:t>Нормативно-правовые документы</a:t>
            </a:r>
            <a:endParaRPr lang="ru-RU" b="1"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p:txBody>
          <a:bodyPr/>
          <a:lstStyle/>
          <a:p>
            <a:r>
              <a:rPr lang="ru-RU" dirty="0" smtClean="0">
                <a:solidFill>
                  <a:srgbClr val="002060"/>
                </a:solidFill>
              </a:rPr>
              <a:t>МОЦ г.Ульяновск, 2020</a:t>
            </a:r>
            <a:r>
              <a:rPr lang="ru-RU" dirty="0" smtClean="0"/>
              <a:t>г.</a:t>
            </a:r>
            <a:endParaRPr lang="ru-RU" dirty="0"/>
          </a:p>
        </p:txBody>
      </p:sp>
      <p:sp>
        <p:nvSpPr>
          <p:cNvPr id="5" name="Объект 4"/>
          <p:cNvSpPr>
            <a:spLocks noGrp="1"/>
          </p:cNvSpPr>
          <p:nvPr>
            <p:ph idx="1"/>
          </p:nvPr>
        </p:nvSpPr>
        <p:spPr>
          <a:xfrm>
            <a:off x="729092" y="828136"/>
            <a:ext cx="9501836" cy="5273612"/>
          </a:xfrm>
        </p:spPr>
        <p:txBody>
          <a:bodyPr>
            <a:normAutofit fontScale="92500" lnSpcReduction="10000"/>
          </a:bodyPr>
          <a:lstStyle/>
          <a:p>
            <a:pPr algn="just"/>
            <a:r>
              <a:rPr lang="ru-RU" dirty="0">
                <a:solidFill>
                  <a:schemeClr val="tx1"/>
                </a:solidFill>
                <a:latin typeface="Times New Roman" panose="02020603050405020304" pitchFamily="18" charset="0"/>
                <a:cs typeface="Times New Roman" panose="02020603050405020304" pitchFamily="18" charset="0"/>
              </a:rPr>
              <a:t>Федеральный закон от 29 декабря 2012 года №273-ФЗ. «Об образовании в Российской Федерации</a:t>
            </a:r>
            <a:r>
              <a:rPr lang="ru-RU" dirty="0" smtClean="0">
                <a:solidFill>
                  <a:schemeClr val="tx1"/>
                </a:solidFill>
                <a:latin typeface="Times New Roman" panose="02020603050405020304" pitchFamily="18" charset="0"/>
                <a:cs typeface="Times New Roman" panose="02020603050405020304" pitchFamily="18" charset="0"/>
              </a:rPr>
              <a:t>».</a:t>
            </a:r>
            <a:endParaRPr lang="ru-RU" dirty="0">
              <a:solidFill>
                <a:schemeClr val="tx1"/>
              </a:solidFill>
              <a:latin typeface="Times New Roman" panose="02020603050405020304" pitchFamily="18" charset="0"/>
              <a:cs typeface="Times New Roman" panose="02020603050405020304" pitchFamily="18" charset="0"/>
            </a:endParaRPr>
          </a:p>
          <a:p>
            <a:pPr algn="just"/>
            <a:r>
              <a:rPr lang="ru-RU" dirty="0" smtClean="0">
                <a:solidFill>
                  <a:schemeClr val="tx1"/>
                </a:solidFill>
                <a:latin typeface="Times New Roman" panose="02020603050405020304" pitchFamily="18" charset="0"/>
                <a:cs typeface="Times New Roman" panose="02020603050405020304" pitchFamily="18" charset="0"/>
              </a:rPr>
              <a:t>Распоряжение </a:t>
            </a:r>
            <a:r>
              <a:rPr lang="ru-RU" dirty="0">
                <a:solidFill>
                  <a:schemeClr val="tx1"/>
                </a:solidFill>
                <a:latin typeface="Times New Roman" panose="02020603050405020304" pitchFamily="18" charset="0"/>
                <a:cs typeface="Times New Roman" panose="02020603050405020304" pitchFamily="18" charset="0"/>
              </a:rPr>
              <a:t>правительства Российской Федерации от </a:t>
            </a:r>
            <a:r>
              <a:rPr lang="ru-RU" dirty="0" smtClean="0">
                <a:solidFill>
                  <a:schemeClr val="tx1"/>
                </a:solidFill>
                <a:latin typeface="Times New Roman" panose="02020603050405020304" pitchFamily="18" charset="0"/>
                <a:cs typeface="Times New Roman" panose="02020603050405020304" pitchFamily="18" charset="0"/>
              </a:rPr>
              <a:t>04 сентября 2014 </a:t>
            </a:r>
            <a:r>
              <a:rPr lang="ru-RU" dirty="0">
                <a:solidFill>
                  <a:schemeClr val="tx1"/>
                </a:solidFill>
                <a:latin typeface="Times New Roman" panose="02020603050405020304" pitchFamily="18" charset="0"/>
                <a:cs typeface="Times New Roman" panose="02020603050405020304" pitchFamily="18" charset="0"/>
              </a:rPr>
              <a:t>года № </a:t>
            </a:r>
            <a:r>
              <a:rPr lang="ru-RU" dirty="0" smtClean="0">
                <a:solidFill>
                  <a:schemeClr val="tx1"/>
                </a:solidFill>
                <a:latin typeface="Times New Roman" panose="02020603050405020304" pitchFamily="18" charset="0"/>
                <a:cs typeface="Times New Roman" panose="02020603050405020304" pitchFamily="18" charset="0"/>
              </a:rPr>
              <a:t>1726-р </a:t>
            </a:r>
            <a:r>
              <a:rPr lang="ru-RU" dirty="0">
                <a:solidFill>
                  <a:schemeClr val="tx1"/>
                </a:solidFill>
                <a:latin typeface="Times New Roman" panose="02020603050405020304" pitchFamily="18" charset="0"/>
                <a:cs typeface="Times New Roman" panose="02020603050405020304" pitchFamily="18" charset="0"/>
              </a:rPr>
              <a:t>«Концепция развития дополнительного образования </a:t>
            </a:r>
            <a:r>
              <a:rPr lang="ru-RU" dirty="0" smtClean="0">
                <a:solidFill>
                  <a:schemeClr val="tx1"/>
                </a:solidFill>
                <a:latin typeface="Times New Roman" panose="02020603050405020304" pitchFamily="18" charset="0"/>
                <a:cs typeface="Times New Roman" panose="02020603050405020304" pitchFamily="18" charset="0"/>
              </a:rPr>
              <a:t>детей».</a:t>
            </a:r>
            <a:endParaRPr lang="ru-RU" dirty="0">
              <a:solidFill>
                <a:schemeClr val="tx1"/>
              </a:solidFill>
              <a:latin typeface="Times New Roman" panose="02020603050405020304" pitchFamily="18" charset="0"/>
              <a:cs typeface="Times New Roman" panose="02020603050405020304" pitchFamily="18" charset="0"/>
            </a:endParaRPr>
          </a:p>
          <a:p>
            <a:pPr algn="just"/>
            <a:r>
              <a:rPr lang="ru-RU" dirty="0" smtClean="0">
                <a:solidFill>
                  <a:schemeClr val="tx1"/>
                </a:solidFill>
                <a:latin typeface="Times New Roman" panose="02020603050405020304" pitchFamily="18" charset="0"/>
                <a:cs typeface="Times New Roman" panose="02020603050405020304" pitchFamily="18" charset="0"/>
              </a:rPr>
              <a:t>Распоряжение </a:t>
            </a:r>
            <a:r>
              <a:rPr lang="ru-RU" dirty="0">
                <a:solidFill>
                  <a:schemeClr val="tx1"/>
                </a:solidFill>
                <a:latin typeface="Times New Roman" panose="02020603050405020304" pitchFamily="18" charset="0"/>
                <a:cs typeface="Times New Roman" panose="02020603050405020304" pitchFamily="18" charset="0"/>
              </a:rPr>
              <a:t>правительства Российской Федерации от 29 мая 2015 года №996-р «Стратегия развития воспитания в Российской Федерации на период до 2025 года</a:t>
            </a:r>
            <a:r>
              <a:rPr lang="ru-RU" dirty="0" smtClean="0">
                <a:solidFill>
                  <a:schemeClr val="tx1"/>
                </a:solidFill>
                <a:latin typeface="Times New Roman" panose="02020603050405020304" pitchFamily="18" charset="0"/>
                <a:cs typeface="Times New Roman" panose="02020603050405020304" pitchFamily="18" charset="0"/>
              </a:rPr>
              <a:t>».</a:t>
            </a:r>
            <a:endParaRPr lang="ru-RU" dirty="0">
              <a:solidFill>
                <a:schemeClr val="tx1"/>
              </a:solidFill>
              <a:latin typeface="Times New Roman" panose="02020603050405020304" pitchFamily="18" charset="0"/>
              <a:cs typeface="Times New Roman" panose="02020603050405020304" pitchFamily="18" charset="0"/>
            </a:endParaRPr>
          </a:p>
          <a:p>
            <a:pPr algn="just"/>
            <a:r>
              <a:rPr lang="ru-RU" dirty="0" smtClean="0">
                <a:solidFill>
                  <a:schemeClr val="tx1"/>
                </a:solidFill>
                <a:latin typeface="Times New Roman" panose="02020603050405020304" pitchFamily="18" charset="0"/>
                <a:cs typeface="Times New Roman" panose="02020603050405020304" pitchFamily="18" charset="0"/>
              </a:rPr>
              <a:t>Приказ </a:t>
            </a:r>
            <a:r>
              <a:rPr lang="ru-RU" dirty="0">
                <a:solidFill>
                  <a:schemeClr val="tx1"/>
                </a:solidFill>
                <a:latin typeface="Times New Roman" panose="02020603050405020304" pitchFamily="18" charset="0"/>
                <a:cs typeface="Times New Roman" panose="02020603050405020304" pitchFamily="18" charset="0"/>
              </a:rPr>
              <a:t>Министерства просвещения РФ от 9 ноября 2018 г. N 196 </a:t>
            </a:r>
            <a:r>
              <a:rPr lang="ru-RU" dirty="0" smtClean="0">
                <a:solidFill>
                  <a:schemeClr val="tx1"/>
                </a:solidFill>
                <a:latin typeface="Times New Roman" panose="02020603050405020304" pitchFamily="18" charset="0"/>
                <a:cs typeface="Times New Roman" panose="02020603050405020304" pitchFamily="18" charset="0"/>
              </a:rPr>
              <a:t>«Об </a:t>
            </a:r>
            <a:r>
              <a:rPr lang="ru-RU" dirty="0">
                <a:solidFill>
                  <a:schemeClr val="tx1"/>
                </a:solidFill>
                <a:latin typeface="Times New Roman" panose="02020603050405020304" pitchFamily="18" charset="0"/>
                <a:cs typeface="Times New Roman" panose="02020603050405020304" pitchFamily="18" charset="0"/>
              </a:rPr>
              <a:t>утверждении </a:t>
            </a:r>
            <a:r>
              <a:rPr lang="ru-RU" dirty="0" smtClean="0">
                <a:solidFill>
                  <a:schemeClr val="tx1"/>
                </a:solidFill>
                <a:latin typeface="Times New Roman" panose="02020603050405020304" pitchFamily="18" charset="0"/>
                <a:cs typeface="Times New Roman" panose="02020603050405020304" pitchFamily="18" charset="0"/>
              </a:rPr>
              <a:t>порядка </a:t>
            </a:r>
            <a:r>
              <a:rPr lang="ru-RU" dirty="0">
                <a:solidFill>
                  <a:schemeClr val="tx1"/>
                </a:solidFill>
                <a:latin typeface="Times New Roman" panose="02020603050405020304" pitchFamily="18" charset="0"/>
                <a:cs typeface="Times New Roman" panose="02020603050405020304" pitchFamily="18" charset="0"/>
              </a:rPr>
              <a:t>организации и осуществления образовательной деятельности по дополнительным общеобразовательным </a:t>
            </a:r>
            <a:r>
              <a:rPr lang="ru-RU" dirty="0" smtClean="0">
                <a:solidFill>
                  <a:schemeClr val="tx1"/>
                </a:solidFill>
                <a:latin typeface="Times New Roman" panose="02020603050405020304" pitchFamily="18" charset="0"/>
                <a:cs typeface="Times New Roman" panose="02020603050405020304" pitchFamily="18" charset="0"/>
              </a:rPr>
              <a:t>программам».</a:t>
            </a:r>
            <a:endParaRPr lang="ru-RU" dirty="0">
              <a:solidFill>
                <a:schemeClr val="tx1"/>
              </a:solidFill>
              <a:latin typeface="Times New Roman" panose="02020603050405020304" pitchFamily="18" charset="0"/>
              <a:cs typeface="Times New Roman" panose="02020603050405020304" pitchFamily="18" charset="0"/>
            </a:endParaRPr>
          </a:p>
          <a:p>
            <a:pPr algn="just"/>
            <a:r>
              <a:rPr lang="ru-RU" dirty="0" smtClean="0">
                <a:solidFill>
                  <a:schemeClr val="tx1"/>
                </a:solidFill>
                <a:latin typeface="Times New Roman" panose="02020603050405020304" pitchFamily="18" charset="0"/>
                <a:cs typeface="Times New Roman" panose="02020603050405020304" pitchFamily="18" charset="0"/>
              </a:rPr>
              <a:t>Письмо </a:t>
            </a:r>
            <a:r>
              <a:rPr lang="ru-RU" dirty="0">
                <a:solidFill>
                  <a:schemeClr val="tx1"/>
                </a:solidFill>
                <a:latin typeface="Times New Roman" panose="02020603050405020304" pitchFamily="18" charset="0"/>
                <a:cs typeface="Times New Roman" panose="02020603050405020304" pitchFamily="18" charset="0"/>
              </a:rPr>
              <a:t>Минобрнауки России № 09-3242 от 18.11.2015 «О направлении информации» (вместе с «Методическими рекомендациями по проектированию дополнительных общеразвивающих программ (включая разноуровневые программы</a:t>
            </a:r>
            <a:r>
              <a:rPr lang="ru-RU" dirty="0" smtClean="0">
                <a:solidFill>
                  <a:schemeClr val="tx1"/>
                </a:solidFill>
                <a:latin typeface="Times New Roman" panose="02020603050405020304" pitchFamily="18" charset="0"/>
                <a:cs typeface="Times New Roman" panose="02020603050405020304" pitchFamily="18" charset="0"/>
              </a:rPr>
              <a:t>)».</a:t>
            </a:r>
          </a:p>
          <a:p>
            <a:pPr algn="just"/>
            <a:r>
              <a:rPr lang="ru-RU" dirty="0">
                <a:solidFill>
                  <a:schemeClr val="tx1"/>
                </a:solidFill>
                <a:latin typeface="Times New Roman" panose="02020603050405020304" pitchFamily="18" charset="0"/>
                <a:cs typeface="Times New Roman" panose="02020603050405020304" pitchFamily="18" charset="0"/>
              </a:rPr>
              <a:t>СанПин 2.4.3172-14: «Санитарно-эпидемиологические требования к устройству, содержанию и организации режима работы образовательных организаций дополнительного образования детей</a:t>
            </a:r>
            <a:r>
              <a:rPr lang="ru-RU" dirty="0" smtClean="0">
                <a:solidFill>
                  <a:schemeClr val="tx1"/>
                </a:solidFill>
                <a:latin typeface="Times New Roman" panose="02020603050405020304" pitchFamily="18" charset="0"/>
                <a:cs typeface="Times New Roman" panose="02020603050405020304" pitchFamily="18" charset="0"/>
              </a:rPr>
              <a:t>».</a:t>
            </a:r>
          </a:p>
          <a:p>
            <a:pPr algn="just"/>
            <a:r>
              <a:rPr lang="ru-RU" dirty="0" smtClean="0">
                <a:solidFill>
                  <a:schemeClr val="tx1"/>
                </a:solidFill>
                <a:latin typeface="Times New Roman" panose="02020603050405020304" pitchFamily="18" charset="0"/>
                <a:cs typeface="Times New Roman" panose="02020603050405020304" pitchFamily="18" charset="0"/>
              </a:rPr>
              <a:t>При разработке дополнительных общеобразовательных программ используются и другие локальные акты образовательной организации (Устав, Положение, внутренние методические рекомендации и т.п.).</a:t>
            </a:r>
          </a:p>
          <a:p>
            <a:pPr marL="0" indent="0" algn="just">
              <a:buNone/>
            </a:pPr>
            <a:endParaRPr lang="ru-RU" dirty="0" smtClean="0">
              <a:solidFill>
                <a:schemeClr val="tx1"/>
              </a:solidFill>
              <a:latin typeface="Times New Roman" panose="02020603050405020304" pitchFamily="18" charset="0"/>
              <a:cs typeface="Times New Roman" panose="02020603050405020304" pitchFamily="18" charset="0"/>
            </a:endParaRPr>
          </a:p>
          <a:p>
            <a:pPr algn="just"/>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5281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1728158"/>
          </a:xfrm>
        </p:spPr>
        <p:txBody>
          <a:bodyPr>
            <a:normAutofit fontScale="90000"/>
          </a:bodyPr>
          <a:lstStyle/>
          <a:p>
            <a:pPr algn="ctr"/>
            <a:r>
              <a:rPr lang="ru-RU" b="1" dirty="0" smtClean="0">
                <a:solidFill>
                  <a:schemeClr val="accent2">
                    <a:lumMod val="50000"/>
                  </a:schemeClr>
                </a:solidFill>
                <a:latin typeface="Times New Roman" panose="02020603050405020304" pitchFamily="18" charset="0"/>
                <a:cs typeface="Times New Roman" panose="02020603050405020304" pitchFamily="18" charset="0"/>
              </a:rPr>
              <a:t>Пример оформления </a:t>
            </a:r>
            <a:r>
              <a:rPr lang="en-US" b="1" dirty="0" smtClean="0">
                <a:solidFill>
                  <a:schemeClr val="accent2">
                    <a:lumMod val="50000"/>
                  </a:schemeClr>
                </a:solidFill>
                <a:latin typeface="Times New Roman" panose="02020603050405020304" pitchFamily="18" charset="0"/>
                <a:cs typeface="Times New Roman" panose="02020603050405020304" pitchFamily="18" charset="0"/>
              </a:rPr>
              <a:t/>
            </a:r>
            <a:br>
              <a:rPr lang="en-US" b="1" dirty="0" smtClean="0">
                <a:solidFill>
                  <a:schemeClr val="accent2">
                    <a:lumMod val="50000"/>
                  </a:schemeClr>
                </a:solidFill>
                <a:latin typeface="Times New Roman" panose="02020603050405020304" pitchFamily="18" charset="0"/>
                <a:cs typeface="Times New Roman" panose="02020603050405020304" pitchFamily="18" charset="0"/>
              </a:rPr>
            </a:br>
            <a:r>
              <a:rPr lang="ru-RU" b="1" dirty="0" smtClean="0">
                <a:solidFill>
                  <a:schemeClr val="accent2">
                    <a:lumMod val="50000"/>
                  </a:schemeClr>
                </a:solidFill>
                <a:latin typeface="Times New Roman" panose="02020603050405020304" pitchFamily="18" charset="0"/>
                <a:cs typeface="Times New Roman" panose="02020603050405020304" pitchFamily="18" charset="0"/>
              </a:rPr>
              <a:t>дополнительных </a:t>
            </a:r>
            <a:r>
              <a:rPr lang="ru-RU" b="1" dirty="0" smtClean="0">
                <a:solidFill>
                  <a:schemeClr val="accent2">
                    <a:lumMod val="50000"/>
                  </a:schemeClr>
                </a:solidFill>
                <a:latin typeface="Times New Roman" panose="02020603050405020304" pitchFamily="18" charset="0"/>
                <a:cs typeface="Times New Roman" panose="02020603050405020304" pitchFamily="18" charset="0"/>
              </a:rPr>
              <a:t>общеобразовательных общеразвивающих </a:t>
            </a:r>
            <a:r>
              <a:rPr lang="ru-RU" b="1" dirty="0" smtClean="0">
                <a:solidFill>
                  <a:schemeClr val="accent2">
                    <a:lumMod val="50000"/>
                  </a:schemeClr>
                </a:solidFill>
                <a:latin typeface="Times New Roman" panose="02020603050405020304" pitchFamily="18" charset="0"/>
                <a:cs typeface="Times New Roman" panose="02020603050405020304" pitchFamily="18" charset="0"/>
              </a:rPr>
              <a:t>программ </a:t>
            </a:r>
            <a:endParaRPr lang="ru-RU" b="1"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p:txBody>
          <a:bodyPr/>
          <a:lstStyle/>
          <a:p>
            <a:r>
              <a:rPr lang="ru-RU" dirty="0" smtClean="0">
                <a:solidFill>
                  <a:srgbClr val="002060"/>
                </a:solidFill>
              </a:rPr>
              <a:t>МОЦ г.Ульяновск, 2020г.</a:t>
            </a:r>
            <a:endParaRPr lang="ru-RU" dirty="0">
              <a:solidFill>
                <a:srgbClr val="002060"/>
              </a:solidFill>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30885" y="2685100"/>
            <a:ext cx="2637884" cy="2637884"/>
          </a:xfrm>
          <a:prstGeom prst="rect">
            <a:avLst/>
          </a:prstGeom>
        </p:spPr>
      </p:pic>
    </p:spTree>
    <p:extLst>
      <p:ext uri="{BB962C8B-B14F-4D97-AF65-F5344CB8AC3E}">
        <p14:creationId xmlns:p14="http://schemas.microsoft.com/office/powerpoint/2010/main" val="2003215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4069" y="103032"/>
            <a:ext cx="2596550" cy="1027028"/>
          </a:xfrm>
        </p:spPr>
        <p:txBody>
          <a:bodyPr>
            <a:normAutofit fontScale="90000"/>
          </a:bodyPr>
          <a:lstStyle/>
          <a:p>
            <a:pPr algn="ctr"/>
            <a:r>
              <a:rPr lang="ru-RU" b="1" dirty="0" smtClean="0">
                <a:solidFill>
                  <a:schemeClr val="accent2">
                    <a:lumMod val="50000"/>
                  </a:schemeClr>
                </a:solidFill>
                <a:latin typeface="Times New Roman" panose="02020603050405020304" pitchFamily="18" charset="0"/>
                <a:cs typeface="Times New Roman" panose="02020603050405020304" pitchFamily="18" charset="0"/>
              </a:rPr>
              <a:t>Титульный </a:t>
            </a:r>
            <a:br>
              <a:rPr lang="ru-RU" b="1" dirty="0" smtClean="0">
                <a:solidFill>
                  <a:schemeClr val="accent2">
                    <a:lumMod val="50000"/>
                  </a:schemeClr>
                </a:solidFill>
                <a:latin typeface="Times New Roman" panose="02020603050405020304" pitchFamily="18" charset="0"/>
                <a:cs typeface="Times New Roman" panose="02020603050405020304" pitchFamily="18" charset="0"/>
              </a:rPr>
            </a:br>
            <a:r>
              <a:rPr lang="ru-RU" b="1" dirty="0" smtClean="0">
                <a:solidFill>
                  <a:schemeClr val="accent2">
                    <a:lumMod val="50000"/>
                  </a:schemeClr>
                </a:solidFill>
                <a:latin typeface="Times New Roman" panose="02020603050405020304" pitchFamily="18" charset="0"/>
                <a:cs typeface="Times New Roman" panose="02020603050405020304" pitchFamily="18" charset="0"/>
              </a:rPr>
              <a:t>лист</a:t>
            </a:r>
            <a:endParaRPr lang="ru-RU" b="1"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p:txBody>
          <a:bodyPr/>
          <a:lstStyle/>
          <a:p>
            <a:r>
              <a:rPr lang="ru-RU" dirty="0" smtClean="0">
                <a:solidFill>
                  <a:srgbClr val="002060"/>
                </a:solidFill>
              </a:rPr>
              <a:t>МОЦ г.Ульяновск, 2020г.</a:t>
            </a:r>
            <a:endParaRPr lang="ru-RU" dirty="0">
              <a:solidFill>
                <a:srgbClr val="002060"/>
              </a:solidFill>
            </a:endParaRPr>
          </a:p>
        </p:txBody>
      </p:sp>
      <p:pic>
        <p:nvPicPr>
          <p:cNvPr id="6" name="Рисунок 5"/>
          <p:cNvPicPr/>
          <p:nvPr/>
        </p:nvPicPr>
        <p:blipFill rotWithShape="1">
          <a:blip r:embed="rId2"/>
          <a:srcRect l="53333" t="10028" r="15513" b="10882"/>
          <a:stretch/>
        </p:blipFill>
        <p:spPr bwMode="auto">
          <a:xfrm>
            <a:off x="4019911" y="172528"/>
            <a:ext cx="4753153" cy="6400800"/>
          </a:xfrm>
          <a:prstGeom prst="rect">
            <a:avLst/>
          </a:prstGeom>
          <a:ln w="12700">
            <a:solidFill>
              <a:srgbClr val="00206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66139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89782"/>
            <a:ext cx="8596668" cy="577969"/>
          </a:xfrm>
        </p:spPr>
        <p:txBody>
          <a:bodyPr>
            <a:normAutofit fontScale="90000"/>
          </a:bodyPr>
          <a:lstStyle/>
          <a:p>
            <a:pPr algn="ctr"/>
            <a:r>
              <a:rPr lang="ru-RU" b="1" dirty="0" smtClean="0">
                <a:solidFill>
                  <a:srgbClr val="002060"/>
                </a:solidFill>
                <a:latin typeface="Times New Roman" panose="02020603050405020304" pitchFamily="18" charset="0"/>
                <a:cs typeface="Times New Roman" panose="02020603050405020304" pitchFamily="18" charset="0"/>
              </a:rPr>
              <a:t>Содержание</a:t>
            </a:r>
            <a:endParaRPr lang="ru-RU" b="1" dirty="0">
              <a:solidFill>
                <a:srgbClr val="002060"/>
              </a:solidFill>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p:txBody>
          <a:bodyPr/>
          <a:lstStyle/>
          <a:p>
            <a:r>
              <a:rPr lang="ru-RU" dirty="0" smtClean="0">
                <a:solidFill>
                  <a:srgbClr val="002060"/>
                </a:solidFill>
              </a:rPr>
              <a:t>МОЦ г.Ульяновск, 2020г.</a:t>
            </a:r>
            <a:endParaRPr lang="ru-RU" dirty="0">
              <a:solidFill>
                <a:srgbClr val="002060"/>
              </a:solidFill>
            </a:endParaRPr>
          </a:p>
        </p:txBody>
      </p:sp>
      <p:sp>
        <p:nvSpPr>
          <p:cNvPr id="6" name="Объект 5"/>
          <p:cNvSpPr>
            <a:spLocks noGrp="1"/>
          </p:cNvSpPr>
          <p:nvPr>
            <p:ph idx="1"/>
          </p:nvPr>
        </p:nvSpPr>
        <p:spPr>
          <a:xfrm>
            <a:off x="677334" y="836763"/>
            <a:ext cx="8596668" cy="5204600"/>
          </a:xfrm>
        </p:spPr>
        <p:txBody>
          <a:bodyPr>
            <a:normAutofit fontScale="85000" lnSpcReduction="20000"/>
          </a:bodyPr>
          <a:lstStyle/>
          <a:p>
            <a:pPr marL="0" indent="0">
              <a:buNone/>
            </a:pPr>
            <a:r>
              <a:rPr lang="ru-RU" sz="2100" b="1" dirty="0" smtClean="0">
                <a:solidFill>
                  <a:schemeClr val="tx1"/>
                </a:solidFill>
                <a:latin typeface="Times New Roman" panose="02020603050405020304" pitchFamily="18" charset="0"/>
                <a:cs typeface="Times New Roman" panose="02020603050405020304" pitchFamily="18" charset="0"/>
              </a:rPr>
              <a:t>1. Комплекс </a:t>
            </a:r>
            <a:r>
              <a:rPr lang="ru-RU" sz="2100" b="1" dirty="0">
                <a:solidFill>
                  <a:schemeClr val="tx1"/>
                </a:solidFill>
                <a:latin typeface="Times New Roman" panose="02020603050405020304" pitchFamily="18" charset="0"/>
                <a:cs typeface="Times New Roman" panose="02020603050405020304" pitchFamily="18" charset="0"/>
              </a:rPr>
              <a:t>основных характеристик дополнительной общеобразовательной общеразвивающей программы: </a:t>
            </a:r>
            <a:endParaRPr lang="ru-RU" sz="21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ru-RU" sz="2100" dirty="0" smtClean="0">
                <a:solidFill>
                  <a:schemeClr val="tx1"/>
                </a:solidFill>
                <a:latin typeface="Times New Roman" panose="02020603050405020304" pitchFamily="18" charset="0"/>
                <a:cs typeface="Times New Roman" panose="02020603050405020304" pitchFamily="18" charset="0"/>
              </a:rPr>
              <a:t>1.1.  </a:t>
            </a:r>
            <a:r>
              <a:rPr lang="ru-RU" sz="2100" dirty="0">
                <a:solidFill>
                  <a:schemeClr val="tx1"/>
                </a:solidFill>
                <a:latin typeface="Times New Roman" panose="02020603050405020304" pitchFamily="18" charset="0"/>
                <a:cs typeface="Times New Roman" panose="02020603050405020304" pitchFamily="18" charset="0"/>
              </a:rPr>
              <a:t>Пояснительная записка (общая характеристика программы); </a:t>
            </a:r>
            <a:endParaRPr lang="ru-RU" sz="21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ru-RU" sz="2100" dirty="0" smtClean="0">
                <a:solidFill>
                  <a:schemeClr val="tx1"/>
                </a:solidFill>
                <a:latin typeface="Times New Roman" panose="02020603050405020304" pitchFamily="18" charset="0"/>
                <a:cs typeface="Times New Roman" panose="02020603050405020304" pitchFamily="18" charset="0"/>
              </a:rPr>
              <a:t>1.2. Цели </a:t>
            </a:r>
            <a:r>
              <a:rPr lang="ru-RU" sz="2100" dirty="0">
                <a:solidFill>
                  <a:schemeClr val="tx1"/>
                </a:solidFill>
                <a:latin typeface="Times New Roman" panose="02020603050405020304" pitchFamily="18" charset="0"/>
                <a:cs typeface="Times New Roman" panose="02020603050405020304" pitchFamily="18" charset="0"/>
              </a:rPr>
              <a:t>и задачи программы; </a:t>
            </a:r>
            <a:endParaRPr lang="ru-RU" sz="21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ru-RU" sz="2100" dirty="0" smtClean="0">
                <a:solidFill>
                  <a:schemeClr val="tx1"/>
                </a:solidFill>
                <a:latin typeface="Times New Roman" panose="02020603050405020304" pitchFamily="18" charset="0"/>
                <a:cs typeface="Times New Roman" panose="02020603050405020304" pitchFamily="18" charset="0"/>
              </a:rPr>
              <a:t>1.3. Содержание </a:t>
            </a:r>
            <a:r>
              <a:rPr lang="ru-RU" sz="2100" dirty="0">
                <a:solidFill>
                  <a:schemeClr val="tx1"/>
                </a:solidFill>
                <a:latin typeface="Times New Roman" panose="02020603050405020304" pitchFamily="18" charset="0"/>
                <a:cs typeface="Times New Roman" panose="02020603050405020304" pitchFamily="18" charset="0"/>
              </a:rPr>
              <a:t>программы; </a:t>
            </a:r>
          </a:p>
          <a:p>
            <a:pPr marL="0" indent="0">
              <a:buNone/>
            </a:pPr>
            <a:r>
              <a:rPr lang="ru-RU" sz="2100" dirty="0" smtClean="0">
                <a:solidFill>
                  <a:schemeClr val="tx1"/>
                </a:solidFill>
                <a:latin typeface="Times New Roman" panose="02020603050405020304" pitchFamily="18" charset="0"/>
                <a:cs typeface="Times New Roman" panose="02020603050405020304" pitchFamily="18" charset="0"/>
              </a:rPr>
              <a:t>1.4. Планируемые </a:t>
            </a:r>
            <a:r>
              <a:rPr lang="ru-RU" sz="2100" dirty="0">
                <a:solidFill>
                  <a:schemeClr val="tx1"/>
                </a:solidFill>
                <a:latin typeface="Times New Roman" panose="02020603050405020304" pitchFamily="18" charset="0"/>
                <a:cs typeface="Times New Roman" panose="02020603050405020304" pitchFamily="18" charset="0"/>
              </a:rPr>
              <a:t>результаты. </a:t>
            </a:r>
            <a:endParaRPr lang="ru-RU" sz="21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ru-RU" sz="2100" dirty="0">
              <a:solidFill>
                <a:schemeClr val="tx1"/>
              </a:solidFill>
              <a:latin typeface="Times New Roman" panose="02020603050405020304" pitchFamily="18" charset="0"/>
              <a:cs typeface="Times New Roman" panose="02020603050405020304" pitchFamily="18" charset="0"/>
            </a:endParaRPr>
          </a:p>
          <a:p>
            <a:pPr marL="0" indent="0">
              <a:buNone/>
            </a:pPr>
            <a:r>
              <a:rPr lang="ru-RU" sz="2100" b="1" dirty="0" smtClean="0">
                <a:solidFill>
                  <a:schemeClr val="tx1"/>
                </a:solidFill>
                <a:latin typeface="Times New Roman" panose="02020603050405020304" pitchFamily="18" charset="0"/>
                <a:cs typeface="Times New Roman" panose="02020603050405020304" pitchFamily="18" charset="0"/>
              </a:rPr>
              <a:t>2. Комплекс </a:t>
            </a:r>
            <a:r>
              <a:rPr lang="ru-RU" sz="2100" b="1" dirty="0">
                <a:solidFill>
                  <a:schemeClr val="tx1"/>
                </a:solidFill>
                <a:latin typeface="Times New Roman" panose="02020603050405020304" pitchFamily="18" charset="0"/>
                <a:cs typeface="Times New Roman" panose="02020603050405020304" pitchFamily="18" charset="0"/>
              </a:rPr>
              <a:t>организационно-педагогических условий: </a:t>
            </a:r>
          </a:p>
          <a:p>
            <a:pPr marL="0" indent="0">
              <a:buNone/>
            </a:pPr>
            <a:r>
              <a:rPr lang="ru-RU" sz="2100" dirty="0" smtClean="0">
                <a:solidFill>
                  <a:schemeClr val="tx1"/>
                </a:solidFill>
                <a:latin typeface="Times New Roman" panose="02020603050405020304" pitchFamily="18" charset="0"/>
                <a:cs typeface="Times New Roman" panose="02020603050405020304" pitchFamily="18" charset="0"/>
              </a:rPr>
              <a:t>2.1. Календарный </a:t>
            </a:r>
            <a:r>
              <a:rPr lang="ru-RU" sz="2100" dirty="0">
                <a:solidFill>
                  <a:schemeClr val="tx1"/>
                </a:solidFill>
                <a:latin typeface="Times New Roman" panose="02020603050405020304" pitchFamily="18" charset="0"/>
                <a:cs typeface="Times New Roman" panose="02020603050405020304" pitchFamily="18" charset="0"/>
              </a:rPr>
              <a:t>учебный график; </a:t>
            </a:r>
          </a:p>
          <a:p>
            <a:pPr marL="0" indent="0">
              <a:buNone/>
            </a:pPr>
            <a:r>
              <a:rPr lang="ru-RU" sz="2100" dirty="0" smtClean="0">
                <a:solidFill>
                  <a:schemeClr val="tx1"/>
                </a:solidFill>
                <a:latin typeface="Times New Roman" panose="02020603050405020304" pitchFamily="18" charset="0"/>
                <a:cs typeface="Times New Roman" panose="02020603050405020304" pitchFamily="18" charset="0"/>
              </a:rPr>
              <a:t>2.2. Условия </a:t>
            </a:r>
            <a:r>
              <a:rPr lang="ru-RU" sz="2100" dirty="0">
                <a:solidFill>
                  <a:schemeClr val="tx1"/>
                </a:solidFill>
                <a:latin typeface="Times New Roman" panose="02020603050405020304" pitchFamily="18" charset="0"/>
                <a:cs typeface="Times New Roman" panose="02020603050405020304" pitchFamily="18" charset="0"/>
              </a:rPr>
              <a:t>реализации программы; </a:t>
            </a:r>
          </a:p>
          <a:p>
            <a:pPr marL="0" indent="0">
              <a:buNone/>
            </a:pPr>
            <a:r>
              <a:rPr lang="ru-RU" sz="2100" dirty="0" smtClean="0">
                <a:solidFill>
                  <a:schemeClr val="tx1"/>
                </a:solidFill>
                <a:latin typeface="Times New Roman" panose="02020603050405020304" pitchFamily="18" charset="0"/>
                <a:cs typeface="Times New Roman" panose="02020603050405020304" pitchFamily="18" charset="0"/>
              </a:rPr>
              <a:t>2.3. Формы </a:t>
            </a:r>
            <a:r>
              <a:rPr lang="ru-RU" sz="2100" dirty="0">
                <a:solidFill>
                  <a:schemeClr val="tx1"/>
                </a:solidFill>
                <a:latin typeface="Times New Roman" panose="02020603050405020304" pitchFamily="18" charset="0"/>
                <a:cs typeface="Times New Roman" panose="02020603050405020304" pitchFamily="18" charset="0"/>
              </a:rPr>
              <a:t>аттестации; </a:t>
            </a:r>
          </a:p>
          <a:p>
            <a:pPr marL="0" indent="0">
              <a:buNone/>
            </a:pPr>
            <a:r>
              <a:rPr lang="ru-RU" sz="2100" dirty="0" smtClean="0">
                <a:solidFill>
                  <a:schemeClr val="tx1"/>
                </a:solidFill>
                <a:latin typeface="Times New Roman" panose="02020603050405020304" pitchFamily="18" charset="0"/>
                <a:cs typeface="Times New Roman" panose="02020603050405020304" pitchFamily="18" charset="0"/>
              </a:rPr>
              <a:t>2.4. Оценочные </a:t>
            </a:r>
            <a:r>
              <a:rPr lang="ru-RU" sz="2100" dirty="0">
                <a:solidFill>
                  <a:schemeClr val="tx1"/>
                </a:solidFill>
                <a:latin typeface="Times New Roman" panose="02020603050405020304" pitchFamily="18" charset="0"/>
                <a:cs typeface="Times New Roman" panose="02020603050405020304" pitchFamily="18" charset="0"/>
              </a:rPr>
              <a:t>материалы; </a:t>
            </a:r>
          </a:p>
          <a:p>
            <a:pPr marL="0" indent="0">
              <a:buNone/>
            </a:pPr>
            <a:r>
              <a:rPr lang="ru-RU" sz="2100" dirty="0" smtClean="0">
                <a:solidFill>
                  <a:schemeClr val="tx1"/>
                </a:solidFill>
                <a:latin typeface="Times New Roman" panose="02020603050405020304" pitchFamily="18" charset="0"/>
                <a:cs typeface="Times New Roman" panose="02020603050405020304" pitchFamily="18" charset="0"/>
              </a:rPr>
              <a:t>2.5. Методические </a:t>
            </a:r>
            <a:r>
              <a:rPr lang="ru-RU" sz="2100" dirty="0">
                <a:solidFill>
                  <a:schemeClr val="tx1"/>
                </a:solidFill>
                <a:latin typeface="Times New Roman" panose="02020603050405020304" pitchFamily="18" charset="0"/>
                <a:cs typeface="Times New Roman" panose="02020603050405020304" pitchFamily="18" charset="0"/>
              </a:rPr>
              <a:t>материалы; </a:t>
            </a:r>
            <a:endParaRPr lang="ru-RU" sz="21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ru-RU" sz="21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ru-RU" sz="2100" b="1" dirty="0" smtClean="0">
                <a:solidFill>
                  <a:schemeClr val="tx1"/>
                </a:solidFill>
                <a:latin typeface="Times New Roman" panose="02020603050405020304" pitchFamily="18" charset="0"/>
                <a:cs typeface="Times New Roman" panose="02020603050405020304" pitchFamily="18" charset="0"/>
              </a:rPr>
              <a:t>3. Список </a:t>
            </a:r>
            <a:r>
              <a:rPr lang="ru-RU" sz="2100" b="1" dirty="0">
                <a:solidFill>
                  <a:schemeClr val="tx1"/>
                </a:solidFill>
                <a:latin typeface="Times New Roman" panose="02020603050405020304" pitchFamily="18" charset="0"/>
                <a:cs typeface="Times New Roman" panose="02020603050405020304" pitchFamily="18" charset="0"/>
              </a:rPr>
              <a:t>литературы.</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1613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55276"/>
            <a:ext cx="8596668" cy="612475"/>
          </a:xfrm>
        </p:spPr>
        <p:txBody>
          <a:bodyPr>
            <a:normAutofit fontScale="90000"/>
          </a:bodyPr>
          <a:lstStyle/>
          <a:p>
            <a:r>
              <a:rPr lang="ru-RU" sz="1800" b="1" dirty="0">
                <a:solidFill>
                  <a:srgbClr val="002060"/>
                </a:solidFill>
                <a:latin typeface="Times New Roman" panose="02020603050405020304" pitchFamily="18" charset="0"/>
                <a:cs typeface="Times New Roman" panose="02020603050405020304" pitchFamily="18" charset="0"/>
              </a:rPr>
              <a:t>1. Комплекс основных характеристик дополнительной общеобразовательной общеразвивающей </a:t>
            </a:r>
            <a:r>
              <a:rPr lang="ru-RU" sz="1800" b="1" dirty="0" smtClean="0">
                <a:solidFill>
                  <a:srgbClr val="002060"/>
                </a:solidFill>
                <a:latin typeface="Times New Roman" panose="02020603050405020304" pitchFamily="18" charset="0"/>
                <a:cs typeface="Times New Roman" panose="02020603050405020304" pitchFamily="18" charset="0"/>
              </a:rPr>
              <a:t>программы</a:t>
            </a:r>
            <a:r>
              <a:rPr lang="ru-RU" sz="1800" b="1" dirty="0">
                <a:solidFill>
                  <a:srgbClr val="002060"/>
                </a:solidFill>
                <a:latin typeface="Times New Roman" panose="02020603050405020304" pitchFamily="18" charset="0"/>
                <a:cs typeface="Times New Roman" panose="02020603050405020304" pitchFamily="18" charset="0"/>
              </a:rPr>
              <a:t>.</a:t>
            </a:r>
            <a:endParaRPr lang="ru-RU" sz="1800" dirty="0">
              <a:solidFill>
                <a:srgbClr val="002060"/>
              </a:solidFill>
            </a:endParaRPr>
          </a:p>
        </p:txBody>
      </p:sp>
      <p:sp>
        <p:nvSpPr>
          <p:cNvPr id="3" name="Объект 2"/>
          <p:cNvSpPr>
            <a:spLocks noGrp="1"/>
          </p:cNvSpPr>
          <p:nvPr>
            <p:ph idx="1"/>
          </p:nvPr>
        </p:nvSpPr>
        <p:spPr>
          <a:xfrm>
            <a:off x="370936" y="724619"/>
            <a:ext cx="9929003" cy="5486400"/>
          </a:xfrm>
        </p:spPr>
        <p:txBody>
          <a:bodyPr>
            <a:noAutofit/>
          </a:bodyPr>
          <a:lstStyle/>
          <a:p>
            <a:pPr marL="0" indent="0">
              <a:spcBef>
                <a:spcPts val="0"/>
              </a:spcBef>
              <a:buNone/>
            </a:pPr>
            <a:r>
              <a:rPr lang="ru-RU" sz="1200" b="1" dirty="0" smtClean="0">
                <a:solidFill>
                  <a:schemeClr val="tx1"/>
                </a:solidFill>
                <a:latin typeface="Times New Roman" panose="02020603050405020304" pitchFamily="18" charset="0"/>
                <a:cs typeface="Times New Roman" panose="02020603050405020304" pitchFamily="18" charset="0"/>
              </a:rPr>
              <a:t>1.1. Пояснительная записка (общая характеристика программы).</a:t>
            </a:r>
          </a:p>
          <a:p>
            <a:pPr marL="0" lvl="0" indent="0" algn="just">
              <a:spcBef>
                <a:spcPts val="0"/>
              </a:spcBef>
              <a:buNone/>
            </a:pPr>
            <a:r>
              <a:rPr lang="ru-RU" sz="1200" u="sng" dirty="0" smtClean="0">
                <a:solidFill>
                  <a:schemeClr val="tx1"/>
                </a:solidFill>
                <a:latin typeface="Times New Roman" panose="02020603050405020304" pitchFamily="18" charset="0"/>
                <a:cs typeface="Times New Roman" panose="02020603050405020304" pitchFamily="18" charset="0"/>
              </a:rPr>
              <a:t>Направленность программы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 техническая, естественнонаучная, физкультурно-спортивная, художественная, туристско-краеведческая, </a:t>
            </a:r>
            <a:r>
              <a:rPr lang="ru-RU" sz="1200" dirty="0" smtClean="0">
                <a:solidFill>
                  <a:schemeClr val="tx1"/>
                </a:solidFill>
                <a:latin typeface="Times New Roman" panose="02020603050405020304" pitchFamily="18" charset="0"/>
                <a:cs typeface="Times New Roman" panose="02020603050405020304" pitchFamily="18" charset="0"/>
              </a:rPr>
              <a:t>социально-педагогическая. </a:t>
            </a:r>
          </a:p>
          <a:p>
            <a:pPr marL="0" lvl="0" indent="0" algn="just">
              <a:spcBef>
                <a:spcPts val="0"/>
              </a:spcBef>
              <a:buNone/>
            </a:pPr>
            <a:r>
              <a:rPr lang="ru-RU" sz="1200" u="sng" dirty="0" smtClean="0">
                <a:solidFill>
                  <a:schemeClr val="tx1"/>
                </a:solidFill>
                <a:latin typeface="Times New Roman" panose="02020603050405020304" pitchFamily="18" charset="0"/>
                <a:cs typeface="Times New Roman" panose="02020603050405020304" pitchFamily="18" charset="0"/>
              </a:rPr>
              <a:t>Дополнительность</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программы по отношению к программам общего образования, </a:t>
            </a:r>
            <a:r>
              <a:rPr lang="ru-RU" sz="1200" dirty="0" smtClean="0">
                <a:solidFill>
                  <a:schemeClr val="tx1"/>
                </a:solidFill>
                <a:latin typeface="Times New Roman" panose="02020603050405020304" pitchFamily="18" charset="0"/>
                <a:cs typeface="Times New Roman" panose="02020603050405020304" pitchFamily="18" charset="0"/>
              </a:rPr>
              <a:t>дошкольного образования (в </a:t>
            </a:r>
            <a:r>
              <a:rPr lang="ru-RU" sz="1200" dirty="0">
                <a:solidFill>
                  <a:schemeClr val="tx1"/>
                </a:solidFill>
                <a:latin typeface="Times New Roman" panose="02020603050405020304" pitchFamily="18" charset="0"/>
                <a:cs typeface="Times New Roman" panose="02020603050405020304" pitchFamily="18" charset="0"/>
              </a:rPr>
              <a:t>зависимости от возраста обучающихся), в чем она </a:t>
            </a:r>
            <a:r>
              <a:rPr lang="ru-RU" sz="1200" dirty="0" smtClean="0">
                <a:solidFill>
                  <a:schemeClr val="tx1"/>
                </a:solidFill>
                <a:latin typeface="Times New Roman" panose="02020603050405020304" pitchFamily="18" charset="0"/>
                <a:cs typeface="Times New Roman" panose="02020603050405020304" pitchFamily="18" charset="0"/>
              </a:rPr>
              <a:t>заключается.</a:t>
            </a:r>
            <a:endParaRPr lang="ru-RU" sz="1200" dirty="0">
              <a:solidFill>
                <a:schemeClr val="tx1"/>
              </a:solidFill>
              <a:latin typeface="Times New Roman" panose="02020603050405020304" pitchFamily="18" charset="0"/>
              <a:cs typeface="Times New Roman" panose="02020603050405020304" pitchFamily="18" charset="0"/>
            </a:endParaRPr>
          </a:p>
          <a:p>
            <a:pPr marL="0" lvl="0" indent="0" algn="just">
              <a:spcBef>
                <a:spcPts val="0"/>
              </a:spcBef>
              <a:buNone/>
            </a:pPr>
            <a:r>
              <a:rPr lang="ru-RU" sz="1200" u="sng" dirty="0" smtClean="0">
                <a:solidFill>
                  <a:schemeClr val="tx1"/>
                </a:solidFill>
                <a:latin typeface="Times New Roman" panose="02020603050405020304" pitchFamily="18" charset="0"/>
                <a:cs typeface="Times New Roman" panose="02020603050405020304" pitchFamily="18" charset="0"/>
              </a:rPr>
              <a:t>Актуальность программы</a:t>
            </a:r>
            <a:r>
              <a:rPr lang="ru-RU" sz="1200" dirty="0" smtClean="0">
                <a:solidFill>
                  <a:schemeClr val="tx1"/>
                </a:solidFill>
                <a:latin typeface="Times New Roman" panose="02020603050405020304" pitchFamily="18" charset="0"/>
                <a:cs typeface="Times New Roman" panose="02020603050405020304" pitchFamily="18" charset="0"/>
              </a:rPr>
              <a:t> – своевременность, необходимость, соответствие потребностям времени.</a:t>
            </a:r>
          </a:p>
          <a:p>
            <a:pPr marL="0" lvl="0" indent="0" algn="just">
              <a:spcBef>
                <a:spcPts val="0"/>
              </a:spcBef>
              <a:buNone/>
            </a:pPr>
            <a:r>
              <a:rPr lang="ru-RU" sz="1200" u="sng" dirty="0" smtClean="0">
                <a:solidFill>
                  <a:schemeClr val="tx1"/>
                </a:solidFill>
                <a:latin typeface="Times New Roman" panose="02020603050405020304" pitchFamily="18" charset="0"/>
                <a:cs typeface="Times New Roman" panose="02020603050405020304" pitchFamily="18" charset="0"/>
              </a:rPr>
              <a:t>Отличительные </a:t>
            </a:r>
            <a:r>
              <a:rPr lang="ru-RU" sz="1200" u="sng" dirty="0">
                <a:solidFill>
                  <a:schemeClr val="tx1"/>
                </a:solidFill>
                <a:latin typeface="Times New Roman" panose="02020603050405020304" pitchFamily="18" charset="0"/>
                <a:cs typeface="Times New Roman" panose="02020603050405020304" pitchFamily="18" charset="0"/>
              </a:rPr>
              <a:t>особенности программы</a:t>
            </a:r>
            <a:r>
              <a:rPr lang="ru-RU" sz="1200" dirty="0">
                <a:solidFill>
                  <a:schemeClr val="tx1"/>
                </a:solidFill>
                <a:latin typeface="Times New Roman" panose="02020603050405020304" pitchFamily="18" charset="0"/>
                <a:cs typeface="Times New Roman" panose="02020603050405020304" pitchFamily="18" charset="0"/>
              </a:rPr>
              <a:t> - основные идеи, программы; новизна программы, в чем она заключается; соответствие программы социальному заказу общества, </a:t>
            </a:r>
            <a:r>
              <a:rPr lang="ru-RU" sz="1200" dirty="0" smtClean="0">
                <a:solidFill>
                  <a:schemeClr val="tx1"/>
                </a:solidFill>
                <a:latin typeface="Times New Roman" panose="02020603050405020304" pitchFamily="18" charset="0"/>
                <a:cs typeface="Times New Roman" panose="02020603050405020304" pitchFamily="18" charset="0"/>
              </a:rPr>
              <a:t>государства.</a:t>
            </a:r>
            <a:endParaRPr lang="ru-RU" sz="1200" dirty="0">
              <a:solidFill>
                <a:schemeClr val="tx1"/>
              </a:solidFill>
              <a:latin typeface="Times New Roman" panose="02020603050405020304" pitchFamily="18" charset="0"/>
              <a:cs typeface="Times New Roman" panose="02020603050405020304" pitchFamily="18" charset="0"/>
            </a:endParaRPr>
          </a:p>
          <a:p>
            <a:pPr marL="0" lvl="0" indent="0" algn="just">
              <a:spcBef>
                <a:spcPts val="0"/>
              </a:spcBef>
              <a:buNone/>
            </a:pPr>
            <a:r>
              <a:rPr lang="ru-RU" sz="1200" u="sng" dirty="0" smtClean="0">
                <a:solidFill>
                  <a:schemeClr val="tx1"/>
                </a:solidFill>
                <a:latin typeface="Times New Roman" panose="02020603050405020304" pitchFamily="18" charset="0"/>
                <a:cs typeface="Times New Roman" panose="02020603050405020304" pitchFamily="18" charset="0"/>
              </a:rPr>
              <a:t>Инновационность</a:t>
            </a:r>
            <a:r>
              <a:rPr lang="ru-RU" sz="1200" dirty="0" smtClean="0">
                <a:solidFill>
                  <a:schemeClr val="tx1"/>
                </a:solidFill>
                <a:latin typeface="Times New Roman" panose="02020603050405020304" pitchFamily="18" charset="0"/>
                <a:cs typeface="Times New Roman" panose="02020603050405020304" pitchFamily="18" charset="0"/>
              </a:rPr>
              <a:t> программы </a:t>
            </a:r>
            <a:r>
              <a:rPr lang="ru-RU" sz="1200" dirty="0">
                <a:solidFill>
                  <a:schemeClr val="tx1"/>
                </a:solidFill>
                <a:latin typeface="Times New Roman" panose="02020603050405020304" pitchFamily="18" charset="0"/>
                <a:cs typeface="Times New Roman" panose="02020603050405020304" pitchFamily="18" charset="0"/>
              </a:rPr>
              <a:t>–</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в </a:t>
            </a:r>
            <a:r>
              <a:rPr lang="ru-RU" sz="1200" dirty="0" smtClean="0">
                <a:solidFill>
                  <a:schemeClr val="tx1"/>
                </a:solidFill>
                <a:latin typeface="Times New Roman" panose="02020603050405020304" pitchFamily="18" charset="0"/>
                <a:cs typeface="Times New Roman" panose="02020603050405020304" pitchFamily="18" charset="0"/>
              </a:rPr>
              <a:t>чём </a:t>
            </a:r>
            <a:r>
              <a:rPr lang="ru-RU" sz="1200" dirty="0">
                <a:solidFill>
                  <a:schemeClr val="tx1"/>
                </a:solidFill>
                <a:latin typeface="Times New Roman" panose="02020603050405020304" pitchFamily="18" charset="0"/>
                <a:cs typeface="Times New Roman" panose="02020603050405020304" pitchFamily="18" charset="0"/>
              </a:rPr>
              <a:t>она  заключается (содержание материала программы, формы  реализации, формы представления и демонстрации  результатов освоения программы и т.д</a:t>
            </a:r>
            <a:r>
              <a:rPr lang="ru-RU" sz="1200" dirty="0" smtClean="0">
                <a:solidFill>
                  <a:schemeClr val="tx1"/>
                </a:solidFill>
                <a:latin typeface="Times New Roman" panose="02020603050405020304" pitchFamily="18" charset="0"/>
                <a:cs typeface="Times New Roman" panose="02020603050405020304" pitchFamily="18" charset="0"/>
              </a:rPr>
              <a:t>.).</a:t>
            </a:r>
            <a:endParaRPr lang="ru-RU" sz="1200" dirty="0">
              <a:solidFill>
                <a:schemeClr val="tx1"/>
              </a:solidFill>
              <a:latin typeface="Times New Roman" panose="02020603050405020304" pitchFamily="18" charset="0"/>
              <a:cs typeface="Times New Roman" panose="02020603050405020304" pitchFamily="18" charset="0"/>
            </a:endParaRPr>
          </a:p>
          <a:p>
            <a:pPr marL="0" lvl="0" indent="0" algn="just">
              <a:spcBef>
                <a:spcPts val="0"/>
              </a:spcBef>
              <a:buNone/>
            </a:pPr>
            <a:r>
              <a:rPr lang="ru-RU" sz="1200" u="sng" dirty="0" smtClean="0">
                <a:solidFill>
                  <a:schemeClr val="tx1"/>
                </a:solidFill>
                <a:latin typeface="Times New Roman" panose="02020603050405020304" pitchFamily="18" charset="0"/>
                <a:cs typeface="Times New Roman" panose="02020603050405020304" pitchFamily="18" charset="0"/>
              </a:rPr>
              <a:t>Адресат программы</a:t>
            </a:r>
            <a:r>
              <a:rPr lang="ru-RU" sz="1200" dirty="0">
                <a:solidFill>
                  <a:schemeClr val="tx1"/>
                </a:solidFill>
                <a:latin typeface="Times New Roman" panose="02020603050405020304" pitchFamily="18" charset="0"/>
                <a:cs typeface="Times New Roman" panose="02020603050405020304" pitchFamily="18" charset="0"/>
              </a:rPr>
              <a:t> – х</a:t>
            </a:r>
            <a:r>
              <a:rPr lang="ru-RU" sz="1200" dirty="0" smtClean="0">
                <a:solidFill>
                  <a:schemeClr val="tx1"/>
                </a:solidFill>
                <a:latin typeface="Times New Roman" panose="02020603050405020304" pitchFamily="18" charset="0"/>
                <a:cs typeface="Times New Roman" panose="02020603050405020304" pitchFamily="18" charset="0"/>
              </a:rPr>
              <a:t>арактеристика </a:t>
            </a:r>
            <a:r>
              <a:rPr lang="ru-RU" sz="1200" dirty="0">
                <a:solidFill>
                  <a:schemeClr val="tx1"/>
                </a:solidFill>
                <a:latin typeface="Times New Roman" panose="02020603050405020304" pitchFamily="18" charset="0"/>
                <a:cs typeface="Times New Roman" panose="02020603050405020304" pitchFamily="18" charset="0"/>
              </a:rPr>
              <a:t>обучающихся по программе, </a:t>
            </a:r>
            <a:r>
              <a:rPr lang="ru-RU" sz="1200" dirty="0" smtClean="0">
                <a:solidFill>
                  <a:schemeClr val="tx1"/>
                </a:solidFill>
                <a:latin typeface="Times New Roman" panose="02020603050405020304" pitchFamily="18" charset="0"/>
                <a:cs typeface="Times New Roman" panose="02020603050405020304" pitchFamily="18" charset="0"/>
              </a:rPr>
              <a:t>возрастные </a:t>
            </a:r>
            <a:r>
              <a:rPr lang="ru-RU" sz="1200" dirty="0">
                <a:solidFill>
                  <a:schemeClr val="tx1"/>
                </a:solidFill>
                <a:latin typeface="Times New Roman" panose="02020603050405020304" pitchFamily="18" charset="0"/>
                <a:cs typeface="Times New Roman" panose="02020603050405020304" pitchFamily="18" charset="0"/>
              </a:rPr>
              <a:t>особенности, иные медико-психолого-педагогические характеристики; учет особенностей обучающихся при реализации </a:t>
            </a:r>
            <a:r>
              <a:rPr lang="ru-RU" sz="1200" dirty="0" smtClean="0">
                <a:solidFill>
                  <a:schemeClr val="tx1"/>
                </a:solidFill>
                <a:latin typeface="Times New Roman" panose="02020603050405020304" pitchFamily="18" charset="0"/>
                <a:cs typeface="Times New Roman" panose="02020603050405020304" pitchFamily="18" charset="0"/>
              </a:rPr>
              <a:t>программы.</a:t>
            </a:r>
            <a:endParaRPr lang="ru-RU" sz="1200" dirty="0">
              <a:solidFill>
                <a:schemeClr val="tx1"/>
              </a:solidFill>
              <a:latin typeface="Times New Roman" panose="02020603050405020304" pitchFamily="18" charset="0"/>
              <a:cs typeface="Times New Roman" panose="02020603050405020304" pitchFamily="18" charset="0"/>
            </a:endParaRPr>
          </a:p>
          <a:p>
            <a:pPr marL="0" lvl="0" indent="0" algn="just">
              <a:spcBef>
                <a:spcPts val="0"/>
              </a:spcBef>
              <a:buNone/>
            </a:pPr>
            <a:r>
              <a:rPr lang="ru-RU" sz="1200" u="sng" dirty="0" smtClean="0">
                <a:solidFill>
                  <a:schemeClr val="tx1"/>
                </a:solidFill>
                <a:latin typeface="Times New Roman" panose="02020603050405020304" pitchFamily="18" charset="0"/>
                <a:cs typeface="Times New Roman" panose="02020603050405020304" pitchFamily="18" charset="0"/>
              </a:rPr>
              <a:t>Объём </a:t>
            </a:r>
            <a:r>
              <a:rPr lang="ru-RU" sz="1200" u="sng" dirty="0">
                <a:solidFill>
                  <a:schemeClr val="tx1"/>
                </a:solidFill>
                <a:latin typeface="Times New Roman" panose="02020603050405020304" pitchFamily="18" charset="0"/>
                <a:cs typeface="Times New Roman" panose="02020603050405020304" pitchFamily="18" charset="0"/>
              </a:rPr>
              <a:t>и срок освоения </a:t>
            </a:r>
            <a:r>
              <a:rPr lang="ru-RU" sz="1200" u="sng" dirty="0" smtClean="0">
                <a:solidFill>
                  <a:schemeClr val="tx1"/>
                </a:solidFill>
                <a:latin typeface="Times New Roman" panose="02020603050405020304" pitchFamily="18" charset="0"/>
                <a:cs typeface="Times New Roman" panose="02020603050405020304" pitchFamily="18" charset="0"/>
              </a:rPr>
              <a:t>программы</a:t>
            </a:r>
            <a:r>
              <a:rPr lang="ru-RU" sz="1200" dirty="0">
                <a:solidFill>
                  <a:schemeClr val="tx1"/>
                </a:solidFill>
                <a:latin typeface="Times New Roman" panose="02020603050405020304" pitchFamily="18" charset="0"/>
                <a:cs typeface="Times New Roman" panose="02020603050405020304" pitchFamily="18" charset="0"/>
              </a:rPr>
              <a:t> – </a:t>
            </a:r>
            <a:r>
              <a:rPr lang="ru-RU" sz="1200" dirty="0" smtClean="0">
                <a:solidFill>
                  <a:schemeClr val="tx1"/>
                </a:solidFill>
                <a:latin typeface="Times New Roman" panose="02020603050405020304" pitchFamily="18" charset="0"/>
                <a:cs typeface="Times New Roman" panose="02020603050405020304" pitchFamily="18" charset="0"/>
              </a:rPr>
              <a:t>общее </a:t>
            </a:r>
            <a:r>
              <a:rPr lang="ru-RU" sz="1200" dirty="0">
                <a:solidFill>
                  <a:schemeClr val="tx1"/>
                </a:solidFill>
                <a:latin typeface="Times New Roman" panose="02020603050405020304" pitchFamily="18" charset="0"/>
                <a:cs typeface="Times New Roman" panose="02020603050405020304" pitchFamily="18" charset="0"/>
              </a:rPr>
              <a:t>количество учебных часов, запланированных на весь период обучения и необходимых для освоения программы (определяется содержанием и прогнозируемыми результатами программы; характеризуется продолжительностью программы (количество месяцев, лет необходимых для ее освоения</a:t>
            </a:r>
            <a:r>
              <a:rPr lang="ru-RU" sz="1200" dirty="0" smtClean="0">
                <a:solidFill>
                  <a:schemeClr val="tx1"/>
                </a:solidFill>
                <a:latin typeface="Times New Roman" panose="02020603050405020304" pitchFamily="18" charset="0"/>
                <a:cs typeface="Times New Roman" panose="02020603050405020304" pitchFamily="18" charset="0"/>
              </a:rPr>
              <a:t>)).</a:t>
            </a:r>
            <a:endParaRPr lang="ru-RU" sz="1200" dirty="0">
              <a:solidFill>
                <a:schemeClr val="tx1"/>
              </a:solidFill>
              <a:latin typeface="Times New Roman" panose="02020603050405020304" pitchFamily="18" charset="0"/>
              <a:cs typeface="Times New Roman" panose="02020603050405020304" pitchFamily="18" charset="0"/>
            </a:endParaRPr>
          </a:p>
          <a:p>
            <a:pPr marL="0" lvl="0" indent="0" algn="just">
              <a:spcBef>
                <a:spcPts val="0"/>
              </a:spcBef>
              <a:buNone/>
            </a:pPr>
            <a:r>
              <a:rPr lang="ru-RU" sz="1200" u="sng" dirty="0" smtClean="0">
                <a:solidFill>
                  <a:schemeClr val="tx1"/>
                </a:solidFill>
                <a:latin typeface="Times New Roman" panose="02020603050405020304" pitchFamily="18" charset="0"/>
                <a:cs typeface="Times New Roman" panose="02020603050405020304" pitchFamily="18" charset="0"/>
              </a:rPr>
              <a:t>Формы обучения</a:t>
            </a:r>
            <a:r>
              <a:rPr lang="ru-RU" sz="1200" dirty="0">
                <a:solidFill>
                  <a:schemeClr val="tx1"/>
                </a:solidFill>
                <a:latin typeface="Times New Roman" panose="02020603050405020304" pitchFamily="18" charset="0"/>
                <a:cs typeface="Times New Roman" panose="02020603050405020304" pitchFamily="18" charset="0"/>
              </a:rPr>
              <a:t> – </a:t>
            </a:r>
            <a:r>
              <a:rPr lang="ru-RU" sz="1200" dirty="0" smtClean="0">
                <a:solidFill>
                  <a:schemeClr val="tx1"/>
                </a:solidFill>
                <a:latin typeface="Times New Roman" panose="02020603050405020304" pitchFamily="18" charset="0"/>
                <a:cs typeface="Times New Roman" panose="02020603050405020304" pitchFamily="18" charset="0"/>
              </a:rPr>
              <a:t>очная</a:t>
            </a:r>
            <a:r>
              <a:rPr lang="ru-RU" sz="1200" dirty="0">
                <a:solidFill>
                  <a:schemeClr val="tx1"/>
                </a:solidFill>
                <a:latin typeface="Times New Roman" panose="02020603050405020304" pitchFamily="18" charset="0"/>
                <a:cs typeface="Times New Roman" panose="02020603050405020304" pitchFamily="18" charset="0"/>
              </a:rPr>
              <a:t>, очно-заочная или заочная форма, дистанционная форма реализации программы</a:t>
            </a:r>
            <a:r>
              <a:rPr lang="ru-RU" sz="1200" dirty="0" smtClean="0">
                <a:solidFill>
                  <a:schemeClr val="tx1"/>
                </a:solidFill>
                <a:latin typeface="Times New Roman" panose="02020603050405020304" pitchFamily="18" charset="0"/>
                <a:cs typeface="Times New Roman" panose="02020603050405020304" pitchFamily="18" charset="0"/>
              </a:rPr>
              <a:t>; допускается </a:t>
            </a:r>
            <a:r>
              <a:rPr lang="ru-RU" sz="1200" dirty="0">
                <a:solidFill>
                  <a:schemeClr val="tx1"/>
                </a:solidFill>
                <a:latin typeface="Times New Roman" panose="02020603050405020304" pitchFamily="18" charset="0"/>
                <a:cs typeface="Times New Roman" panose="02020603050405020304" pitchFamily="18" charset="0"/>
              </a:rPr>
              <a:t>сочетание различных форм получения образования и форм </a:t>
            </a:r>
            <a:r>
              <a:rPr lang="ru-RU" sz="1200" dirty="0" smtClean="0">
                <a:solidFill>
                  <a:schemeClr val="tx1"/>
                </a:solidFill>
                <a:latin typeface="Times New Roman" panose="02020603050405020304" pitchFamily="18" charset="0"/>
                <a:cs typeface="Times New Roman" panose="02020603050405020304" pitchFamily="18" charset="0"/>
              </a:rPr>
              <a:t>обучения; </a:t>
            </a:r>
            <a:r>
              <a:rPr lang="ru-RU" sz="1200" dirty="0">
                <a:solidFill>
                  <a:schemeClr val="tx1"/>
                </a:solidFill>
                <a:latin typeface="Times New Roman" panose="02020603050405020304" pitchFamily="18" charset="0"/>
                <a:cs typeface="Times New Roman" panose="02020603050405020304" pitchFamily="18" charset="0"/>
              </a:rPr>
              <a:t>обоснованность эффективности форм </a:t>
            </a:r>
            <a:r>
              <a:rPr lang="ru-RU" sz="1200" dirty="0" smtClean="0">
                <a:solidFill>
                  <a:schemeClr val="tx1"/>
                </a:solidFill>
                <a:latin typeface="Times New Roman" panose="02020603050405020304" pitchFamily="18" charset="0"/>
                <a:cs typeface="Times New Roman" panose="02020603050405020304" pitchFamily="18" charset="0"/>
              </a:rPr>
              <a:t>обучения.</a:t>
            </a:r>
            <a:endParaRPr lang="ru-RU" sz="1200" dirty="0">
              <a:solidFill>
                <a:schemeClr val="tx1"/>
              </a:solidFill>
              <a:latin typeface="Times New Roman" panose="02020603050405020304" pitchFamily="18" charset="0"/>
              <a:cs typeface="Times New Roman" panose="02020603050405020304" pitchFamily="18" charset="0"/>
            </a:endParaRPr>
          </a:p>
          <a:p>
            <a:pPr marL="0" lvl="0" indent="0" algn="just">
              <a:spcBef>
                <a:spcPts val="0"/>
              </a:spcBef>
              <a:buNone/>
            </a:pPr>
            <a:r>
              <a:rPr lang="ru-RU" sz="1200" u="sng" dirty="0">
                <a:solidFill>
                  <a:schemeClr val="tx1"/>
                </a:solidFill>
                <a:latin typeface="Times New Roman" panose="02020603050405020304" pitchFamily="18" charset="0"/>
                <a:cs typeface="Times New Roman" panose="02020603050405020304" pitchFamily="18" charset="0"/>
              </a:rPr>
              <a:t>О</a:t>
            </a:r>
            <a:r>
              <a:rPr lang="ru-RU" sz="1200" u="sng" dirty="0" smtClean="0">
                <a:solidFill>
                  <a:schemeClr val="tx1"/>
                </a:solidFill>
                <a:latin typeface="Times New Roman" panose="02020603050405020304" pitchFamily="18" charset="0"/>
                <a:cs typeface="Times New Roman" panose="02020603050405020304" pitchFamily="18" charset="0"/>
              </a:rPr>
              <a:t>собенности </a:t>
            </a:r>
            <a:r>
              <a:rPr lang="ru-RU" sz="1200" u="sng" dirty="0">
                <a:solidFill>
                  <a:schemeClr val="tx1"/>
                </a:solidFill>
                <a:latin typeface="Times New Roman" panose="02020603050405020304" pitchFamily="18" charset="0"/>
                <a:cs typeface="Times New Roman" panose="02020603050405020304" pitchFamily="18" charset="0"/>
              </a:rPr>
              <a:t>организации образовательного процесса</a:t>
            </a:r>
            <a:r>
              <a:rPr lang="ru-RU" sz="1200" dirty="0">
                <a:solidFill>
                  <a:schemeClr val="tx1"/>
                </a:solidFill>
                <a:latin typeface="Times New Roman" panose="02020603050405020304" pitchFamily="18" charset="0"/>
                <a:cs typeface="Times New Roman" panose="02020603050405020304" pitchFamily="18" charset="0"/>
              </a:rPr>
              <a:t> — в соответствии с  учебными планами программы в объединениях по интересам, сформированных в группы учащихся одного возраста или разных возрастных категорий (разновозрастные группы), являющиеся основным составом объединения (например, клубы, секции, кружки, лаборатории, студии, оркестры, творческие коллективы, ансамбли театры) - (</a:t>
            </a:r>
            <a:r>
              <a:rPr lang="ru-RU" sz="1200" dirty="0" smtClean="0">
                <a:solidFill>
                  <a:schemeClr val="tx1"/>
                </a:solidFill>
                <a:latin typeface="Times New Roman" panose="02020603050405020304" pitchFamily="18" charset="0"/>
                <a:cs typeface="Times New Roman" panose="02020603050405020304" pitchFamily="18" charset="0"/>
              </a:rPr>
              <a:t>далее </a:t>
            </a:r>
            <a:r>
              <a:rPr lang="ru-RU" sz="1200" dirty="0">
                <a:solidFill>
                  <a:schemeClr val="tx1"/>
                </a:solidFill>
                <a:latin typeface="Times New Roman" panose="02020603050405020304" pitchFamily="18" charset="0"/>
                <a:cs typeface="Times New Roman" panose="02020603050405020304" pitchFamily="18" charset="0"/>
              </a:rPr>
              <a:t>объединения), а также индивидуально </a:t>
            </a:r>
            <a:r>
              <a:rPr lang="ru-RU" sz="1200" dirty="0" smtClean="0">
                <a:solidFill>
                  <a:schemeClr val="tx1"/>
                </a:solidFill>
                <a:latin typeface="Times New Roman" panose="02020603050405020304" pitchFamily="18" charset="0"/>
                <a:cs typeface="Times New Roman" panose="02020603050405020304" pitchFamily="18" charset="0"/>
              </a:rPr>
              <a:t>(при необходимости</a:t>
            </a:r>
            <a:r>
              <a:rPr lang="ru-RU" sz="1200" dirty="0">
                <a:solidFill>
                  <a:schemeClr val="tx1"/>
                </a:solidFill>
                <a:latin typeface="Times New Roman" panose="02020603050405020304" pitchFamily="18" charset="0"/>
                <a:cs typeface="Times New Roman" panose="02020603050405020304" pitchFamily="18" charset="0"/>
              </a:rPr>
              <a:t> – </a:t>
            </a:r>
            <a:r>
              <a:rPr lang="ru-RU" sz="1200" dirty="0" smtClean="0">
                <a:solidFill>
                  <a:schemeClr val="tx1"/>
                </a:solidFill>
                <a:latin typeface="Times New Roman" panose="02020603050405020304" pitchFamily="18" charset="0"/>
                <a:cs typeface="Times New Roman" panose="02020603050405020304" pitchFamily="18" charset="0"/>
              </a:rPr>
              <a:t>наличие </a:t>
            </a:r>
            <a:r>
              <a:rPr lang="ru-RU" sz="1200" dirty="0">
                <a:solidFill>
                  <a:schemeClr val="tx1"/>
                </a:solidFill>
                <a:latin typeface="Times New Roman" panose="02020603050405020304" pitchFamily="18" charset="0"/>
                <a:cs typeface="Times New Roman" panose="02020603050405020304" pitchFamily="18" charset="0"/>
              </a:rPr>
              <a:t>индивидуальных образовательных маршрутов); состав группы (постоянный, переменный и др</a:t>
            </a:r>
            <a:r>
              <a:rPr lang="ru-RU" sz="1200" dirty="0" smtClean="0">
                <a:solidFill>
                  <a:schemeClr val="tx1"/>
                </a:solidFill>
                <a:latin typeface="Times New Roman" panose="02020603050405020304" pitchFamily="18" charset="0"/>
                <a:cs typeface="Times New Roman" panose="02020603050405020304" pitchFamily="18" charset="0"/>
              </a:rPr>
              <a:t>.).</a:t>
            </a:r>
          </a:p>
          <a:p>
            <a:pPr marL="0" lvl="0" indent="0" algn="just">
              <a:spcBef>
                <a:spcPts val="0"/>
              </a:spcBef>
              <a:buNone/>
            </a:pPr>
            <a:r>
              <a:rPr lang="ru-RU" sz="1200" u="sng" dirty="0" smtClean="0">
                <a:solidFill>
                  <a:schemeClr val="tx1"/>
                </a:solidFill>
                <a:latin typeface="Times New Roman" panose="02020603050405020304" pitchFamily="18" charset="0"/>
                <a:cs typeface="Times New Roman" panose="02020603050405020304" pitchFamily="18" charset="0"/>
              </a:rPr>
              <a:t>Режим занятий, периодичность </a:t>
            </a:r>
            <a:r>
              <a:rPr lang="ru-RU" sz="1200" u="sng" dirty="0">
                <a:solidFill>
                  <a:schemeClr val="tx1"/>
                </a:solidFill>
                <a:latin typeface="Times New Roman" panose="02020603050405020304" pitchFamily="18" charset="0"/>
                <a:cs typeface="Times New Roman" panose="02020603050405020304" pitchFamily="18" charset="0"/>
              </a:rPr>
              <a:t>и продолжительность </a:t>
            </a:r>
            <a:r>
              <a:rPr lang="ru-RU" sz="1200" u="sng" dirty="0" smtClean="0">
                <a:solidFill>
                  <a:schemeClr val="tx1"/>
                </a:solidFill>
                <a:latin typeface="Times New Roman" panose="02020603050405020304" pitchFamily="18" charset="0"/>
                <a:cs typeface="Times New Roman" panose="02020603050405020304" pitchFamily="18" charset="0"/>
              </a:rPr>
              <a:t>занятий</a:t>
            </a:r>
            <a:r>
              <a:rPr lang="ru-RU" sz="1200" u="sng" dirty="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общее </a:t>
            </a:r>
            <a:r>
              <a:rPr lang="ru-RU" sz="1200" dirty="0">
                <a:solidFill>
                  <a:schemeClr val="tx1"/>
                </a:solidFill>
                <a:latin typeface="Times New Roman" panose="02020603050405020304" pitchFamily="18" charset="0"/>
                <a:cs typeface="Times New Roman" panose="02020603050405020304" pitchFamily="18" charset="0"/>
              </a:rPr>
              <a:t>количество часов в год; количество часов и занятий в неделю; периодичность и продолжительность </a:t>
            </a:r>
            <a:r>
              <a:rPr lang="ru-RU" sz="1200" dirty="0" smtClean="0">
                <a:solidFill>
                  <a:schemeClr val="tx1"/>
                </a:solidFill>
                <a:latin typeface="Times New Roman" panose="02020603050405020304" pitchFamily="18" charset="0"/>
                <a:cs typeface="Times New Roman" panose="02020603050405020304" pitchFamily="18" charset="0"/>
              </a:rPr>
              <a:t>занятий, разбивка по модулям;</a:t>
            </a:r>
            <a:endParaRPr lang="ru-RU" sz="1200" dirty="0">
              <a:solidFill>
                <a:schemeClr val="tx1"/>
              </a:solidFill>
              <a:latin typeface="Times New Roman" panose="02020603050405020304" pitchFamily="18" charset="0"/>
              <a:cs typeface="Times New Roman" panose="02020603050405020304" pitchFamily="18" charset="0"/>
            </a:endParaRPr>
          </a:p>
          <a:p>
            <a:pPr marL="0" lvl="0" indent="0" algn="just">
              <a:spcBef>
                <a:spcPts val="0"/>
              </a:spcBef>
              <a:buNone/>
            </a:pPr>
            <a:r>
              <a:rPr lang="ru-RU" sz="1200" u="sng" dirty="0" smtClean="0">
                <a:solidFill>
                  <a:schemeClr val="tx1"/>
                </a:solidFill>
                <a:latin typeface="Times New Roman" panose="02020603050405020304" pitchFamily="18" charset="0"/>
                <a:cs typeface="Times New Roman" panose="02020603050405020304" pitchFamily="18" charset="0"/>
              </a:rPr>
              <a:t>Уровень </a:t>
            </a:r>
            <a:r>
              <a:rPr lang="ru-RU" sz="1200" u="sng" dirty="0">
                <a:solidFill>
                  <a:schemeClr val="tx1"/>
                </a:solidFill>
                <a:latin typeface="Times New Roman" panose="02020603050405020304" pitchFamily="18" charset="0"/>
                <a:cs typeface="Times New Roman" panose="02020603050405020304" pitchFamily="18" charset="0"/>
              </a:rPr>
              <a:t>реализуемой программы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(стартовый</a:t>
            </a:r>
            <a:r>
              <a:rPr lang="ru-RU" sz="1200" dirty="0">
                <a:solidFill>
                  <a:schemeClr val="tx1"/>
                </a:solidFill>
                <a:latin typeface="Times New Roman" panose="02020603050405020304" pitchFamily="18" charset="0"/>
                <a:cs typeface="Times New Roman" panose="02020603050405020304" pitchFamily="18" charset="0"/>
              </a:rPr>
              <a:t>, базовый, продвинутый), соответствие содержания программы заявленным уровням освоения. (данный критерий анализируется через учебный план программы, содержание, анализ заявленных результатов освоения, их уровня достижения</a:t>
            </a:r>
            <a:r>
              <a:rPr lang="ru-RU" sz="1200" dirty="0" smtClean="0">
                <a:solidFill>
                  <a:schemeClr val="tx1"/>
                </a:solidFill>
                <a:latin typeface="Times New Roman" panose="02020603050405020304" pitchFamily="18" charset="0"/>
                <a:cs typeface="Times New Roman" panose="02020603050405020304" pitchFamily="18" charset="0"/>
              </a:rPr>
              <a:t>).</a:t>
            </a:r>
            <a:endParaRPr lang="ru-RU" sz="1200" dirty="0">
              <a:solidFill>
                <a:schemeClr val="tx1"/>
              </a:solidFill>
              <a:latin typeface="Times New Roman" panose="02020603050405020304" pitchFamily="18" charset="0"/>
              <a:cs typeface="Times New Roman" panose="02020603050405020304" pitchFamily="18" charset="0"/>
            </a:endParaRPr>
          </a:p>
          <a:p>
            <a:pPr marL="0" lvl="0" indent="0" algn="just">
              <a:spcBef>
                <a:spcPts val="0"/>
              </a:spcBef>
              <a:buNone/>
            </a:pPr>
            <a:r>
              <a:rPr lang="ru-RU" sz="1200" u="sng" dirty="0" smtClean="0">
                <a:solidFill>
                  <a:schemeClr val="tx1"/>
                </a:solidFill>
                <a:latin typeface="Times New Roman" panose="02020603050405020304" pitchFamily="18" charset="0"/>
                <a:cs typeface="Times New Roman" panose="02020603050405020304" pitchFamily="18" charset="0"/>
              </a:rPr>
              <a:t>Описание </a:t>
            </a:r>
            <a:r>
              <a:rPr lang="ru-RU" sz="1200" u="sng" dirty="0">
                <a:solidFill>
                  <a:schemeClr val="tx1"/>
                </a:solidFill>
                <a:latin typeface="Times New Roman" panose="02020603050405020304" pitchFamily="18" charset="0"/>
                <a:cs typeface="Times New Roman" panose="02020603050405020304" pitchFamily="18" charset="0"/>
              </a:rPr>
              <a:t>форм сетевого взаимодействия</a:t>
            </a:r>
            <a:r>
              <a:rPr lang="ru-RU" sz="1200" dirty="0">
                <a:solidFill>
                  <a:schemeClr val="tx1"/>
                </a:solidFill>
                <a:latin typeface="Times New Roman" panose="02020603050405020304" pitchFamily="18" charset="0"/>
                <a:cs typeface="Times New Roman" panose="02020603050405020304" pitchFamily="18" charset="0"/>
              </a:rPr>
              <a:t> при реализации программы </a:t>
            </a:r>
            <a:r>
              <a:rPr lang="ru-RU" sz="1200" dirty="0" smtClean="0">
                <a:solidFill>
                  <a:schemeClr val="tx1"/>
                </a:solidFill>
                <a:latin typeface="Times New Roman" panose="02020603050405020304" pitchFamily="18" charset="0"/>
                <a:cs typeface="Times New Roman" panose="02020603050405020304" pitchFamily="18" charset="0"/>
              </a:rPr>
              <a:t>(если </a:t>
            </a:r>
            <a:r>
              <a:rPr lang="ru-RU" sz="1200" dirty="0">
                <a:solidFill>
                  <a:schemeClr val="tx1"/>
                </a:solidFill>
                <a:latin typeface="Times New Roman" panose="02020603050405020304" pitchFamily="18" charset="0"/>
                <a:cs typeface="Times New Roman" panose="02020603050405020304" pitchFamily="18" charset="0"/>
              </a:rPr>
              <a:t>это необходимо</a:t>
            </a:r>
            <a:r>
              <a:rPr lang="ru-RU" sz="1200" dirty="0" smtClean="0">
                <a:solidFill>
                  <a:schemeClr val="tx1"/>
                </a:solidFill>
                <a:latin typeface="Times New Roman" panose="02020603050405020304" pitchFamily="18" charset="0"/>
                <a:cs typeface="Times New Roman" panose="02020603050405020304" pitchFamily="18" charset="0"/>
              </a:rPr>
              <a:t>).</a:t>
            </a:r>
            <a:endParaRPr lang="ru-RU" sz="1200"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b="1" dirty="0">
              <a:solidFill>
                <a:schemeClr val="tx1"/>
              </a:solidFill>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a:xfrm>
            <a:off x="677334" y="6366294"/>
            <a:ext cx="6297612" cy="345057"/>
          </a:xfrm>
        </p:spPr>
        <p:txBody>
          <a:bodyPr/>
          <a:lstStyle/>
          <a:p>
            <a:r>
              <a:rPr lang="ru-RU" dirty="0" smtClean="0">
                <a:solidFill>
                  <a:srgbClr val="002060"/>
                </a:solidFill>
              </a:rPr>
              <a:t>МОЦ г.Ульяновск, 2020г.</a:t>
            </a:r>
            <a:endParaRPr lang="ru-RU" dirty="0">
              <a:solidFill>
                <a:srgbClr val="002060"/>
              </a:solidFill>
            </a:endParaRPr>
          </a:p>
        </p:txBody>
      </p:sp>
    </p:spTree>
    <p:extLst>
      <p:ext uri="{BB962C8B-B14F-4D97-AF65-F5344CB8AC3E}">
        <p14:creationId xmlns:p14="http://schemas.microsoft.com/office/powerpoint/2010/main" val="2442721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55276"/>
            <a:ext cx="8596668" cy="612475"/>
          </a:xfrm>
        </p:spPr>
        <p:txBody>
          <a:bodyPr>
            <a:normAutofit fontScale="90000"/>
          </a:bodyPr>
          <a:lstStyle/>
          <a:p>
            <a:r>
              <a:rPr lang="ru-RU" sz="1800" b="1" dirty="0">
                <a:solidFill>
                  <a:srgbClr val="002060"/>
                </a:solidFill>
                <a:latin typeface="Times New Roman" panose="02020603050405020304" pitchFamily="18" charset="0"/>
                <a:cs typeface="Times New Roman" panose="02020603050405020304" pitchFamily="18" charset="0"/>
              </a:rPr>
              <a:t>1. Комплекс основных характеристик дополнительной общеобразовательной общеразвивающей программы: </a:t>
            </a:r>
            <a:endParaRPr lang="ru-RU" sz="1800" dirty="0">
              <a:solidFill>
                <a:srgbClr val="002060"/>
              </a:solidFill>
            </a:endParaRPr>
          </a:p>
        </p:txBody>
      </p:sp>
      <p:sp>
        <p:nvSpPr>
          <p:cNvPr id="3" name="Объект 2"/>
          <p:cNvSpPr>
            <a:spLocks noGrp="1"/>
          </p:cNvSpPr>
          <p:nvPr>
            <p:ph idx="1"/>
          </p:nvPr>
        </p:nvSpPr>
        <p:spPr>
          <a:xfrm>
            <a:off x="370937" y="1035169"/>
            <a:ext cx="9558068" cy="5175849"/>
          </a:xfrm>
        </p:spPr>
        <p:txBody>
          <a:bodyPr>
            <a:noAutofit/>
          </a:bodyPr>
          <a:lstStyle/>
          <a:p>
            <a:pPr marL="0" indent="0" algn="just">
              <a:spcBef>
                <a:spcPts val="0"/>
              </a:spcBef>
              <a:buNone/>
            </a:pPr>
            <a:r>
              <a:rPr lang="ru-RU" sz="1200" b="1" dirty="0" smtClean="0">
                <a:solidFill>
                  <a:schemeClr val="tx1"/>
                </a:solidFill>
                <a:latin typeface="Times New Roman" panose="02020603050405020304" pitchFamily="18" charset="0"/>
                <a:cs typeface="Times New Roman" panose="02020603050405020304" pitchFamily="18" charset="0"/>
              </a:rPr>
              <a:t>1.2. Цели и задачи программы.</a:t>
            </a:r>
          </a:p>
          <a:p>
            <a:pPr marL="0" indent="0" algn="just">
              <a:spcBef>
                <a:spcPts val="0"/>
              </a:spcBef>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u="sng" dirty="0" smtClean="0">
                <a:solidFill>
                  <a:schemeClr val="tx1"/>
                </a:solidFill>
                <a:latin typeface="Times New Roman" panose="02020603050405020304" pitchFamily="18" charset="0"/>
                <a:cs typeface="Times New Roman" panose="02020603050405020304" pitchFamily="18" charset="0"/>
              </a:rPr>
              <a:t>Цель</a:t>
            </a:r>
            <a:r>
              <a:rPr lang="ru-RU" sz="1200" dirty="0" smtClean="0">
                <a:solidFill>
                  <a:schemeClr val="tx1"/>
                </a:solidFill>
                <a:latin typeface="Times New Roman" panose="02020603050405020304" pitchFamily="18" charset="0"/>
                <a:cs typeface="Times New Roman" panose="02020603050405020304" pitchFamily="18" charset="0"/>
              </a:rPr>
              <a:t> - это заранее предполагаемый результат образовательного процесса, к которому надо стремиться. При характеристике цели следует избегать общих абстрактных формулировок. Критерии целеполагания: конкретность, реальность, достижимость, возможность диагностирования достигнутых целей.</a:t>
            </a:r>
          </a:p>
          <a:p>
            <a:pPr marL="0" indent="0" algn="just">
              <a:spcBef>
                <a:spcPts val="0"/>
              </a:spcBef>
              <a:buNone/>
            </a:pPr>
            <a:r>
              <a:rPr lang="ru-RU" sz="1200" b="1" dirty="0" smtClean="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Цель конкретизирована через задачи, формулировки задач должны быть соотнесены с планируемыми результатами, а планируемые результаты сформулированы с учётом цели дополнительной  </a:t>
            </a:r>
            <a:r>
              <a:rPr lang="ru-RU" sz="1200" dirty="0" smtClean="0">
                <a:solidFill>
                  <a:schemeClr val="tx1"/>
                </a:solidFill>
                <a:latin typeface="Times New Roman" panose="02020603050405020304" pitchFamily="18" charset="0"/>
                <a:cs typeface="Times New Roman" panose="02020603050405020304" pitchFamily="18" charset="0"/>
              </a:rPr>
              <a:t>общеобразовательной общеразвивающей </a:t>
            </a:r>
            <a:r>
              <a:rPr lang="ru-RU" sz="1200" dirty="0" smtClean="0">
                <a:solidFill>
                  <a:schemeClr val="tx1"/>
                </a:solidFill>
                <a:latin typeface="Times New Roman" panose="02020603050405020304" pitchFamily="18" charset="0"/>
                <a:cs typeface="Times New Roman" panose="02020603050405020304" pitchFamily="18" charset="0"/>
              </a:rPr>
              <a:t>программы как требования к знаниям и умениям, приобретаемым в процессе занятий по программе. Компетенции и личностные качества, которые могут быть сформированы и развиты у детей в результате занятий по дополнительной общеобразовательной </a:t>
            </a:r>
            <a:r>
              <a:rPr lang="ru-RU" sz="1200" dirty="0" smtClean="0">
                <a:solidFill>
                  <a:schemeClr val="tx1"/>
                </a:solidFill>
                <a:latin typeface="Times New Roman" panose="02020603050405020304" pitchFamily="18" charset="0"/>
                <a:cs typeface="Times New Roman" panose="02020603050405020304" pitchFamily="18" charset="0"/>
              </a:rPr>
              <a:t>общеразвивающей программе</a:t>
            </a:r>
            <a:r>
              <a:rPr lang="ru-RU" sz="1200" dirty="0" smtClean="0">
                <a:solidFill>
                  <a:schemeClr val="tx1"/>
                </a:solidFill>
                <a:latin typeface="Times New Roman" panose="02020603050405020304" pitchFamily="18" charset="0"/>
                <a:cs typeface="Times New Roman" panose="02020603050405020304" pitchFamily="18" charset="0"/>
              </a:rPr>
              <a:t>. </a:t>
            </a:r>
          </a:p>
          <a:p>
            <a:pPr mar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u="sng" dirty="0" smtClean="0">
                <a:solidFill>
                  <a:schemeClr val="tx1"/>
                </a:solidFill>
                <a:latin typeface="Times New Roman" panose="02020603050405020304" pitchFamily="18" charset="0"/>
                <a:cs typeface="Times New Roman" panose="02020603050405020304" pitchFamily="18" charset="0"/>
              </a:rPr>
              <a:t>Задачи</a:t>
            </a:r>
            <a:r>
              <a:rPr lang="ru-RU" sz="1200" dirty="0" smtClean="0">
                <a:solidFill>
                  <a:schemeClr val="tx1"/>
                </a:solidFill>
                <a:latin typeface="Times New Roman" panose="02020603050405020304" pitchFamily="18" charset="0"/>
                <a:cs typeface="Times New Roman" panose="02020603050405020304" pitchFamily="18" charset="0"/>
              </a:rPr>
              <a:t> должны раскрывать пути достижения цели: задачи показывают, что нужно сделать, чтобы достичь цели. Задачи подразделяются на воспитательные, развивающие, образовательные. </a:t>
            </a:r>
          </a:p>
          <a:p>
            <a:pPr mar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Формулировки задач должны быть соотнесены с уровнем освоения программы, содержанием изучаемого материала, с прогнозируемыми результатами.</a:t>
            </a:r>
          </a:p>
          <a:p>
            <a:pPr marL="0" indent="0" algn="just">
              <a:spcBef>
                <a:spcPts val="0"/>
              </a:spcBef>
              <a:buNone/>
            </a:pPr>
            <a:endParaRPr lang="ru-RU" sz="1200" b="1"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ru-RU" sz="1200" b="1" dirty="0" smtClean="0">
                <a:solidFill>
                  <a:schemeClr val="tx1"/>
                </a:solidFill>
                <a:latin typeface="Times New Roman" panose="02020603050405020304" pitchFamily="18" charset="0"/>
                <a:cs typeface="Times New Roman" panose="02020603050405020304" pitchFamily="18" charset="0"/>
              </a:rPr>
              <a:t>1.3. Содержание программы.</a:t>
            </a:r>
            <a:endParaRPr lang="ru-RU" sz="1200" b="1"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В содержании </a:t>
            </a:r>
            <a:r>
              <a:rPr lang="ru-RU" sz="1200" dirty="0">
                <a:solidFill>
                  <a:schemeClr val="tx1"/>
                </a:solidFill>
                <a:latin typeface="Times New Roman" panose="02020603050405020304" pitchFamily="18" charset="0"/>
                <a:cs typeface="Times New Roman" panose="02020603050405020304" pitchFamily="18" charset="0"/>
              </a:rPr>
              <a:t>дополнительной  общеобразовательной </a:t>
            </a:r>
            <a:r>
              <a:rPr lang="ru-RU" sz="1200" dirty="0" smtClean="0">
                <a:solidFill>
                  <a:schemeClr val="tx1"/>
                </a:solidFill>
                <a:latin typeface="Times New Roman" panose="02020603050405020304" pitchFamily="18" charset="0"/>
                <a:cs typeface="Times New Roman" panose="02020603050405020304" pitchFamily="18" charset="0"/>
              </a:rPr>
              <a:t>общеразвивающей программы  </a:t>
            </a:r>
            <a:r>
              <a:rPr lang="ru-RU" sz="1200" dirty="0" smtClean="0">
                <a:solidFill>
                  <a:schemeClr val="tx1"/>
                </a:solidFill>
                <a:latin typeface="Times New Roman" panose="02020603050405020304" pitchFamily="18" charset="0"/>
                <a:cs typeface="Times New Roman" panose="02020603050405020304" pitchFamily="18" charset="0"/>
              </a:rPr>
              <a:t>даётся описание разделов и тем в соответствии с последовательностью, заданной учебным планом, включая описание теоретических и практических частей и форм контроля по каждой теме.  </a:t>
            </a:r>
            <a:r>
              <a:rPr lang="ru-RU" sz="1200" dirty="0">
                <a:solidFill>
                  <a:schemeClr val="tx1"/>
                </a:solidFill>
                <a:latin typeface="Times New Roman" panose="02020603050405020304" pitchFamily="18" charset="0"/>
                <a:cs typeface="Times New Roman" panose="02020603050405020304" pitchFamily="18" charset="0"/>
              </a:rPr>
              <a:t>С</a:t>
            </a:r>
            <a:r>
              <a:rPr lang="ru-RU" sz="1200" dirty="0" smtClean="0">
                <a:solidFill>
                  <a:schemeClr val="tx1"/>
                </a:solidFill>
                <a:latin typeface="Times New Roman" panose="02020603050405020304" pitchFamily="18" charset="0"/>
                <a:cs typeface="Times New Roman" panose="02020603050405020304" pitchFamily="18" charset="0"/>
              </a:rPr>
              <a:t>одержание </a:t>
            </a:r>
            <a:r>
              <a:rPr lang="ru-RU" sz="1200" dirty="0">
                <a:solidFill>
                  <a:schemeClr val="tx1"/>
                </a:solidFill>
                <a:latin typeface="Times New Roman" panose="02020603050405020304" pitchFamily="18" charset="0"/>
                <a:cs typeface="Times New Roman" panose="02020603050405020304" pitchFamily="18" charset="0"/>
              </a:rPr>
              <a:t>составляется </a:t>
            </a:r>
            <a:r>
              <a:rPr lang="ru-RU" sz="1200" dirty="0" smtClean="0">
                <a:solidFill>
                  <a:schemeClr val="tx1"/>
                </a:solidFill>
                <a:latin typeface="Times New Roman" panose="02020603050405020304" pitchFamily="18" charset="0"/>
                <a:cs typeface="Times New Roman" panose="02020603050405020304" pitchFamily="18" charset="0"/>
              </a:rPr>
              <a:t>согласно Учебному плану. </a:t>
            </a:r>
          </a:p>
          <a:p>
            <a:pPr mar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Формулировка разделов и тем  полностью соответствуют их формулировке в учебном плане.</a:t>
            </a:r>
          </a:p>
          <a:p>
            <a:pPr mar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Необходимо </a:t>
            </a:r>
            <a:r>
              <a:rPr lang="ru-RU" sz="1200" dirty="0">
                <a:solidFill>
                  <a:schemeClr val="tx1"/>
                </a:solidFill>
                <a:latin typeface="Times New Roman" panose="02020603050405020304" pitchFamily="18" charset="0"/>
                <a:cs typeface="Times New Roman" panose="02020603050405020304" pitchFamily="18" charset="0"/>
              </a:rPr>
              <a:t>соблюдать деление на теорию и практику по каждому </a:t>
            </a:r>
            <a:r>
              <a:rPr lang="ru-RU" sz="1200" dirty="0" smtClean="0">
                <a:solidFill>
                  <a:schemeClr val="tx1"/>
                </a:solidFill>
                <a:latin typeface="Times New Roman" panose="02020603050405020304" pitchFamily="18" charset="0"/>
                <a:cs typeface="Times New Roman" panose="02020603050405020304" pitchFamily="18" charset="0"/>
              </a:rPr>
              <a:t>разделу, теме; </a:t>
            </a:r>
            <a:r>
              <a:rPr lang="ru-RU" sz="1200" dirty="0">
                <a:solidFill>
                  <a:schemeClr val="tx1"/>
                </a:solidFill>
                <a:latin typeface="Times New Roman" panose="02020603050405020304" pitchFamily="18" charset="0"/>
                <a:cs typeface="Times New Roman" panose="02020603050405020304" pitchFamily="18" charset="0"/>
              </a:rPr>
              <a:t>указывать вид деятельности по </a:t>
            </a:r>
            <a:r>
              <a:rPr lang="ru-RU" sz="1200" dirty="0" smtClean="0">
                <a:solidFill>
                  <a:schemeClr val="tx1"/>
                </a:solidFill>
                <a:latin typeface="Times New Roman" panose="02020603050405020304" pitchFamily="18" charset="0"/>
                <a:cs typeface="Times New Roman" panose="02020603050405020304" pitchFamily="18" charset="0"/>
              </a:rPr>
              <a:t>теме: практика</a:t>
            </a:r>
            <a:r>
              <a:rPr lang="ru-RU" sz="1200" dirty="0">
                <a:solidFill>
                  <a:schemeClr val="tx1"/>
                </a:solidFill>
                <a:latin typeface="Times New Roman" panose="02020603050405020304" pitchFamily="18" charset="0"/>
                <a:cs typeface="Times New Roman" panose="02020603050405020304" pitchFamily="18" charset="0"/>
              </a:rPr>
              <a:t>, исследование, проектная деятельность, контроль и </a:t>
            </a:r>
            <a:r>
              <a:rPr lang="ru-RU" sz="1200" dirty="0" smtClean="0">
                <a:solidFill>
                  <a:schemeClr val="tx1"/>
                </a:solidFill>
                <a:latin typeface="Times New Roman" panose="02020603050405020304" pitchFamily="18" charset="0"/>
                <a:cs typeface="Times New Roman" panose="02020603050405020304" pitchFamily="18" charset="0"/>
              </a:rPr>
              <a:t>т.д. </a:t>
            </a:r>
          </a:p>
          <a:p>
            <a:pPr marL="0" indent="0" algn="just">
              <a:spcBef>
                <a:spcPts val="0"/>
              </a:spcBef>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Материал  </a:t>
            </a:r>
            <a:r>
              <a:rPr lang="ru-RU" sz="1200" dirty="0">
                <a:solidFill>
                  <a:schemeClr val="tx1"/>
                </a:solidFill>
                <a:latin typeface="Times New Roman" panose="02020603050405020304" pitchFamily="18" charset="0"/>
                <a:cs typeface="Times New Roman" panose="02020603050405020304" pitchFamily="18" charset="0"/>
              </a:rPr>
              <a:t>излагается  назывными предложениями; материал расположен в соответствии с </a:t>
            </a:r>
            <a:r>
              <a:rPr lang="ru-RU" sz="1200" dirty="0" smtClean="0">
                <a:solidFill>
                  <a:schemeClr val="tx1"/>
                </a:solidFill>
                <a:latin typeface="Times New Roman" panose="02020603050405020304" pitchFamily="18" charset="0"/>
                <a:cs typeface="Times New Roman" panose="02020603050405020304" pitchFamily="18" charset="0"/>
              </a:rPr>
              <a:t>учебным планом. </a:t>
            </a:r>
          </a:p>
          <a:p>
            <a:pPr marL="0" indent="0" algn="just">
              <a:spcBef>
                <a:spcPts val="0"/>
              </a:spcBef>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Содержание программы должно быть логичным, конкретным, соответствовать </a:t>
            </a:r>
            <a:r>
              <a:rPr lang="ru-RU" sz="1200" dirty="0">
                <a:solidFill>
                  <a:schemeClr val="tx1"/>
                </a:solidFill>
                <a:latin typeface="Times New Roman" panose="02020603050405020304" pitchFamily="18" charset="0"/>
                <a:cs typeface="Times New Roman" panose="02020603050405020304" pitchFamily="18" charset="0"/>
              </a:rPr>
              <a:t>возрасту обучающихся; не </a:t>
            </a:r>
            <a:r>
              <a:rPr lang="ru-RU" sz="1200" dirty="0" smtClean="0">
                <a:solidFill>
                  <a:schemeClr val="tx1"/>
                </a:solidFill>
                <a:latin typeface="Times New Roman" panose="02020603050405020304" pitchFamily="18" charset="0"/>
                <a:cs typeface="Times New Roman" panose="02020603050405020304" pitchFamily="18" charset="0"/>
              </a:rPr>
              <a:t>дублировать </a:t>
            </a:r>
            <a:r>
              <a:rPr lang="ru-RU" sz="1200" dirty="0">
                <a:solidFill>
                  <a:schemeClr val="tx1"/>
                </a:solidFill>
                <a:latin typeface="Times New Roman" panose="02020603050405020304" pitchFamily="18" charset="0"/>
                <a:cs typeface="Times New Roman" panose="02020603050405020304" pitchFamily="18" charset="0"/>
              </a:rPr>
              <a:t>программы основного образования, дошкольного </a:t>
            </a:r>
            <a:r>
              <a:rPr lang="ru-RU" sz="1200" dirty="0" smtClean="0">
                <a:solidFill>
                  <a:schemeClr val="tx1"/>
                </a:solidFill>
                <a:latin typeface="Times New Roman" panose="02020603050405020304" pitchFamily="18" charset="0"/>
                <a:cs typeface="Times New Roman" panose="02020603050405020304" pitchFamily="18" charset="0"/>
              </a:rPr>
              <a:t>образования. </a:t>
            </a:r>
          </a:p>
          <a:p>
            <a:pPr marL="0" indent="0" algn="just">
              <a:spcBef>
                <a:spcPts val="0"/>
              </a:spcBef>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В </a:t>
            </a:r>
            <a:r>
              <a:rPr lang="ru-RU" sz="1200" dirty="0">
                <a:solidFill>
                  <a:schemeClr val="tx1"/>
                </a:solidFill>
                <a:latin typeface="Times New Roman" panose="02020603050405020304" pitchFamily="18" charset="0"/>
                <a:cs typeface="Times New Roman" panose="02020603050405020304" pitchFamily="18" charset="0"/>
              </a:rPr>
              <a:t>программе отражаются понятийный и терминологический аппарат и методы, характерные для той образовательной области, в которой реализуется </a:t>
            </a:r>
            <a:r>
              <a:rPr lang="ru-RU" sz="1200" dirty="0" smtClean="0">
                <a:solidFill>
                  <a:schemeClr val="tx1"/>
                </a:solidFill>
                <a:latin typeface="Times New Roman" panose="02020603050405020304" pitchFamily="18" charset="0"/>
                <a:cs typeface="Times New Roman" panose="02020603050405020304" pitchFamily="18" charset="0"/>
              </a:rPr>
              <a:t>программа. </a:t>
            </a:r>
          </a:p>
          <a:p>
            <a:pPr marL="0" indent="0" algn="just">
              <a:spcBef>
                <a:spcPts val="0"/>
              </a:spcBef>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В содержании </a:t>
            </a:r>
            <a:r>
              <a:rPr lang="ru-RU" sz="1200" dirty="0">
                <a:solidFill>
                  <a:schemeClr val="tx1"/>
                </a:solidFill>
                <a:latin typeface="Times New Roman" panose="02020603050405020304" pitchFamily="18" charset="0"/>
                <a:cs typeface="Times New Roman" panose="02020603050405020304" pitchFamily="18" charset="0"/>
              </a:rPr>
              <a:t>могут быть представлены вариативные образовательные маршруты ( при необходимости</a:t>
            </a:r>
            <a:r>
              <a:rPr lang="ru-RU" sz="1200" dirty="0" smtClean="0">
                <a:solidFill>
                  <a:schemeClr val="tx1"/>
                </a:solidFill>
                <a:latin typeface="Times New Roman" panose="02020603050405020304" pitchFamily="18" charset="0"/>
                <a:cs typeface="Times New Roman" panose="02020603050405020304" pitchFamily="18" charset="0"/>
              </a:rPr>
              <a:t>). При  </a:t>
            </a:r>
            <a:r>
              <a:rPr lang="ru-RU" sz="1200" dirty="0">
                <a:solidFill>
                  <a:schemeClr val="tx1"/>
                </a:solidFill>
                <a:latin typeface="Times New Roman" panose="02020603050405020304" pitchFamily="18" charset="0"/>
                <a:cs typeface="Times New Roman" panose="02020603050405020304" pitchFamily="18" charset="0"/>
              </a:rPr>
              <a:t>дистанционной или  заочной форме реализации (при карантине, отмене занятий) в программе и методическом обеспечении имеются соответствующие </a:t>
            </a:r>
            <a:r>
              <a:rPr lang="ru-RU" sz="1200" dirty="0" smtClean="0">
                <a:solidFill>
                  <a:schemeClr val="tx1"/>
                </a:solidFill>
                <a:latin typeface="Times New Roman" panose="02020603050405020304" pitchFamily="18" charset="0"/>
                <a:cs typeface="Times New Roman" panose="02020603050405020304" pitchFamily="18" charset="0"/>
              </a:rPr>
              <a:t>материалы.  </a:t>
            </a:r>
            <a:endParaRPr lang="ru-RU" sz="1200"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dirty="0" smtClean="0">
              <a:solidFill>
                <a:schemeClr val="tx1"/>
              </a:solidFill>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a:xfrm>
            <a:off x="677334" y="6366294"/>
            <a:ext cx="6297612" cy="345057"/>
          </a:xfrm>
        </p:spPr>
        <p:txBody>
          <a:bodyPr/>
          <a:lstStyle/>
          <a:p>
            <a:r>
              <a:rPr lang="ru-RU" dirty="0" smtClean="0">
                <a:solidFill>
                  <a:srgbClr val="002060"/>
                </a:solidFill>
              </a:rPr>
              <a:t>МОЦ г.Ульяновск, 2020г.</a:t>
            </a:r>
            <a:endParaRPr lang="ru-RU" dirty="0">
              <a:solidFill>
                <a:srgbClr val="002060"/>
              </a:solidFill>
            </a:endParaRPr>
          </a:p>
        </p:txBody>
      </p:sp>
    </p:spTree>
    <p:extLst>
      <p:ext uri="{BB962C8B-B14F-4D97-AF65-F5344CB8AC3E}">
        <p14:creationId xmlns:p14="http://schemas.microsoft.com/office/powerpoint/2010/main" val="2875101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55276"/>
            <a:ext cx="8596668" cy="612475"/>
          </a:xfrm>
        </p:spPr>
        <p:txBody>
          <a:bodyPr>
            <a:normAutofit fontScale="90000"/>
          </a:bodyPr>
          <a:lstStyle/>
          <a:p>
            <a:r>
              <a:rPr lang="ru-RU" sz="1800" b="1" dirty="0">
                <a:solidFill>
                  <a:srgbClr val="002060"/>
                </a:solidFill>
                <a:latin typeface="Times New Roman" panose="02020603050405020304" pitchFamily="18" charset="0"/>
                <a:cs typeface="Times New Roman" panose="02020603050405020304" pitchFamily="18" charset="0"/>
              </a:rPr>
              <a:t>1. Комплекс основных характеристик дополнительной общеобразовательной общеразвивающей программы: </a:t>
            </a:r>
            <a:endParaRPr lang="ru-RU" sz="1800" dirty="0">
              <a:solidFill>
                <a:srgbClr val="002060"/>
              </a:solidFill>
            </a:endParaRPr>
          </a:p>
        </p:txBody>
      </p:sp>
      <p:sp>
        <p:nvSpPr>
          <p:cNvPr id="3" name="Объект 2"/>
          <p:cNvSpPr>
            <a:spLocks noGrp="1"/>
          </p:cNvSpPr>
          <p:nvPr>
            <p:ph idx="1"/>
          </p:nvPr>
        </p:nvSpPr>
        <p:spPr>
          <a:xfrm>
            <a:off x="491706" y="724619"/>
            <a:ext cx="9721969" cy="5486400"/>
          </a:xfrm>
        </p:spPr>
        <p:txBody>
          <a:bodyPr>
            <a:noAutofit/>
          </a:bodyPr>
          <a:lstStyle/>
          <a:p>
            <a:pPr mar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При </a:t>
            </a:r>
            <a:r>
              <a:rPr lang="ru-RU" sz="1200" dirty="0">
                <a:solidFill>
                  <a:schemeClr val="tx1"/>
                </a:solidFill>
                <a:latin typeface="Times New Roman" panose="02020603050405020304" pitchFamily="18" charset="0"/>
                <a:cs typeface="Times New Roman" panose="02020603050405020304" pitchFamily="18" charset="0"/>
              </a:rPr>
              <a:t>разработке </a:t>
            </a:r>
            <a:r>
              <a:rPr lang="ru-RU" sz="1200" dirty="0" smtClean="0">
                <a:solidFill>
                  <a:schemeClr val="tx1"/>
                </a:solidFill>
                <a:latin typeface="Times New Roman" panose="02020603050405020304" pitchFamily="18" charset="0"/>
                <a:cs typeface="Times New Roman" panose="02020603050405020304" pitchFamily="18" charset="0"/>
              </a:rPr>
              <a:t>программ с применением ПФДО </a:t>
            </a:r>
            <a:r>
              <a:rPr lang="ru-RU" sz="1200" dirty="0">
                <a:solidFill>
                  <a:schemeClr val="tx1"/>
                </a:solidFill>
                <a:latin typeface="Times New Roman" panose="02020603050405020304" pitchFamily="18" charset="0"/>
                <a:cs typeface="Times New Roman" panose="02020603050405020304" pitchFamily="18" charset="0"/>
              </a:rPr>
              <a:t>учебный </a:t>
            </a:r>
            <a:r>
              <a:rPr lang="ru-RU" sz="1200" dirty="0" smtClean="0">
                <a:solidFill>
                  <a:schemeClr val="tx1"/>
                </a:solidFill>
                <a:latin typeface="Times New Roman" panose="02020603050405020304" pitchFamily="18" charset="0"/>
                <a:cs typeface="Times New Roman" panose="02020603050405020304" pitchFamily="18" charset="0"/>
              </a:rPr>
              <a:t>процесс необходимо разделить </a:t>
            </a:r>
            <a:r>
              <a:rPr lang="ru-RU" sz="1200" dirty="0">
                <a:solidFill>
                  <a:schemeClr val="tx1"/>
                </a:solidFill>
                <a:latin typeface="Times New Roman" panose="02020603050405020304" pitchFamily="18" charset="0"/>
                <a:cs typeface="Times New Roman" panose="02020603050405020304" pitchFamily="18" charset="0"/>
              </a:rPr>
              <a:t>на модули, укладывающиеся в два календарных цикла: </a:t>
            </a:r>
            <a:r>
              <a:rPr lang="ru-RU" sz="1200" dirty="0" smtClean="0">
                <a:solidFill>
                  <a:schemeClr val="tx1"/>
                </a:solidFill>
                <a:latin typeface="Times New Roman" panose="02020603050405020304" pitchFamily="18" charset="0"/>
                <a:cs typeface="Times New Roman" panose="02020603050405020304" pitchFamily="18" charset="0"/>
              </a:rPr>
              <a:t>1 </a:t>
            </a:r>
            <a:r>
              <a:rPr lang="ru-RU" sz="1200" dirty="0">
                <a:solidFill>
                  <a:schemeClr val="tx1"/>
                </a:solidFill>
                <a:latin typeface="Times New Roman" panose="02020603050405020304" pitchFamily="18" charset="0"/>
                <a:cs typeface="Times New Roman" panose="02020603050405020304" pitchFamily="18" charset="0"/>
              </a:rPr>
              <a:t>модуль сентябрь – декабрь, 2 модуль </a:t>
            </a:r>
            <a:r>
              <a:rPr lang="ru-RU" sz="1200" dirty="0" smtClean="0">
                <a:solidFill>
                  <a:schemeClr val="tx1"/>
                </a:solidFill>
                <a:latin typeface="Times New Roman" panose="02020603050405020304" pitchFamily="18" charset="0"/>
                <a:cs typeface="Times New Roman" panose="02020603050405020304" pitchFamily="18" charset="0"/>
              </a:rPr>
              <a:t>январь-май.</a:t>
            </a:r>
            <a:endParaRPr lang="ru-RU" sz="1200"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Например, при социально-педагогической направленности рекомендуется проводить  1-2  занятия в неделю по 1-2 академическому часу в день, с организацией перемен, динамических пауз, зарядки для глаз, физминутки. </a:t>
            </a:r>
          </a:p>
          <a:p>
            <a:pPr marL="0" indent="0" algn="just">
              <a:spcBef>
                <a:spcPts val="0"/>
              </a:spcBef>
              <a:buNone/>
            </a:pP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Рассмотрим несколько вариантов:</a:t>
            </a:r>
          </a:p>
          <a:p>
            <a:pPr marL="0" indent="0" algn="just">
              <a:spcBef>
                <a:spcPts val="0"/>
              </a:spcBef>
              <a:buNone/>
            </a:pPr>
            <a:r>
              <a:rPr lang="ru-RU" sz="1200" b="1" dirty="0">
                <a:solidFill>
                  <a:schemeClr val="tx1"/>
                </a:solidFill>
                <a:latin typeface="Times New Roman" panose="02020603050405020304" pitchFamily="18" charset="0"/>
                <a:cs typeface="Times New Roman" panose="02020603050405020304" pitchFamily="18" charset="0"/>
              </a:rPr>
              <a:t>	</a:t>
            </a:r>
            <a:r>
              <a:rPr lang="ru-RU" sz="1200" b="1" dirty="0" smtClean="0">
                <a:solidFill>
                  <a:schemeClr val="tx1"/>
                </a:solidFill>
                <a:latin typeface="Times New Roman" panose="02020603050405020304" pitchFamily="18" charset="0"/>
                <a:cs typeface="Times New Roman" panose="02020603050405020304" pitchFamily="18" charset="0"/>
              </a:rPr>
              <a:t>1 Вариант. Реализация программы начинается с 1 сентября и длится по 31 мая, соответственно будет реализовано 144 академических часа (занятия 2 раза в неделю по 2 академических часа). </a:t>
            </a:r>
          </a:p>
          <a:p>
            <a:pPr marL="0" indent="0" algn="just">
              <a:spcBef>
                <a:spcPts val="0"/>
              </a:spcBef>
              <a:buNone/>
            </a:pPr>
            <a:r>
              <a:rPr lang="ru-RU" sz="1200" b="1" dirty="0">
                <a:solidFill>
                  <a:schemeClr val="tx1"/>
                </a:solidFill>
                <a:latin typeface="Times New Roman" panose="02020603050405020304" pitchFamily="18" charset="0"/>
                <a:cs typeface="Times New Roman" panose="02020603050405020304" pitchFamily="18" charset="0"/>
              </a:rPr>
              <a:t>	</a:t>
            </a:r>
            <a:r>
              <a:rPr lang="ru-RU" sz="1200" b="1" dirty="0" smtClean="0">
                <a:solidFill>
                  <a:schemeClr val="tx1"/>
                </a:solidFill>
                <a:latin typeface="Times New Roman" panose="02020603050405020304" pitchFamily="18" charset="0"/>
                <a:cs typeface="Times New Roman" panose="02020603050405020304" pitchFamily="18" charset="0"/>
              </a:rPr>
              <a:t>1 модуль с 1 сентября по 31 декабря  - 64 часа, 2 модуль с 1 января по 31 мая – 80 часов.</a:t>
            </a:r>
          </a:p>
          <a:p>
            <a:pPr marL="0" indent="0" algn="just">
              <a:spcBef>
                <a:spcPts val="0"/>
              </a:spcBef>
              <a:buNone/>
            </a:pPr>
            <a:endParaRPr lang="ru-RU" sz="1200" b="1"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ru-RU" sz="1200" b="1" dirty="0" smtClean="0">
                <a:solidFill>
                  <a:schemeClr val="tx1"/>
                </a:solidFill>
                <a:latin typeface="Times New Roman" panose="02020603050405020304" pitchFamily="18" charset="0"/>
                <a:cs typeface="Times New Roman" panose="02020603050405020304" pitchFamily="18" charset="0"/>
              </a:rPr>
              <a:t>	2 Вариант. Реализация программы начинается с 1 октября и длится по 30 апреля,  соответственно будет реализовано 108 академических часов </a:t>
            </a:r>
            <a:r>
              <a:rPr lang="ru-RU" sz="1200" b="1" dirty="0">
                <a:solidFill>
                  <a:schemeClr val="tx1"/>
                </a:solidFill>
                <a:latin typeface="Times New Roman" panose="02020603050405020304" pitchFamily="18" charset="0"/>
                <a:cs typeface="Times New Roman" panose="02020603050405020304" pitchFamily="18" charset="0"/>
              </a:rPr>
              <a:t>(2 раза в неделю по 2 академических часа). </a:t>
            </a:r>
            <a:endParaRPr lang="ru-RU" sz="1200" b="1"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ru-RU" sz="1200" b="1" dirty="0">
                <a:solidFill>
                  <a:schemeClr val="tx1"/>
                </a:solidFill>
                <a:latin typeface="Times New Roman" panose="02020603050405020304" pitchFamily="18" charset="0"/>
                <a:cs typeface="Times New Roman" panose="02020603050405020304" pitchFamily="18" charset="0"/>
              </a:rPr>
              <a:t>	</a:t>
            </a:r>
            <a:r>
              <a:rPr lang="ru-RU" sz="1200" b="1" dirty="0" smtClean="0">
                <a:solidFill>
                  <a:schemeClr val="tx1"/>
                </a:solidFill>
                <a:latin typeface="Times New Roman" panose="02020603050405020304" pitchFamily="18" charset="0"/>
                <a:cs typeface="Times New Roman" panose="02020603050405020304" pitchFamily="18" charset="0"/>
              </a:rPr>
              <a:t>1 </a:t>
            </a:r>
            <a:r>
              <a:rPr lang="ru-RU" sz="1200" b="1" dirty="0">
                <a:solidFill>
                  <a:schemeClr val="tx1"/>
                </a:solidFill>
                <a:latin typeface="Times New Roman" panose="02020603050405020304" pitchFamily="18" charset="0"/>
                <a:cs typeface="Times New Roman" panose="02020603050405020304" pitchFamily="18" charset="0"/>
              </a:rPr>
              <a:t>модуль с 1 </a:t>
            </a:r>
            <a:r>
              <a:rPr lang="ru-RU" sz="1200" b="1" dirty="0" smtClean="0">
                <a:solidFill>
                  <a:schemeClr val="tx1"/>
                </a:solidFill>
                <a:latin typeface="Times New Roman" panose="02020603050405020304" pitchFamily="18" charset="0"/>
                <a:cs typeface="Times New Roman" panose="02020603050405020304" pitchFamily="18" charset="0"/>
              </a:rPr>
              <a:t>октября </a:t>
            </a:r>
            <a:r>
              <a:rPr lang="ru-RU" sz="1200" b="1" dirty="0">
                <a:solidFill>
                  <a:schemeClr val="tx1"/>
                </a:solidFill>
                <a:latin typeface="Times New Roman" panose="02020603050405020304" pitchFamily="18" charset="0"/>
                <a:cs typeface="Times New Roman" panose="02020603050405020304" pitchFamily="18" charset="0"/>
              </a:rPr>
              <a:t>по 31 декабря  - </a:t>
            </a:r>
            <a:r>
              <a:rPr lang="ru-RU" sz="1200" b="1" dirty="0" smtClean="0">
                <a:solidFill>
                  <a:schemeClr val="tx1"/>
                </a:solidFill>
                <a:latin typeface="Times New Roman" panose="02020603050405020304" pitchFamily="18" charset="0"/>
                <a:cs typeface="Times New Roman" panose="02020603050405020304" pitchFamily="18" charset="0"/>
              </a:rPr>
              <a:t>46 часов, </a:t>
            </a:r>
            <a:r>
              <a:rPr lang="ru-RU" sz="1200" b="1" dirty="0">
                <a:solidFill>
                  <a:schemeClr val="tx1"/>
                </a:solidFill>
                <a:latin typeface="Times New Roman" panose="02020603050405020304" pitchFamily="18" charset="0"/>
                <a:cs typeface="Times New Roman" panose="02020603050405020304" pitchFamily="18" charset="0"/>
              </a:rPr>
              <a:t>2 модуль с </a:t>
            </a:r>
            <a:r>
              <a:rPr lang="ru-RU" sz="1200" b="1" dirty="0" smtClean="0">
                <a:solidFill>
                  <a:schemeClr val="tx1"/>
                </a:solidFill>
                <a:latin typeface="Times New Roman" panose="02020603050405020304" pitchFamily="18" charset="0"/>
                <a:cs typeface="Times New Roman" panose="02020603050405020304" pitchFamily="18" charset="0"/>
              </a:rPr>
              <a:t>1 </a:t>
            </a:r>
            <a:r>
              <a:rPr lang="ru-RU" sz="1200" b="1" dirty="0">
                <a:solidFill>
                  <a:schemeClr val="tx1"/>
                </a:solidFill>
                <a:latin typeface="Times New Roman" panose="02020603050405020304" pitchFamily="18" charset="0"/>
                <a:cs typeface="Times New Roman" panose="02020603050405020304" pitchFamily="18" charset="0"/>
              </a:rPr>
              <a:t>января по </a:t>
            </a:r>
            <a:r>
              <a:rPr lang="ru-RU" sz="1200" b="1" dirty="0" smtClean="0">
                <a:solidFill>
                  <a:schemeClr val="tx1"/>
                </a:solidFill>
                <a:latin typeface="Times New Roman" panose="02020603050405020304" pitchFamily="18" charset="0"/>
                <a:cs typeface="Times New Roman" panose="02020603050405020304" pitchFamily="18" charset="0"/>
              </a:rPr>
              <a:t>30 апреля </a:t>
            </a:r>
            <a:r>
              <a:rPr lang="ru-RU" sz="1200" b="1" dirty="0">
                <a:solidFill>
                  <a:schemeClr val="tx1"/>
                </a:solidFill>
                <a:latin typeface="Times New Roman" panose="02020603050405020304" pitchFamily="18" charset="0"/>
                <a:cs typeface="Times New Roman" panose="02020603050405020304" pitchFamily="18" charset="0"/>
              </a:rPr>
              <a:t>– </a:t>
            </a:r>
            <a:r>
              <a:rPr lang="ru-RU" sz="1200" b="1" dirty="0" smtClean="0">
                <a:solidFill>
                  <a:schemeClr val="tx1"/>
                </a:solidFill>
                <a:latin typeface="Times New Roman" panose="02020603050405020304" pitchFamily="18" charset="0"/>
                <a:cs typeface="Times New Roman" panose="02020603050405020304" pitchFamily="18" charset="0"/>
              </a:rPr>
              <a:t>62 часа.</a:t>
            </a:r>
          </a:p>
          <a:p>
            <a:pPr marL="0" indent="0" algn="just">
              <a:spcBef>
                <a:spcPts val="0"/>
              </a:spcBef>
              <a:buNone/>
            </a:pPr>
            <a:endParaRPr lang="ru-RU" sz="1200" b="1"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ru-RU" sz="1200" b="1" dirty="0">
                <a:solidFill>
                  <a:schemeClr val="tx1"/>
                </a:solidFill>
                <a:latin typeface="Times New Roman" panose="02020603050405020304" pitchFamily="18" charset="0"/>
                <a:cs typeface="Times New Roman" panose="02020603050405020304" pitchFamily="18" charset="0"/>
              </a:rPr>
              <a:t>	</a:t>
            </a:r>
            <a:r>
              <a:rPr lang="ru-RU" sz="1200" b="1" dirty="0" smtClean="0">
                <a:solidFill>
                  <a:schemeClr val="tx1"/>
                </a:solidFill>
                <a:latin typeface="Times New Roman" panose="02020603050405020304" pitchFamily="18" charset="0"/>
                <a:cs typeface="Times New Roman" panose="02020603050405020304" pitchFamily="18" charset="0"/>
              </a:rPr>
              <a:t>3 </a:t>
            </a:r>
            <a:r>
              <a:rPr lang="ru-RU" sz="1200" b="1" dirty="0">
                <a:solidFill>
                  <a:schemeClr val="tx1"/>
                </a:solidFill>
                <a:latin typeface="Times New Roman" panose="02020603050405020304" pitchFamily="18" charset="0"/>
                <a:cs typeface="Times New Roman" panose="02020603050405020304" pitchFamily="18" charset="0"/>
              </a:rPr>
              <a:t>Вариант. Реализация программы начинается с </a:t>
            </a:r>
            <a:r>
              <a:rPr lang="ru-RU" sz="1200" b="1" dirty="0" smtClean="0">
                <a:solidFill>
                  <a:schemeClr val="tx1"/>
                </a:solidFill>
                <a:latin typeface="Times New Roman" panose="02020603050405020304" pitchFamily="18" charset="0"/>
                <a:cs typeface="Times New Roman" panose="02020603050405020304" pitchFamily="18" charset="0"/>
              </a:rPr>
              <a:t>15 </a:t>
            </a:r>
            <a:r>
              <a:rPr lang="ru-RU" sz="1200" b="1" dirty="0">
                <a:solidFill>
                  <a:schemeClr val="tx1"/>
                </a:solidFill>
                <a:latin typeface="Times New Roman" panose="02020603050405020304" pitchFamily="18" charset="0"/>
                <a:cs typeface="Times New Roman" panose="02020603050405020304" pitchFamily="18" charset="0"/>
              </a:rPr>
              <a:t>октября и длится по </a:t>
            </a:r>
            <a:r>
              <a:rPr lang="ru-RU" sz="1200" b="1" dirty="0" smtClean="0">
                <a:solidFill>
                  <a:schemeClr val="tx1"/>
                </a:solidFill>
                <a:latin typeface="Times New Roman" panose="02020603050405020304" pitchFamily="18" charset="0"/>
                <a:cs typeface="Times New Roman" panose="02020603050405020304" pitchFamily="18" charset="0"/>
              </a:rPr>
              <a:t>15 мая</a:t>
            </a:r>
            <a:r>
              <a:rPr lang="ru-RU" sz="1200" b="1" dirty="0">
                <a:solidFill>
                  <a:schemeClr val="tx1"/>
                </a:solidFill>
                <a:latin typeface="Times New Roman" panose="02020603050405020304" pitchFamily="18" charset="0"/>
                <a:cs typeface="Times New Roman" panose="02020603050405020304" pitchFamily="18" charset="0"/>
              </a:rPr>
              <a:t>,  соответственно будет реализовано </a:t>
            </a:r>
            <a:r>
              <a:rPr lang="ru-RU" sz="1200" b="1" dirty="0" smtClean="0">
                <a:solidFill>
                  <a:schemeClr val="tx1"/>
                </a:solidFill>
                <a:latin typeface="Times New Roman" panose="02020603050405020304" pitchFamily="18" charset="0"/>
                <a:cs typeface="Times New Roman" panose="02020603050405020304" pitchFamily="18" charset="0"/>
              </a:rPr>
              <a:t>128 </a:t>
            </a:r>
            <a:r>
              <a:rPr lang="ru-RU" sz="1200" b="1" dirty="0">
                <a:solidFill>
                  <a:schemeClr val="tx1"/>
                </a:solidFill>
                <a:latin typeface="Times New Roman" panose="02020603050405020304" pitchFamily="18" charset="0"/>
                <a:cs typeface="Times New Roman" panose="02020603050405020304" pitchFamily="18" charset="0"/>
              </a:rPr>
              <a:t>академических часов (2 раза в неделю по 2 академических часа). </a:t>
            </a:r>
          </a:p>
          <a:p>
            <a:pPr marL="0" indent="0" algn="just">
              <a:spcBef>
                <a:spcPts val="0"/>
              </a:spcBef>
              <a:buNone/>
            </a:pPr>
            <a:r>
              <a:rPr lang="ru-RU" sz="1200" b="1" dirty="0">
                <a:solidFill>
                  <a:schemeClr val="tx1"/>
                </a:solidFill>
                <a:latin typeface="Times New Roman" panose="02020603050405020304" pitchFamily="18" charset="0"/>
                <a:cs typeface="Times New Roman" panose="02020603050405020304" pitchFamily="18" charset="0"/>
              </a:rPr>
              <a:t>	1 модуль с </a:t>
            </a:r>
            <a:r>
              <a:rPr lang="ru-RU" sz="1200" b="1" dirty="0" smtClean="0">
                <a:solidFill>
                  <a:schemeClr val="tx1"/>
                </a:solidFill>
                <a:latin typeface="Times New Roman" panose="02020603050405020304" pitchFamily="18" charset="0"/>
                <a:cs typeface="Times New Roman" panose="02020603050405020304" pitchFamily="18" charset="0"/>
              </a:rPr>
              <a:t>15 </a:t>
            </a:r>
            <a:r>
              <a:rPr lang="ru-RU" sz="1200" b="1" dirty="0" smtClean="0">
                <a:solidFill>
                  <a:schemeClr val="tx1"/>
                </a:solidFill>
                <a:latin typeface="Times New Roman" panose="02020603050405020304" pitchFamily="18" charset="0"/>
                <a:cs typeface="Times New Roman" panose="02020603050405020304" pitchFamily="18" charset="0"/>
              </a:rPr>
              <a:t>сентября </a:t>
            </a:r>
            <a:r>
              <a:rPr lang="ru-RU" sz="1200" b="1" dirty="0">
                <a:solidFill>
                  <a:schemeClr val="tx1"/>
                </a:solidFill>
                <a:latin typeface="Times New Roman" panose="02020603050405020304" pitchFamily="18" charset="0"/>
                <a:cs typeface="Times New Roman" panose="02020603050405020304" pitchFamily="18" charset="0"/>
              </a:rPr>
              <a:t>по 31 декабря  - </a:t>
            </a:r>
            <a:r>
              <a:rPr lang="ru-RU" sz="1200" b="1" dirty="0" smtClean="0">
                <a:solidFill>
                  <a:schemeClr val="tx1"/>
                </a:solidFill>
                <a:latin typeface="Times New Roman" panose="02020603050405020304" pitchFamily="18" charset="0"/>
                <a:cs typeface="Times New Roman" panose="02020603050405020304" pitchFamily="18" charset="0"/>
              </a:rPr>
              <a:t>56 </a:t>
            </a:r>
            <a:r>
              <a:rPr lang="ru-RU" sz="1200" b="1" dirty="0">
                <a:solidFill>
                  <a:schemeClr val="tx1"/>
                </a:solidFill>
                <a:latin typeface="Times New Roman" panose="02020603050405020304" pitchFamily="18" charset="0"/>
                <a:cs typeface="Times New Roman" panose="02020603050405020304" pitchFamily="18" charset="0"/>
              </a:rPr>
              <a:t>часов, 2 модуль с 1 января по </a:t>
            </a:r>
            <a:r>
              <a:rPr lang="ru-RU" sz="1200" b="1" dirty="0" smtClean="0">
                <a:solidFill>
                  <a:schemeClr val="tx1"/>
                </a:solidFill>
                <a:latin typeface="Times New Roman" panose="02020603050405020304" pitchFamily="18" charset="0"/>
                <a:cs typeface="Times New Roman" panose="02020603050405020304" pitchFamily="18" charset="0"/>
              </a:rPr>
              <a:t>15 мая </a:t>
            </a:r>
            <a:r>
              <a:rPr lang="ru-RU" sz="1200" b="1" dirty="0">
                <a:solidFill>
                  <a:schemeClr val="tx1"/>
                </a:solidFill>
                <a:latin typeface="Times New Roman" panose="02020603050405020304" pitchFamily="18" charset="0"/>
                <a:cs typeface="Times New Roman" panose="02020603050405020304" pitchFamily="18" charset="0"/>
              </a:rPr>
              <a:t>– </a:t>
            </a:r>
            <a:r>
              <a:rPr lang="ru-RU" sz="1200" b="1" dirty="0" smtClean="0">
                <a:solidFill>
                  <a:schemeClr val="tx1"/>
                </a:solidFill>
                <a:latin typeface="Times New Roman" panose="02020603050405020304" pitchFamily="18" charset="0"/>
                <a:cs typeface="Times New Roman" panose="02020603050405020304" pitchFamily="18" charset="0"/>
              </a:rPr>
              <a:t>72 </a:t>
            </a:r>
            <a:r>
              <a:rPr lang="ru-RU" sz="1200" b="1" dirty="0">
                <a:solidFill>
                  <a:schemeClr val="tx1"/>
                </a:solidFill>
                <a:latin typeface="Times New Roman" panose="02020603050405020304" pitchFamily="18" charset="0"/>
                <a:cs typeface="Times New Roman" panose="02020603050405020304" pitchFamily="18" charset="0"/>
              </a:rPr>
              <a:t>часа</a:t>
            </a:r>
            <a:r>
              <a:rPr lang="ru-RU" sz="1200" b="1" dirty="0" smtClean="0">
                <a:solidFill>
                  <a:schemeClr val="tx1"/>
                </a:solidFill>
                <a:latin typeface="Times New Roman" panose="02020603050405020304" pitchFamily="18" charset="0"/>
                <a:cs typeface="Times New Roman" panose="02020603050405020304" pitchFamily="18" charset="0"/>
              </a:rPr>
              <a:t>.</a:t>
            </a:r>
          </a:p>
          <a:p>
            <a:pPr mar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a:t>
            </a:r>
          </a:p>
          <a:p>
            <a:pPr mar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u="sng" dirty="0" smtClean="0">
                <a:solidFill>
                  <a:schemeClr val="tx1"/>
                </a:solidFill>
                <a:latin typeface="Times New Roman" panose="02020603050405020304" pitchFamily="18" charset="0"/>
                <a:cs typeface="Times New Roman" panose="02020603050405020304" pitchFamily="18" charset="0"/>
              </a:rPr>
              <a:t>Учебный план</a:t>
            </a:r>
            <a:r>
              <a:rPr lang="ru-RU" sz="1200" dirty="0" smtClean="0">
                <a:solidFill>
                  <a:schemeClr val="tx1"/>
                </a:solidFill>
                <a:latin typeface="Times New Roman" panose="02020603050405020304" pitchFamily="18" charset="0"/>
                <a:cs typeface="Times New Roman" panose="02020603050405020304" pitchFamily="18" charset="0"/>
              </a:rPr>
              <a:t> содержит логичную последовательность разделов и тем программы, количество теоретических и практических часов, формы аттестации (контроля).  </a:t>
            </a:r>
          </a:p>
          <a:p>
            <a:pPr marL="0" indent="0" algn="just">
              <a:spcBef>
                <a:spcPts val="0"/>
              </a:spcBef>
              <a:buNone/>
            </a:pP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u="sng" dirty="0" smtClean="0">
                <a:solidFill>
                  <a:schemeClr val="tx1"/>
                </a:solidFill>
                <a:latin typeface="Times New Roman" panose="02020603050405020304" pitchFamily="18" charset="0"/>
                <a:cs typeface="Times New Roman" panose="02020603050405020304" pitchFamily="18" charset="0"/>
              </a:rPr>
              <a:t>Оформление учебного плана.</a:t>
            </a:r>
          </a:p>
          <a:p>
            <a:pPr marL="0" indent="0" algn="just">
              <a:spcBef>
                <a:spcPts val="0"/>
              </a:spcBef>
              <a:buNone/>
            </a:pPr>
            <a:r>
              <a:rPr lang="ru-RU" sz="1200" dirty="0">
                <a:solidFill>
                  <a:schemeClr val="tx1"/>
                </a:solidFill>
                <a:latin typeface="Times New Roman" panose="02020603050405020304" pitchFamily="18" charset="0"/>
                <a:cs typeface="Times New Roman" panose="02020603050405020304" pitchFamily="18" charset="0"/>
              </a:rPr>
              <a:t>	</a:t>
            </a:r>
            <a:endParaRPr lang="ru-RU" sz="12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ru-RU" sz="1200" b="1" dirty="0" smtClean="0">
              <a:solidFill>
                <a:schemeClr val="tx1"/>
              </a:solidFill>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a:xfrm>
            <a:off x="677334" y="6366294"/>
            <a:ext cx="6297612" cy="345057"/>
          </a:xfrm>
        </p:spPr>
        <p:txBody>
          <a:bodyPr/>
          <a:lstStyle/>
          <a:p>
            <a:r>
              <a:rPr lang="ru-RU" dirty="0" smtClean="0">
                <a:solidFill>
                  <a:srgbClr val="002060"/>
                </a:solidFill>
              </a:rPr>
              <a:t>МОЦ г.Ульяновск, 2020г.</a:t>
            </a:r>
            <a:endParaRPr lang="ru-RU" dirty="0">
              <a:solidFill>
                <a:srgbClr val="00206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823833708"/>
              </p:ext>
            </p:extLst>
          </p:nvPr>
        </p:nvGraphicFramePr>
        <p:xfrm>
          <a:off x="552090" y="4618806"/>
          <a:ext cx="9644332" cy="1016000"/>
        </p:xfrm>
        <a:graphic>
          <a:graphicData uri="http://schemas.openxmlformats.org/drawingml/2006/table">
            <a:tbl>
              <a:tblPr firstRow="1" bandRow="1">
                <a:tableStyleId>{5C22544A-7EE6-4342-B048-85BDC9FD1C3A}</a:tableStyleId>
              </a:tblPr>
              <a:tblGrid>
                <a:gridCol w="465827"/>
                <a:gridCol w="4021411"/>
                <a:gridCol w="1137184"/>
                <a:gridCol w="1199072"/>
                <a:gridCol w="905773"/>
                <a:gridCol w="1915065"/>
              </a:tblGrid>
              <a:tr h="370840">
                <a:tc rowSpan="2">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 п/п</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Название раздела,</a:t>
                      </a:r>
                      <a:r>
                        <a:rPr lang="ru-RU" sz="1200" baseline="0" dirty="0" smtClean="0">
                          <a:solidFill>
                            <a:schemeClr val="tx1"/>
                          </a:solidFill>
                          <a:latin typeface="Times New Roman" panose="02020603050405020304" pitchFamily="18" charset="0"/>
                          <a:cs typeface="Times New Roman" panose="02020603050405020304" pitchFamily="18" charset="0"/>
                        </a:rPr>
                        <a:t> темы</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Количество часов</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ru-RU" sz="14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ru-RU" sz="14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Формы аттестации/контроля</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7962">
                <a:tc vMerge="1">
                  <a:txBody>
                    <a:bodyPr/>
                    <a:lstStyle/>
                    <a:p>
                      <a:endParaRPr lang="ru-RU" sz="14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ru-RU" sz="14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Всего</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Теория</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1"/>
                          </a:solidFill>
                          <a:latin typeface="Times New Roman" panose="02020603050405020304" pitchFamily="18" charset="0"/>
                          <a:cs typeface="Times New Roman" panose="02020603050405020304" pitchFamily="18" charset="0"/>
                        </a:rPr>
                        <a:t>Практика</a:t>
                      </a:r>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ru-RU" sz="14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1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38129275"/>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0B5AB586-D108-4FC1-8368-649FE654B89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