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9" r:id="rId5"/>
    <p:sldId id="258" r:id="rId6"/>
    <p:sldId id="260" r:id="rId7"/>
    <p:sldId id="262" r:id="rId8"/>
    <p:sldId id="261" r:id="rId9"/>
    <p:sldId id="263" r:id="rId10"/>
    <p:sldId id="264" r:id="rId11"/>
    <p:sldId id="266" r:id="rId12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2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c:style val="2"/>
  <c:chart>
    <c:autoTitleDeleted val="1"/>
    <c:plotArea>
      <c:layout>
        <c:manualLayout>
          <c:xMode val="edge"/>
          <c:yMode val="edge"/>
          <c:x val="0"/>
          <c:y val="0"/>
          <c:w val="0.82912019994538799"/>
          <c:h val="0.85994663335527555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422328"/>
        <c:axId val="157419048"/>
      </c:barChart>
      <c:valAx>
        <c:axId val="157419048"/>
        <c:scaling>
          <c:orientation val="minMax"/>
        </c:scaling>
        <c:delete val="0"/>
        <c:axPos val="l"/>
        <c:majorGridlines>
          <c:spPr>
            <a:ln w="9363" cap="flat">
              <a:solidFill>
                <a:srgbClr val="B3B3B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363" cap="flat">
            <a:solidFill>
              <a:srgbClr val="B3B3B3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000" b="0" i="0" u="none" strike="noStrike" kern="1200" baseline="0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7422328"/>
        <c:crossesAt val="0"/>
        <c:crossBetween val="between"/>
      </c:valAx>
      <c:catAx>
        <c:axId val="157422328"/>
        <c:scaling>
          <c:orientation val="minMax"/>
        </c:scaling>
        <c:delete val="0"/>
        <c:axPos val="b"/>
        <c:numFmt formatCode="[$-1000419]dd&quot;.&quot;mm&quot;.&quot;yyyy" sourceLinked="0"/>
        <c:majorTickMark val="none"/>
        <c:minorTickMark val="none"/>
        <c:tickLblPos val="nextTo"/>
        <c:spPr>
          <a:noFill/>
          <a:ln w="9363" cap="flat">
            <a:solidFill>
              <a:srgbClr val="B3B3B3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000" b="0" i="0" u="none" strike="noStrike" kern="1200" baseline="0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7419048"/>
        <c:crossesAt val="0"/>
        <c:auto val="1"/>
        <c:lblAlgn val="ctr"/>
        <c:lblOffset val="100"/>
        <c:noMultiLvlLbl val="0"/>
      </c:catAx>
      <c:spPr>
        <a:noFill/>
        <a:ln w="9528">
          <a:solidFill>
            <a:srgbClr val="B3B3B3"/>
          </a:solidFill>
          <a:prstDash val="solid"/>
        </a:ln>
      </c:spPr>
    </c:plotArea>
    <c:legend>
      <c:legendPos val="r"/>
      <c:overlay val="0"/>
      <c:spPr>
        <a:noFill/>
        <a:ln>
          <a:noFill/>
        </a:ln>
      </c:spPr>
      <c:txPr>
        <a:bodyPr lIns="0" tIns="0" rIns="0" bIns="0"/>
        <a:lstStyle/>
        <a:p>
          <a:pPr marL="0" marR="0" indent="0" defTabSz="914400" fontAlgn="auto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tabLst/>
            <a:defRPr sz="1000" b="0" i="0" u="none" strike="noStrike" kern="1200" baseline="0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ru-RU" sz="1000" b="0" i="0" u="none" strike="noStrike" kern="1200" baseline="0">
          <a:solidFill>
            <a:srgbClr val="000000"/>
          </a:solidFill>
          <a:latin typeface="Calibri"/>
        </a:defRPr>
      </a:pPr>
      <a:endParaRPr lang="ru-RU"/>
    </a:p>
  </c:txPr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3201C1B-34BD-409C-A0AF-B16B9D17BA26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3009B14-E522-4ABB-BDF3-54C2B626BF6B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3D12A2E-B639-4DB5-9FD5-D0F6258F25B3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07377BC-42EC-45E7-9071-6BD8757F7B3D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C10F5E8-40DF-439E-B991-D8A522E8CB98}" type="slidenum">
              <a:t>‹#›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275437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4C40DB6-04C8-4ACD-9AE4-A4448B6AB1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ED48683-42A2-4AA8-804E-F255F80F3ACE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ru-RU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id="{8CDA2DFC-1F5B-4E62-8AC7-F697DE82A3BF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5AC951-6E57-4459-A0AC-B2046123FF4F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25F2F1-B46B-4C5A-9E4D-0035BBC738C3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8E0603-D23D-4D09-9623-55D3840860C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E1C65219-12BC-434F-8B65-7CAD18DD112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475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ru-RU" sz="2000" b="0" i="0" u="none" strike="noStrike" kern="1200" cap="none" spc="0" baseline="0">
        <a:solidFill>
          <a:srgbClr val="000000"/>
        </a:solidFill>
        <a:uFillTx/>
        <a:latin typeface="Arial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E55CAAD6-E883-41F7-85D4-23EB291383CA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CFA2F3F-7199-4F73-999C-EB1DA6B154B6}" type="slidenum">
              <a:t>1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921AA715-CC44-4AA7-B888-E1C1B90A65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BE5596E9-44E6-4210-9677-90CECE006CC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901037"/>
          </a:xfrm>
        </p:spPr>
        <p:txBody>
          <a:bodyPr lIns="90004" tIns="44997" rIns="90004" bIns="44997"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02430C38-A2F5-4B9A-9B42-1F1E3FCAF8B7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0EBCA6A-588E-4F50-BAC4-8DC294415E54}" type="slidenum">
              <a:t>10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E4E7EE6C-4811-411B-8A80-E02D466C0F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643" y="812883"/>
            <a:ext cx="5344924" cy="400823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991F913E-2C5B-4BF2-90EB-6DE64CA9D0A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DD534794-8730-439D-9908-8E6419AA81BB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48CC5B2-7366-4853-AD1D-ED0ED4B305AC}" type="slidenum">
              <a:t>2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269A753F-15BE-478E-BF7A-3641670304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6334EDE7-D282-4331-9C7F-72042C0D289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8827293F-63F7-4616-99C8-DF0C30922E89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8B832E4-6528-46C1-9E5C-115912E35613}" type="slidenum">
              <a:t>3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D87C2621-D019-4D28-A296-78311BA77D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68FC4083-139E-4541-982C-4DDFAE3C1D1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AD10AD73-C31F-47EB-9127-5A670F789479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5F0DA02-DEEF-47E8-B393-0D7122C19C47}" type="slidenum">
              <a:t>4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214A4A34-B925-4255-BA69-5AA62D3D6E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9A431111-FA79-4CB5-BC88-0CF220ECECE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61901A05-55BB-4070-ACDC-4F96AE9532FA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A2227E-AC32-43CA-B93B-4318000EA2D3}" type="slidenum">
              <a:t>5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E2D4D9B1-E238-4D36-BD3E-69D92171AB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7A8C44F5-AA25-453F-98F1-4A3C78F8B49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E4158364-A104-4E67-85A3-C42563346E71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C93D2C-9C8D-4A62-91B4-B4472856277D}" type="slidenum">
              <a:t>6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F406555F-4CBD-4925-8FAB-73F305AAAF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7182F2F5-B652-45BF-B7BE-1E9EF5691FD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9ED4B661-A0C5-4CF3-AACB-9AA7F4398CAF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E56C3D-C48B-4501-9FF2-9FD1D38F8579}" type="slidenum">
              <a:t>7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F6D178A3-E77C-44BE-BC39-89F64D1814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B83C7D8F-1D99-4B28-BE05-80AB313BFFD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332BEBF6-3DBC-42C3-A077-BA2A56787494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B6BF53C-6A79-46A0-9D9D-8CD56D2AE25E}" type="slidenum">
              <a:t>8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A2E4FFD5-2C33-4B55-B11D-9B81BB3ACB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8BEAA2EC-BF2E-4B6E-9247-8F777BFBC96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>
            <a:extLst>
              <a:ext uri="{FF2B5EF4-FFF2-40B4-BE49-F238E27FC236}">
                <a16:creationId xmlns:a16="http://schemas.microsoft.com/office/drawing/2014/main" id="{9B5B9183-CD26-462C-8C30-7B5F30771C2E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0D0C741-4D37-4EA3-8CE2-6EF60740A8CB}" type="slidenum">
              <a:t>9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>
            <a:extLst>
              <a:ext uri="{FF2B5EF4-FFF2-40B4-BE49-F238E27FC236}">
                <a16:creationId xmlns:a16="http://schemas.microsoft.com/office/drawing/2014/main" id="{4DE41611-C55A-444B-BF23-EAD6A4C2EB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Заметки 2">
            <a:extLst>
              <a:ext uri="{FF2B5EF4-FFF2-40B4-BE49-F238E27FC236}">
                <a16:creationId xmlns:a16="http://schemas.microsoft.com/office/drawing/2014/main" id="{E384D09C-23D7-447C-94A9-BE869B1D63D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274" cy="4810676"/>
          </a:xfrm>
        </p:spPr>
        <p:txBody>
          <a:bodyPr lIns="90004" tIns="44997" rIns="90004" bIns="44997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1FBB80-89F9-46E4-B63C-EBF2AF1808C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A74190-AC11-4451-8CFF-EEA33AD78C8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99ECEF-E6BE-455C-805E-5D68D34227D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FADDF8-1067-43ED-B684-DF2B34A5251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A5B1F0-1CFA-4CDB-B914-FBEAE1810B2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23E92F-938C-4AE1-A19D-25F1B0CD7D0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743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2FA155-8CBC-4455-8AFE-F769DC0ABF7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83D243-D774-45D0-8E42-0B71BF2DB472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D4961F-98AA-4845-8F08-33D6CB9B09E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93CD85-4B84-4688-AA60-D3860ADFE97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2837D2-F997-4AA8-8CAB-B21BBA6F4C6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B007A42-7AF3-4255-ACBB-FC5F5FD4ECB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37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B50FC57-0478-4530-AB80-E29C427A098D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7308854" y="301623"/>
            <a:ext cx="2266953" cy="645635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107A41E-620A-49B1-A95D-E79FF7C6DCD3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503240" y="301623"/>
            <a:ext cx="6653210" cy="645635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61AA7F-444C-4BDC-8B15-72F0AE3A1D9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599BF6-2338-4A56-BC7A-7B0736157B1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FB7823-D35C-440C-A1E8-92E0AC00924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470AAC-175E-4BE4-9238-EC3481EFAAA3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599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E0A169-7EA9-495B-AB87-6E66178EEA7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366E5E-2B7E-49C5-B4D8-24A19345BEB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B68E9B-AE5C-49D3-A3BD-55A2C0F5DFE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A1A5BE-7901-4AD2-8F20-87CB3255CB3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361762-0F00-4AA8-8DD0-71F612094A2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D3A869-100F-40C0-899D-41350EA91D5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3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66E5-B584-4E9D-96DF-FC6ABDECD04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C330C0-C97C-495C-9CB6-B250D0DDA0F6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1C47D3-F077-4DC6-B9E9-C3450CBACAA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5BE334-A68B-41D0-9340-C90BBD2EEF8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45E985-D752-4F5D-8BE4-0AD07ED0F9D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5FA34A-7350-4929-994F-7BB24D7DFBB3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543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98E1A7-233C-4786-8C82-69E9BB3A05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019A7F-C551-4A11-86F8-BADA810AF5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ECFBBE-0DF3-4118-A4E9-ED25702C6AC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02DF22-6C2B-493A-A0E7-BD3A84FBD85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4F1846-DEDA-4954-97C4-9D260329AFA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0127149-86A5-4D05-9438-FFD97A197DC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095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1A62CF-2BB0-4257-9FC9-10987E20969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1232ED-BC32-4D7D-812C-40F85E5F282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03240" y="1768477"/>
            <a:ext cx="4459291" cy="498951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38F84B-8F41-4A69-B50B-32DD0655E7AF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5114925" y="1768477"/>
            <a:ext cx="4460872" cy="498951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29815C-DD14-4843-A606-74554E457A6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A8380A-7257-4D09-9FE0-35260F247B7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8A012F-DE11-47E4-A160-F1DEA745D2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4ADD13-C350-4531-910F-539898622D5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457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BCF391-8EDB-481B-A384-43E1DBE211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A2B954-0138-4F47-AA29-7E51D54787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0301E1-A521-40E4-AD5C-2FEA749C9C8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C3F47BF-FC37-4A16-9C4C-8A2A0821461A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3956D78-6B6A-4908-98E2-FB3558A89AB8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20E3FEA-AF9B-44FB-9305-17AFB817FD9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DA78368-DDB4-4699-9CCA-5CB45DE0FCE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AC5F874-C548-4789-80E7-F10E659FCC3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3F6D3DF-FB5B-4CF0-A90A-459DD0D5329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44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61896-8902-4745-8B8D-201B443C38E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974304B-EBD1-4029-8840-B9237E934F8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0A44146-048C-4A12-9760-DD601DF94C6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4CCBEB-7D8F-4097-9E87-060DF609AA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2DC4389-7E12-4695-9E35-5C10C295D4C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019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6B4E8F7-3347-4FBA-9AD1-6830A78A3D5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FB617D-4CC8-4B8F-A014-2FAF017FD99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A49E2F-8E94-419D-8D7B-655FCCA5C4A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231E895-CC75-4E70-A890-0262F22B5A3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02542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23C88-5F7F-4766-8C64-B88B351387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EC331C-F15C-4809-B362-FE662580FFD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A6E2352-0EF6-4419-AC67-3716FFA6D8C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0F0F33-ED00-4DF9-AE33-4DAC09BDFF1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43DA7C-EC5B-44FE-ADEA-663915FD500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D5C4A9-8174-4D49-AD2D-9F15F14733A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BC50F1-4609-4888-A13F-7C126ED1C7A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217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B5284-5E1B-437A-A22C-B8C78C6F29D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E8C5E2-EA0C-4046-BB92-3F7D4A77BAF6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88B6D9-A695-44C4-A36C-0580D50EA4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311521-26AD-4C9D-8A4D-8D4B4116BEF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3805FE-D9D5-4254-8C1B-E8DCE061210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2476F53-EBEA-47D6-8B2E-C10CC138204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8586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075D6-E71D-4FC1-9683-7EA63ECE1F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45C926C-B635-4E6D-8BBB-947B5F1C1CBA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0ADD03-AA4C-4EE5-A021-F78E943320D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3F73F4-ECE1-44DD-8FAC-A93848EA41C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812567-067B-4329-A653-8C6A16FC20F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EE3E73-3F2C-4080-BE73-89C8F4FCCCD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DCF4143-1793-4F95-8413-7B03B9C5A60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696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3537AF-E322-4228-8FDD-DD07D9D9E64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4C444F-43DD-4B4D-9AEF-0A78D1221769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6D0A05-B2A9-4BAC-8E03-38230AA3D23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DF077C-0434-46F2-B043-864533D0CD9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A02EB5-0ECD-4423-94CC-54DF5024CD5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560945-DC17-453D-810D-672AFC349AB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614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CF9BDEF-8B20-4F73-A241-37DF89C3C3CB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7308854" y="301623"/>
            <a:ext cx="2266953" cy="645635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E42B624-C0F8-44D1-89CA-5989926833D6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503240" y="301623"/>
            <a:ext cx="6653210" cy="645635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E9FA37-0D25-409B-A35F-F6457950322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703D57-661B-44F9-8689-28A675730FA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B627AF-6966-483E-81E9-6A864F1912A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7B8C1C0-B69A-40A1-AE48-90EF7D3D2A6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C8077-803E-47DC-87FF-919B587BD0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EFA9F0-E215-4F6B-93A8-36C35003C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0644F2-0ACB-4BAF-9FEE-83FEDABDCAC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7322A3-77AF-4E7F-BB0D-8286CA3A27D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520E55-641E-4310-9C78-D01D06EBD0A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90C7293-E839-476F-93C4-6B1B72BF602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620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2716F-BB22-4FC3-8B00-DBC29C8FCFB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BE3F51-1362-4C19-A386-11CA27AEB49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03240" y="1768477"/>
            <a:ext cx="4459291" cy="498951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0EB732-8576-4720-BD12-5F2E321672ED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5114925" y="1768477"/>
            <a:ext cx="4460872" cy="498951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439AEA-CFBE-4BBD-BC57-F1B12D4E21B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FE9507-1FC8-4644-84EF-69EE32F96F8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A6A1A9-1BFC-445B-9653-F1FA59FF47F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6F4D96C-BC73-4D73-B352-4F6B94D034B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963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79E938-380C-43E0-8939-DABFB675DD5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795A67-AAC9-4FCF-9C7A-5DDEF0915E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3DDB8A-E044-478C-95D2-3E8E03B4F290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F649AEC-45E7-40EF-B38A-CE934CDF2052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D0E7B2B-743F-4881-A8CA-9CCCE2F5BD7B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CC18731-D502-42D9-8C3B-38695E291AD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6FACE50-52AC-4D50-8A88-A8E29830536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5978F14-A604-4E91-949D-4B0C25069A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E8DB6E3-F14C-42B5-809A-82EAAB3FF84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11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4DE8C-92EF-473F-9EBA-1E8C8F25595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B17A1F0-AF92-49F4-8876-38A8B6492D4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95B3D6C-8499-4F12-8DE3-F8FB3E2AEC4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176F54B-14ED-4409-8655-EE148FD3690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B32EE9E-8DC6-49B2-98AD-F4326FE7754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48111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3C01B55-1850-45E1-A104-72AFFFEFF77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CC58B3F-0E56-4101-9EDB-872A9EA7B57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E67944-6B0E-4FFF-A150-72EF91B4C66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C87F482-430C-416A-9044-39307B4CFEA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77023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A265F-9116-4A59-9559-B021B8CA74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59E9D0-AD04-4123-866C-49DEB4CA1C9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A9D069D-4F4A-450A-9B6C-99EABB2150B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C52D7F-9B6A-43E7-807D-17530DCA42F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41CC4D-D2F5-4AB0-9072-2C296615A79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DAF4021-3812-4A69-8520-5822BA62376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8C24134-D147-4BEE-ABAA-75BC066B1AE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345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75EC8-3BE6-4E22-B6CE-40B70C83A4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726A86B-C60F-4C89-B177-6114C0DED22A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E06DE56-1A32-4641-9DAE-EB99A0D062A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DF55C3-E569-4D0B-A72A-AAA10813E46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820DE1-0B38-44F1-BB43-B39121BCDFD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3333B8-F4E6-437C-83BB-7891C3EBB0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7540E2-C9DC-4906-95C2-8E1629167A6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18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03DFA95-1F99-4D00-94B0-483966F6A6B5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7923" cy="520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3ADE1B5-B352-4247-9AE5-A280EA643E5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639" cy="520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BABF94-821D-46F2-A252-A701F068C55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7923" cy="520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0D4E90A7-D17D-4C0F-8686-B430755262E6}" type="slidenum">
              <a:t>‹#›</a:t>
            </a:fld>
            <a:endParaRPr 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FF60B97-9CDB-42A9-96A9-69D8FAC238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8" y="301322"/>
            <a:ext cx="9072000" cy="126179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lvl="0"/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6FB3F9E0-9ECA-4ED2-852B-81B4AAEDC4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8" y="1768678"/>
            <a:ext cx="9072000" cy="49888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-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200" cap="none" spc="0" baseline="0">
          <a:solidFill>
            <a:srgbClr val="000000"/>
          </a:solidFill>
          <a:uFillTx/>
          <a:latin typeface="Calibri" pitchFamily="18"/>
          <a:ea typeface="Microsoft YaHei" pitchFamily="2"/>
          <a:cs typeface="Tahoma" pitchFamily="2"/>
        </a:defRPr>
      </a:lvl1pPr>
    </p:titleStyle>
    <p:bodyStyle>
      <a:lvl1pPr marL="0" marR="0" lvl="0" indent="0" algn="l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ru-RU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Microsoft YaHei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20087-10ED-4576-83F7-1167288BB2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8" y="301322"/>
            <a:ext cx="9071277" cy="126179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1" compatLnSpc="1">
            <a:noAutofit/>
          </a:bodyPr>
          <a:lstStyle/>
          <a:p>
            <a:pPr lvl="0"/>
            <a:r>
              <a:rPr lang="ru-RU"/>
              <a:t>Для правки текста заголовка щелкните мышьюОбразец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EB85D33-B1F5-4472-8695-0BDB4F964B6D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7923" cy="520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0B8A490-B0DA-4956-8715-02BD6C8BCC6E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639" cy="520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D862DC5-3987-4F0D-AF5F-20EA76F78E7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7923" cy="520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DA9D1230-808C-415C-AEB9-484DEAA74406}" type="slidenum">
              <a:t>‹#›</a:t>
            </a:fld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EBACE5C-B272-4004-B223-E3444DABCF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8" y="1768678"/>
            <a:ext cx="9072000" cy="49888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-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Microsoft YaHei" pitchFamily="2"/>
          <a:cs typeface="Tahoma" pitchFamily="2"/>
        </a:defRPr>
      </a:lvl1pPr>
    </p:titleStyle>
    <p:bodyStyle>
      <a:lvl1pPr marL="0" marR="0" lvl="0" indent="0" algn="l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ru-RU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Microsoft YaHei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4CB0A8-CB05-4807-B786-6654B332FE8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076" y="-179999"/>
            <a:ext cx="10079275" cy="77396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981B2CA-B875-4AF4-9C6D-AB005306B72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8" y="0"/>
            <a:ext cx="9071277" cy="1442164"/>
          </a:xfrm>
        </p:spPr>
        <p:txBody>
          <a:bodyPr lIns="90004" tIns="44997" rIns="90004" bIns="44997" anchor="t" anchorCtr="1"/>
          <a:lstStyle/>
          <a:p>
            <a:pPr lvl="0" algn="ctr" hangingPunct="0"/>
            <a:r>
              <a:rPr lang="ru-RU" sz="1600">
                <a:latin typeface="Times New Roman" pitchFamily="18"/>
              </a:rPr>
              <a:t>УПРАВЛЕНИЕ ДОШКОЛЬНОГО ОБРАЗОВАНИЯ </a:t>
            </a:r>
            <a:br>
              <a:rPr lang="ru-RU" sz="1600">
                <a:latin typeface="Times New Roman" pitchFamily="18"/>
              </a:rPr>
            </a:br>
            <a:r>
              <a:rPr lang="ru-RU" sz="1600">
                <a:latin typeface="Times New Roman" pitchFamily="18"/>
              </a:rPr>
              <a:t>АДМИНИСТРАЦИИ МУНИЦИПАЛЬНОГО ОБРАЗОВАНИЯ ГОРОДСКОГО ОКРУГА "СЫКТЫВКАР"</a:t>
            </a:r>
            <a:br>
              <a:rPr lang="ru-RU" sz="1600">
                <a:latin typeface="Times New Roman" pitchFamily="18"/>
              </a:rPr>
            </a:br>
            <a:r>
              <a:rPr lang="ru-RU" sz="1600" b="1">
                <a:latin typeface="Times New Roman" pitchFamily="18"/>
              </a:rPr>
              <a:t>МУНИЦИПАЛЬНОЕ АВТОНОМНОЕ  ОБЩЕОБРАЗОВАТЕЛЬНОЕ УЧРЕЖДЕНИЕ</a:t>
            </a:r>
            <a:br>
              <a:rPr lang="ru-RU" sz="1600" b="1">
                <a:latin typeface="Times New Roman" pitchFamily="18"/>
              </a:rPr>
            </a:br>
            <a:r>
              <a:rPr lang="ru-RU" sz="1600" b="1">
                <a:latin typeface="Times New Roman" pitchFamily="18"/>
              </a:rPr>
              <a:t>"ПРОГИМНАЗИЯ 81" Г. СЫКТЫВКАРА</a:t>
            </a:r>
            <a:br>
              <a:rPr lang="ru-RU" sz="1600" b="1">
                <a:latin typeface="Times New Roman" pitchFamily="18"/>
              </a:rPr>
            </a:br>
            <a:r>
              <a:rPr lang="ru-RU" sz="1600" b="1">
                <a:latin typeface="Times New Roman" pitchFamily="18"/>
              </a:rPr>
              <a:t>(МАОУ "ПРОГИМНАЗИЯ 81")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114A8CF9-0232-412F-AFC8-D6284A288DD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0" y="899641"/>
            <a:ext cx="8279635" cy="6213960"/>
          </a:xfrm>
        </p:spPr>
        <p:txBody>
          <a:bodyPr lIns="90004" tIns="44997" rIns="90004" bIns="44997" anchor="ctr" anchorCtr="1"/>
          <a:lstStyle/>
          <a:p>
            <a:pPr lvl="0" algn="ctr"/>
            <a:endParaRPr lang="ru-RU" sz="4000" b="1">
              <a:latin typeface="Times New Roman" pitchFamily="18"/>
            </a:endParaRPr>
          </a:p>
          <a:p>
            <a:pPr lvl="0" algn="ctr"/>
            <a:r>
              <a:rPr lang="ru-RU" sz="4000" b="1">
                <a:latin typeface="Times New Roman" pitchFamily="18"/>
              </a:rPr>
              <a:t>Авторская игра для детей</a:t>
            </a:r>
          </a:p>
          <a:p>
            <a:pPr lvl="0" algn="ctr"/>
            <a:r>
              <a:rPr lang="ru-RU" sz="4000" b="1">
                <a:latin typeface="Times New Roman" pitchFamily="18"/>
              </a:rPr>
              <a:t> старшего дошкольного возраста</a:t>
            </a:r>
          </a:p>
          <a:p>
            <a:pPr lvl="0" algn="ctr"/>
            <a:r>
              <a:rPr lang="ru-RU" sz="4000" b="1">
                <a:latin typeface="Times New Roman" pitchFamily="18"/>
              </a:rPr>
              <a:t>«Поп – интеллект»</a:t>
            </a:r>
          </a:p>
          <a:p>
            <a:pPr lvl="0" algn="ctr"/>
            <a:r>
              <a:rPr lang="ru-RU" sz="2400" b="1">
                <a:latin typeface="Times New Roman" pitchFamily="18"/>
              </a:rPr>
              <a:t>                  </a:t>
            </a:r>
            <a:r>
              <a:rPr lang="ru-RU" sz="2000" b="1">
                <a:latin typeface="Times New Roman" pitchFamily="18"/>
              </a:rPr>
              <a:t>Составители: Размыслова А.Н,</a:t>
            </a:r>
          </a:p>
          <a:p>
            <a:pPr lvl="0" algn="ctr"/>
            <a:r>
              <a:rPr lang="ru-RU" sz="2000" b="1">
                <a:latin typeface="Times New Roman" pitchFamily="18"/>
              </a:rPr>
              <a:t>                                                    воспитатель I кв. к.</a:t>
            </a:r>
          </a:p>
          <a:p>
            <a:pPr lvl="0" algn="ctr"/>
            <a:r>
              <a:rPr lang="ru-RU" sz="2000" b="1">
                <a:latin typeface="Times New Roman" pitchFamily="18"/>
              </a:rPr>
              <a:t>                                       Глебова Р.И,</a:t>
            </a:r>
          </a:p>
          <a:p>
            <a:pPr lvl="0" algn="ctr"/>
            <a:r>
              <a:rPr lang="ru-RU" sz="2000" b="1">
                <a:latin typeface="Times New Roman" pitchFamily="18"/>
              </a:rPr>
              <a:t>                                                      воспитатель в. кв. к.</a:t>
            </a:r>
          </a:p>
          <a:p>
            <a:pPr lvl="0" algn="ctr"/>
            <a:endParaRPr lang="ru-RU" sz="2000" b="1">
              <a:latin typeface="Times New Roman" pitchFamily="18"/>
            </a:endParaRPr>
          </a:p>
          <a:p>
            <a:pPr lvl="0" algn="ctr"/>
            <a:r>
              <a:rPr lang="ru-RU" sz="2400" b="1">
                <a:latin typeface="Times New Roman" pitchFamily="18"/>
              </a:rPr>
              <a:t>               Сыктывкар 2021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CC34C6-D7C2-4067-B7A3-64F24EB623F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8" y="301322"/>
            <a:ext cx="9071277" cy="1261798"/>
          </a:xfrm>
        </p:spPr>
        <p:txBody>
          <a:bodyPr lIns="90004" tIns="44997" rIns="90004" bIns="44997" anchor="t"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EA6EB9-7F58-43B4-872E-FCA6E0387FB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641" cy="7559637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2">
            <a:extLst>
              <a:ext uri="{FF2B5EF4-FFF2-40B4-BE49-F238E27FC236}">
                <a16:creationId xmlns:a16="http://schemas.microsoft.com/office/drawing/2014/main" id="{B356E3D3-3DBF-40B9-BC68-3982E6C7B307}"/>
              </a:ext>
            </a:extLst>
          </p:cNvPr>
          <p:cNvGraphicFramePr/>
          <p:nvPr/>
        </p:nvGraphicFramePr>
        <p:xfrm>
          <a:off x="503998" y="1769043"/>
          <a:ext cx="9071277" cy="498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804FF8E0-3083-4CF1-A27A-05BCE06938F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078" y="-356"/>
            <a:ext cx="10079641" cy="755963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3C253157-519A-46BC-B959-ECADFBCFF346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 rot="20402305">
            <a:off x="482099" y="3486534"/>
            <a:ext cx="4313115" cy="277116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">
            <a:extLst>
              <a:ext uri="{FF2B5EF4-FFF2-40B4-BE49-F238E27FC236}">
                <a16:creationId xmlns:a16="http://schemas.microsoft.com/office/drawing/2014/main" id="{1B9D9442-FBBE-4E2F-BAD4-FB5D4B9444CA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 rot="947993">
            <a:off x="5440606" y="3362989"/>
            <a:ext cx="4279044" cy="281156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438601F2-1F5B-4766-854D-558FB01B7D1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87" y="36"/>
            <a:ext cx="10079641" cy="75596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A16B3F0C-3052-4FAD-A22E-5CF47F78591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35998" y="2376004"/>
            <a:ext cx="7776002" cy="4679999"/>
          </a:xfrm>
        </p:spPr>
        <p:txBody>
          <a:bodyPr anchorCtr="0"/>
          <a:lstStyle/>
          <a:p>
            <a:pPr lvl="0" algn="l"/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Pop-it дословно переводится как «лопни это»</a:t>
            </a:r>
            <a:r>
              <a:rPr lang="en-US" sz="2000">
                <a:solidFill>
                  <a:srgbClr val="222222"/>
                </a:solidFill>
                <a:latin typeface="Times New Roman" pitchFamily="18"/>
              </a:rPr>
              <a:t> - </a:t>
            </a: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кнопочная игрушка, получившая популярность среди детей 2021 году.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Представляет собой силиконовую форму с полусферами, заполненную пузырями для нажатия, которые нужно лопать пальцем.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Количество игроков 2 чел.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Возраст игроков от 5 лет.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br>
              <a:rPr lang="ru-RU" sz="1800" b="1">
                <a:solidFill>
                  <a:srgbClr val="222222"/>
                </a:solidFill>
                <a:latin typeface="Times New Roman" pitchFamily="18"/>
              </a:rPr>
            </a:br>
            <a:br>
              <a:rPr lang="ru-RU" sz="1400" b="1">
                <a:solidFill>
                  <a:srgbClr val="222222"/>
                </a:solidFill>
                <a:latin typeface="Times New Roman" pitchFamily="18"/>
              </a:rPr>
            </a:br>
            <a:endParaRPr lang="ru-RU" sz="1400" b="1">
              <a:solidFill>
                <a:srgbClr val="222222"/>
              </a:solidFill>
              <a:latin typeface="Times New Roman" pitchFamily="18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9BD033-6F2E-46F1-AB08-E128B9D96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860" y="3689896"/>
            <a:ext cx="4488140" cy="3366107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F2ED8214-5212-49FF-B593-6F41E846C37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87" y="356"/>
            <a:ext cx="10079641" cy="75596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5FEFDC2-BD62-4127-A4BD-28B169F8DE1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98479" y="1219196"/>
            <a:ext cx="8576797" cy="5922523"/>
          </a:xfrm>
        </p:spPr>
        <p:txBody>
          <a:bodyPr lIns="90004" tIns="44997" rIns="90004" bIns="44997" anchor="t"/>
          <a:lstStyle/>
          <a:p>
            <a:pPr lvl="0"/>
            <a:r>
              <a:rPr lang="ru-RU" sz="2000" b="1">
                <a:solidFill>
                  <a:srgbClr val="222222"/>
                </a:solidFill>
                <a:latin typeface="Times New Roman" pitchFamily="18"/>
              </a:rPr>
              <a:t>Материалы:</a:t>
            </a:r>
            <a:br>
              <a:rPr lang="ru-RU" sz="2000" b="1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 b="1">
                <a:solidFill>
                  <a:srgbClr val="222222"/>
                </a:solidFill>
                <a:latin typeface="Times New Roman" pitchFamily="18"/>
              </a:rPr>
              <a:t>• </a:t>
            </a: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игровое поле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• цветные карточки с заданиями: оранжевый – познавательное развитие;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  желтый – речевое развитие;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  голубой – художественно-эстетическое развитие;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  зеленый – физическое развитие;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  фиолетовый – социально-коммуникативное развитие.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• кубик</a:t>
            </a:r>
            <a:br>
              <a:rPr lang="ru-RU" sz="2000">
                <a:solidFill>
                  <a:srgbClr val="222222"/>
                </a:solidFill>
                <a:latin typeface="Times New Roman" pitchFamily="18"/>
              </a:rPr>
            </a:br>
            <a:br>
              <a:rPr lang="ru-RU" sz="2000" b="1">
                <a:solidFill>
                  <a:srgbClr val="222222"/>
                </a:solidFill>
                <a:latin typeface="Times New Roman" pitchFamily="18"/>
              </a:rPr>
            </a:br>
            <a:r>
              <a:rPr lang="ru-RU" sz="2000" b="1">
                <a:solidFill>
                  <a:srgbClr val="222222"/>
                </a:solidFill>
                <a:latin typeface="Times New Roman" pitchFamily="18"/>
              </a:rPr>
              <a:t>Цель: </a:t>
            </a:r>
            <a:r>
              <a:rPr lang="ru-RU" sz="2000">
                <a:solidFill>
                  <a:srgbClr val="222222"/>
                </a:solidFill>
                <a:latin typeface="Times New Roman" pitchFamily="18"/>
              </a:rPr>
              <a:t>первым дойти до финиша, выполнив все задания.</a:t>
            </a:r>
            <a:br>
              <a:rPr lang="ru-RU" sz="2000" b="1">
                <a:solidFill>
                  <a:srgbClr val="222222"/>
                </a:solidFill>
                <a:latin typeface="Times New Roman" pitchFamily="18"/>
              </a:rPr>
            </a:br>
            <a:br>
              <a:rPr lang="ru-RU" sz="2000" b="1">
                <a:solidFill>
                  <a:srgbClr val="222222"/>
                </a:solidFill>
                <a:latin typeface="Times New Roman" pitchFamily="18"/>
              </a:rPr>
            </a:br>
            <a:endParaRPr lang="ru-RU" sz="200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609CAF8-007D-42FD-AABD-A599147E12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15" y="4422422"/>
            <a:ext cx="3779846" cy="2834886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E08FBFAA-5B68-4100-84BF-69F9473163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2157" y="4422422"/>
            <a:ext cx="3779846" cy="2834886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3902079A-E5F6-41D7-BC92-AF530CF4889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56" y="0"/>
            <a:ext cx="10081077" cy="75596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91E8FD46-1224-4D73-AE06-3D8B72DCE16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47998" y="1799996"/>
            <a:ext cx="8568723" cy="4990319"/>
          </a:xfrm>
        </p:spPr>
        <p:txBody>
          <a:bodyPr anchorCtr="0"/>
          <a:lstStyle/>
          <a:p>
            <a:pPr lvl="0" algn="l"/>
            <a:r>
              <a:rPr lang="ru-RU" sz="1800" b="1">
                <a:solidFill>
                  <a:srgbClr val="222222"/>
                </a:solidFill>
                <a:latin typeface="Times New Roman" pitchFamily="18"/>
              </a:rPr>
              <a:t>Игровое поле</a:t>
            </a:r>
            <a:br>
              <a:rPr lang="ru-RU" sz="1800" b="1">
                <a:solidFill>
                  <a:srgbClr val="222222"/>
                </a:solidFill>
                <a:latin typeface="Times New Roman" pitchFamily="18"/>
              </a:rPr>
            </a:br>
            <a:r>
              <a:rPr lang="ru-RU" sz="1800" b="1">
                <a:solidFill>
                  <a:srgbClr val="222222"/>
                </a:solidFill>
                <a:latin typeface="Times New Roman" pitchFamily="18"/>
              </a:rPr>
              <a:t>  </a:t>
            </a:r>
            <a:r>
              <a:rPr lang="ru-RU" sz="1800">
                <a:solidFill>
                  <a:srgbClr val="222222"/>
                </a:solidFill>
                <a:latin typeface="Times New Roman" pitchFamily="18"/>
              </a:rPr>
              <a:t>Поле состоит из разноцветных кружков (5 цветов по 10 кружков с каждой стороны)</a:t>
            </a:r>
            <a:br>
              <a:rPr lang="ru-RU" sz="1800" b="1">
                <a:solidFill>
                  <a:srgbClr val="222222"/>
                </a:solidFill>
                <a:latin typeface="Times New Roman" pitchFamily="18"/>
              </a:rPr>
            </a:br>
            <a:br>
              <a:rPr lang="ru-RU" sz="1800" b="1">
                <a:solidFill>
                  <a:srgbClr val="222222"/>
                </a:solidFill>
                <a:latin typeface="Times New Roman" pitchFamily="18"/>
              </a:rPr>
            </a:br>
            <a:r>
              <a:rPr lang="ru-RU" sz="1800" b="1">
                <a:solidFill>
                  <a:srgbClr val="222222"/>
                </a:solidFill>
                <a:latin typeface="Times New Roman" pitchFamily="18"/>
              </a:rPr>
              <a:t>Правила игры:</a:t>
            </a:r>
            <a:br>
              <a:rPr lang="ru-RU" sz="1800" b="1">
                <a:solidFill>
                  <a:srgbClr val="222222"/>
                </a:solidFill>
                <a:latin typeface="Times New Roman" pitchFamily="18"/>
              </a:rPr>
            </a:br>
            <a:r>
              <a:rPr lang="ru-RU" sz="1800">
                <a:solidFill>
                  <a:srgbClr val="222222"/>
                </a:solidFill>
                <a:latin typeface="Times New Roman" pitchFamily="18"/>
              </a:rPr>
              <a:t>Карточки с заданиями и бонусами выкладываются слева от игрового поля лицевой стороной вниз.</a:t>
            </a:r>
            <a:br>
              <a:rPr lang="ru-RU" sz="1800">
                <a:solidFill>
                  <a:srgbClr val="222222"/>
                </a:solidFill>
                <a:latin typeface="Times New Roman" pitchFamily="18"/>
              </a:rPr>
            </a:br>
            <a:r>
              <a:rPr lang="ru-RU" sz="1800">
                <a:solidFill>
                  <a:srgbClr val="222222"/>
                </a:solidFill>
                <a:latin typeface="Times New Roman" pitchFamily="18"/>
              </a:rPr>
              <a:t>Устанавливается очередность ходов. Два игрока садятся напротив друг друга. Между ними находится игровое поле . Условно оно разделено на две половины, Вашу и Вашего соперника. Игроки по очереди подбрасывают кубик. Тот, у кого выпало большее число от 1 до 6, начинает игру.</a:t>
            </a:r>
            <a:br>
              <a:rPr lang="ru-RU" sz="1800">
                <a:solidFill>
                  <a:srgbClr val="222222"/>
                </a:solidFill>
                <a:latin typeface="Times New Roman" pitchFamily="18"/>
              </a:rPr>
            </a:br>
            <a:br>
              <a:rPr lang="ru-RU" sz="1800">
                <a:solidFill>
                  <a:srgbClr val="222222"/>
                </a:solidFill>
                <a:latin typeface="Times New Roman" pitchFamily="18"/>
              </a:rPr>
            </a:br>
            <a:endParaRPr lang="ru-RU" sz="1800">
              <a:solidFill>
                <a:srgbClr val="222222"/>
              </a:solidFill>
              <a:latin typeface="Times New Roman" pitchFamily="18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41E1A8-5EC6-4E03-8839-54D216271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5210" y="4389750"/>
            <a:ext cx="4117049" cy="3092445"/>
          </a:xfrm>
          <a:prstGeom prst="rect">
            <a:avLst/>
          </a:prstGeom>
          <a:solidFill>
            <a:srgbClr val="EDEDED"/>
          </a:solidFill>
          <a:ln w="88897" cap="sq">
            <a:solidFill>
              <a:srgbClr val="FFFFFF"/>
            </a:solidFill>
            <a:prstDash val="solid"/>
            <a:miter/>
          </a:ln>
          <a:effectLst>
            <a:outerShdw dist="18004" dir="540000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E50B7-8B0F-4C2E-B62E-E5D957D4B08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8" y="301322"/>
            <a:ext cx="9071277" cy="1261798"/>
          </a:xfrm>
        </p:spPr>
        <p:txBody>
          <a:bodyPr lIns="90004" tIns="44997" rIns="90004" bIns="44997" anchor="t"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1F5136-A468-46FC-A897-5D113910072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1769043"/>
            <a:ext cx="9071277" cy="4988884"/>
          </a:xfrm>
        </p:spPr>
        <p:txBody>
          <a:bodyPr lIns="90004" tIns="44997" rIns="90004" bIns="44997"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ECBCB3-DC70-49FB-B7A1-783B3973423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82" y="36"/>
            <a:ext cx="10079641" cy="75596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60B4A33-6ADD-4113-8425-E8F788B0A331}"/>
              </a:ext>
            </a:extLst>
          </p:cNvPr>
          <p:cNvSpPr/>
          <p:nvPr/>
        </p:nvSpPr>
        <p:spPr>
          <a:xfrm>
            <a:off x="503998" y="1933178"/>
            <a:ext cx="9071277" cy="286231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222222"/>
                </a:solidFill>
                <a:uFillTx/>
                <a:latin typeface="Times New Roman" pitchFamily="18"/>
              </a:rPr>
              <a:t>Сама игра начинается с того, что первый игрок бросает кубик и, начиная со своей стороны поп-ит, поочередно «попает» (нажимает) количество пупырок справа налево, соответствующие выпавшему числу на кубике. Например, если у Вас на кубике выпало 3, то нужно «пропопать» 3 «пупырки». И на каком цвете остановился ход - взять соответствующую этому цвету карточку и выполнить задание.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222222"/>
                </a:solidFill>
                <a:uFillTx/>
                <a:latin typeface="Times New Roman" pitchFamily="18"/>
              </a:rPr>
              <a:t>Далее Вы передаете кубик своему сопернику, чтобы он сделал тоже самое.</a:t>
            </a:r>
            <a:br>
              <a:rPr lang="ru-RU" sz="1800" b="0" i="0" u="none" strike="noStrike" kern="1200" cap="none" spc="0" baseline="0">
                <a:solidFill>
                  <a:srgbClr val="222222"/>
                </a:solidFill>
                <a:uFillTx/>
                <a:latin typeface="Times New Roman" pitchFamily="18"/>
              </a:rPr>
            </a:br>
            <a:br>
              <a:rPr lang="ru-RU" sz="1800" b="0" i="0" u="none" strike="noStrike" kern="1200" cap="none" spc="0" baseline="0">
                <a:solidFill>
                  <a:srgbClr val="222222"/>
                </a:solidFill>
                <a:uFillTx/>
                <a:latin typeface="Times New Roman" pitchFamily="18"/>
              </a:rPr>
            </a:br>
            <a:r>
              <a:rPr lang="ru-RU" sz="1800" b="0" i="0" u="none" strike="noStrike" kern="1200" cap="none" spc="0" baseline="0">
                <a:solidFill>
                  <a:srgbClr val="222222"/>
                </a:solidFill>
                <a:uFillTx/>
                <a:latin typeface="Times New Roman" pitchFamily="18"/>
              </a:rPr>
              <a:t>Игра заканчивается, когда все пупырки «пропопаны» и в ходе игры выполнены все задания, иначе говоря, игровое поле полностью использовано. Выигрывает тот, кто  «пропопал» все «пупырки» и выполнил задания.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1610F3-3F4E-4D9E-9BEC-63BD47C9E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4782" y="4446379"/>
            <a:ext cx="4151055" cy="3113294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83E6B989-EA2C-4D47-B21C-2F582B30AE0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56" y="0"/>
            <a:ext cx="10081077" cy="755963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136DBB64-0B8A-4EFF-8DD9-FCF0CDF57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182" y="147145"/>
            <a:ext cx="5665220" cy="424891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0F9C058-62AE-4C4C-B778-5F903FA74F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8030" y="3402729"/>
            <a:ext cx="5542589" cy="4156944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7F2BFE7C-6613-475E-BA68-EBF3F0C16C9B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56" y="-356"/>
            <a:ext cx="10079641" cy="75596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B2F4FB1C-9759-4C63-8584-6D5837140C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8" y="2499356"/>
            <a:ext cx="9072000" cy="4866637"/>
          </a:xfrm>
        </p:spPr>
        <p:txBody>
          <a:bodyPr/>
          <a:lstStyle/>
          <a:p>
            <a:pPr lvl="0"/>
            <a:r>
              <a:rPr lang="ru-RU" sz="2000" b="1">
                <a:latin typeface="Times New Roman" pitchFamily="18"/>
                <a:cs typeface="Times New Roman" pitchFamily="18"/>
              </a:rPr>
              <a:t>                                </a:t>
            </a:r>
            <a:r>
              <a:rPr lang="ru-RU" sz="2000" b="1" u="sng">
                <a:latin typeface="Times New Roman" pitchFamily="18"/>
                <a:cs typeface="Times New Roman" pitchFamily="18"/>
              </a:rPr>
              <a:t>Варианты игры:</a:t>
            </a:r>
            <a:br>
              <a:rPr lang="ru-RU" sz="2000" b="1" u="sng">
                <a:latin typeface="Times New Roman" pitchFamily="18"/>
                <a:cs typeface="Times New Roman" pitchFamily="18"/>
              </a:rPr>
            </a:br>
            <a:br>
              <a:rPr lang="ru-RU" sz="2000">
                <a:latin typeface="Times New Roman" pitchFamily="18"/>
                <a:cs typeface="Times New Roman" pitchFamily="18"/>
              </a:rPr>
            </a:br>
            <a:r>
              <a:rPr lang="en-US" sz="2000">
                <a:latin typeface="Times New Roman" pitchFamily="18"/>
                <a:cs typeface="Times New Roman" pitchFamily="18"/>
              </a:rPr>
              <a:t>&gt; </a:t>
            </a:r>
            <a:r>
              <a:rPr lang="ru-RU" sz="2000" u="sng">
                <a:latin typeface="Times New Roman" pitchFamily="18"/>
                <a:cs typeface="Times New Roman" pitchFamily="18"/>
              </a:rPr>
              <a:t>Для самостоятельной игры </a:t>
            </a:r>
            <a:r>
              <a:rPr lang="ru-RU" sz="2000">
                <a:latin typeface="Times New Roman" pitchFamily="18"/>
                <a:cs typeface="Times New Roman" pitchFamily="18"/>
              </a:rPr>
              <a:t>детьми с использованием только цветной стороной карточек. Бросать кубик, при выпавшем цвете «пупырки» взять карточку соответствующего цвета и назвать ассоциацию («что бывает желтого цвета …и т.д»). Кто не называет ассоциацию – пропускает ход. Побеждает самый находчивый!</a:t>
            </a:r>
            <a:br>
              <a:rPr lang="ru-RU" sz="2000">
                <a:latin typeface="Times New Roman" pitchFamily="18"/>
                <a:cs typeface="Times New Roman" pitchFamily="18"/>
              </a:rPr>
            </a:br>
            <a:br>
              <a:rPr lang="ru-RU" sz="2000">
                <a:latin typeface="Times New Roman" pitchFamily="18"/>
                <a:cs typeface="Times New Roman" pitchFamily="18"/>
              </a:rPr>
            </a:br>
            <a:r>
              <a:rPr lang="en-US" sz="2000">
                <a:latin typeface="Times New Roman" pitchFamily="18"/>
                <a:cs typeface="Times New Roman" pitchFamily="18"/>
              </a:rPr>
              <a:t>&gt; </a:t>
            </a:r>
            <a:r>
              <a:rPr lang="ru-RU" sz="2000" u="sng">
                <a:latin typeface="Times New Roman" pitchFamily="18"/>
                <a:cs typeface="Times New Roman" pitchFamily="18"/>
              </a:rPr>
              <a:t>Игра на  скорость.</a:t>
            </a:r>
            <a:br>
              <a:rPr lang="ru-RU" sz="2000" u="sng">
                <a:latin typeface="Times New Roman" pitchFamily="18"/>
                <a:cs typeface="Times New Roman" pitchFamily="18"/>
              </a:rPr>
            </a:br>
            <a:r>
              <a:rPr lang="ru-RU" sz="2000">
                <a:latin typeface="Times New Roman" pitchFamily="18"/>
                <a:cs typeface="Times New Roman" pitchFamily="18"/>
              </a:rPr>
              <a:t>Суть игры: дойти первым до последней «пупырки». Можно с использованием кубика или без него. Побеждает самый быстрый!</a:t>
            </a:r>
            <a:br>
              <a:rPr lang="ru-RU" sz="2000">
                <a:latin typeface="Times New Roman" pitchFamily="18"/>
                <a:cs typeface="Times New Roman" pitchFamily="18"/>
              </a:rPr>
            </a:br>
            <a:br>
              <a:rPr lang="ru-RU" sz="2000">
                <a:latin typeface="Times New Roman" pitchFamily="18"/>
                <a:cs typeface="Times New Roman" pitchFamily="18"/>
              </a:rPr>
            </a:br>
            <a:br>
              <a:rPr lang="ru-RU" sz="2000">
                <a:latin typeface="Times New Roman" pitchFamily="18"/>
                <a:cs typeface="Times New Roman" pitchFamily="18"/>
              </a:rPr>
            </a:br>
            <a:br>
              <a:rPr lang="ru-RU" sz="2000">
                <a:latin typeface="Times New Roman" pitchFamily="18"/>
                <a:cs typeface="Times New Roman" pitchFamily="18"/>
              </a:rPr>
            </a:br>
            <a:endParaRPr lang="ru-RU" sz="2000"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3F27736A-A162-49C0-AD4F-F33D1D1BD8E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56" y="-356"/>
            <a:ext cx="10079641" cy="75596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3DF79864-0245-4D5A-8D27-CCC5F9F26D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97280" y="944876"/>
            <a:ext cx="7223760" cy="6268724"/>
          </a:xfrm>
        </p:spPr>
        <p:txBody>
          <a:bodyPr anchorCtr="1"/>
          <a:lstStyle/>
          <a:p>
            <a:pPr lvl="0" algn="ctr"/>
            <a:br>
              <a:rPr lang="ru-RU" sz="2000">
                <a:latin typeface="Times New Roman" pitchFamily="18"/>
                <a:cs typeface="Times New Roman" pitchFamily="18"/>
              </a:rPr>
            </a:br>
            <a:br>
              <a:rPr lang="ru-RU" sz="2000">
                <a:latin typeface="Times New Roman" pitchFamily="18"/>
                <a:cs typeface="Times New Roman" pitchFamily="18"/>
              </a:rPr>
            </a:br>
            <a:r>
              <a:rPr lang="ru-RU" sz="2000" b="1" u="sng">
                <a:latin typeface="Times New Roman" pitchFamily="18"/>
                <a:cs typeface="Times New Roman" pitchFamily="18"/>
              </a:rPr>
              <a:t>Ожидаемые результаты:</a:t>
            </a:r>
            <a:br>
              <a:rPr lang="ru-RU" sz="2000" b="1" u="sng">
                <a:latin typeface="Times New Roman" pitchFamily="18"/>
                <a:cs typeface="Times New Roman" pitchFamily="18"/>
              </a:rPr>
            </a:br>
            <a:br>
              <a:rPr lang="ru-RU" sz="2000">
                <a:latin typeface="Times New Roman" pitchFamily="18"/>
                <a:cs typeface="Times New Roman" pitchFamily="18"/>
              </a:rPr>
            </a:br>
            <a:r>
              <a:rPr lang="ru-RU" sz="2000">
                <a:latin typeface="Times New Roman" pitchFamily="18"/>
                <a:cs typeface="Times New Roman" pitchFamily="18"/>
              </a:rPr>
              <a:t>Данная игра следует современным тенденциям, так как ритм жизни нынешних детей довольно быстрый и интенсивный. Действия этой игры при предложенном использовании помогает не только расслабиться и отвлечься, но и способствуют умственному развитию по образовательным областям. Также данная игра  развивает мелкую моторику  и способствует сенсорному развитию детей.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бычный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170</Words>
  <Application>Microsoft Office PowerPoint</Application>
  <PresentationFormat>Широкоэкранный</PresentationFormat>
  <Paragraphs>28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Microsoft YaHei</vt:lpstr>
      <vt:lpstr>Arial</vt:lpstr>
      <vt:lpstr>Calibri</vt:lpstr>
      <vt:lpstr>Lucida Sans Unicode</vt:lpstr>
      <vt:lpstr>Tahoma</vt:lpstr>
      <vt:lpstr>Times New Roman</vt:lpstr>
      <vt:lpstr>Обычный</vt:lpstr>
      <vt:lpstr>Обычный 1</vt:lpstr>
      <vt:lpstr>УПРАВЛЕНИЕ ДОШКОЛЬНОГО ОБРАЗОВАНИЯ  АДМИНИСТРАЦИИ МУНИЦИПАЛЬНОГО ОБРАЗОВАНИЯ ГОРОДСКОГО ОКРУГА "СЫКТЫВКАР" МУНИЦИПАЛЬНОЕ АВТОНОМНОЕ  ОБЩЕОБРАЗОВАТЕЛЬНОЕ УЧРЕЖДЕНИЕ "ПРОГИМНАЗИЯ 81" Г. СЫКТЫВКАРА (МАОУ "ПРОГИМНАЗИЯ 81")</vt:lpstr>
      <vt:lpstr>Презентация PowerPoint</vt:lpstr>
      <vt:lpstr>Pop-it дословно переводится как «лопни это» - кнопочная игрушка, получившая популярность среди детей 2021 году. Представляет собой силиконовую форму с полусферами, заполненную пузырями для нажатия, которые нужно лопать пальцем. Количество игроков 2 чел. Возраст игроков от 5 лет.   </vt:lpstr>
      <vt:lpstr>Материалы: • игровое поле • цветные карточки с заданиями: оранжевый – познавательное развитие;   желтый – речевое развитие;   голубой – художественно-эстетическое развитие;   зеленый – физическое развитие;   фиолетовый – социально-коммуникативное развитие. • кубик  Цель: первым дойти до финиша, выполнив все задания.  </vt:lpstr>
      <vt:lpstr>Игровое поле   Поле состоит из разноцветных кружков (5 цветов по 10 кружков с каждой стороны)  Правила игры: Карточки с заданиями и бонусами выкладываются слева от игрового поля лицевой стороной вниз. Устанавливается очередность ходов. Два игрока садятся напротив друг друга. Между ними находится игровое поле . Условно оно разделено на две половины, Вашу и Вашего соперника. Игроки по очереди подбрасывают кубик. Тот, у кого выпало большее число от 1 до 6, начинает игру.  </vt:lpstr>
      <vt:lpstr>Презентация PowerPoint</vt:lpstr>
      <vt:lpstr>Презентация PowerPoint</vt:lpstr>
      <vt:lpstr>                                Варианты игры:  &gt; Для самостоятельной игры детьми с использованием только цветной стороной карточек. Бросать кубик, при выпавшем цвете «пупырки» взять карточку соответствующего цвета и назвать ассоциацию («что бывает желтого цвета …и т.д»). Кто не называет ассоциацию – пропускает ход. Побеждает самый находчивый!  &gt; Игра на  скорость. Суть игры: дойти первым до последней «пупырки». Можно с использованием кубика или без него. Побеждает самый быстрый!    </vt:lpstr>
      <vt:lpstr>  Ожидаемые результаты:  Данная игра следует современным тенденциям, так как ритм жизни нынешних детей довольно быстрый и интенсивный. Действия этой игры при предложенном использовании помогает не только расслабиться и отвлечься, но и способствуют умственному развитию по образовательным областям. Также данная игра  развивает мелкую моторику  и способствует сенсорному развитию детей.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ДОШКОЛЬНОГО ОБРАЗОВАНИЯ  АДМИНИСТРАЦИИ МУНИЦИПАЛЬНОГО ОБРАЗОВАНИЯ ГОРОДСКОГО ОКРУГА "СЫКТЫВКАР" МУНИЦИПАЛЬНОЕ АВТОНОМНОЕ  ОБЩЕОБРАЗОВАТЕЛЬНОЕ УЧРЕЖДЕНИЕ "ПРОГИМНАЗИЯ 81" Г. СЫКТЫВКАРА (МАОУ "ПРОГИМНАЗИЯ 81")</dc:title>
  <dc:creator>yourluckychip yourluckychip</dc:creator>
  <cp:lastModifiedBy>yourluckychip yourluckychip</cp:lastModifiedBy>
  <cp:revision>10</cp:revision>
  <dcterms:modified xsi:type="dcterms:W3CDTF">2022-01-23T13:54:59Z</dcterms:modified>
</cp:coreProperties>
</file>