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67" r:id="rId29"/>
    <p:sldId id="268" r:id="rId30"/>
    <p:sldId id="269" r:id="rId31"/>
    <p:sldId id="270" r:id="rId32"/>
    <p:sldId id="271" r:id="rId33"/>
    <p:sldId id="272" r:id="rId34"/>
    <p:sldId id="273" r:id="rId35"/>
    <p:sldId id="274" r:id="rId36"/>
    <p:sldId id="275" r:id="rId37"/>
    <p:sldId id="276" r:id="rId38"/>
    <p:sldId id="277" r:id="rId39"/>
    <p:sldId id="278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28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355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973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9343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7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3695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0963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1944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961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65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8951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7056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98B38-D0F8-4161-9336-D7B59CE8FC7C}" type="datetimeFigureOut">
              <a:rPr lang="ru-RU" smtClean="0"/>
              <a:t>23.12.2020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EE8C7-E2B4-4882-8583-B64B7E061A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37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4a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4" Type="http://schemas.openxmlformats.org/officeDocument/2006/relationships/audio" Target="../media/media2.m4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0722" y="351692"/>
            <a:ext cx="9144000" cy="22367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Моя малая </a:t>
            </a:r>
            <a:r>
              <a:rPr lang="ru-RU" b="1" dirty="0" smtClean="0">
                <a:solidFill>
                  <a:srgbClr val="FF0000"/>
                </a:solidFill>
              </a:rPr>
              <a:t>  </a:t>
            </a:r>
            <a:r>
              <a:rPr lang="ru-RU" b="1" dirty="0" smtClean="0">
                <a:solidFill>
                  <a:srgbClr val="FF0000"/>
                </a:solidFill>
              </a:rPr>
              <a:t>и большая р</a:t>
            </a:r>
            <a:r>
              <a:rPr lang="ru-RU" b="1" dirty="0" smtClean="0">
                <a:solidFill>
                  <a:srgbClr val="FF0000"/>
                </a:solidFill>
              </a:rPr>
              <a:t>одина.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smtClean="0">
                <a:solidFill>
                  <a:srgbClr val="FF0000"/>
                </a:solidFill>
              </a:rPr>
              <a:t>Россия и Республика Ингушетия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983544" y="2372833"/>
            <a:ext cx="8721177" cy="429312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88872" rIns="0" bIns="17457" numCol="1" anchor="ctr" anchorCtr="0" compatLnSpc="1">
            <a:prstTxWarp prst="textNoShape">
              <a:avLst/>
            </a:prstTxWarp>
            <a:spAutoFit/>
          </a:bodyPr>
          <a:lstStyle>
            <a:lvl1pPr indent="268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rgbClr val="330066"/>
              </a:solidFill>
              <a:effectLst/>
              <a:latin typeface="Trebuchet MS" panose="020B0603020202020204" pitchFamily="34" charset="0"/>
            </a:endParaRPr>
          </a:p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b="1" dirty="0" smtClean="0">
                <a:solidFill>
                  <a:srgbClr val="002060"/>
                </a:solidFill>
                <a:latin typeface="Helvetica Neue"/>
              </a:rPr>
              <a:t>Слышишь песенку  ручья?</a:t>
            </a:r>
            <a:endParaRPr kumimoji="0" lang="ru-RU" alt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b="1" dirty="0" smtClean="0">
                <a:solidFill>
                  <a:srgbClr val="002060"/>
                </a:solidFill>
                <a:latin typeface="Helvetica Neue"/>
              </a:rPr>
              <a:t>Это – Родина твоя.</a:t>
            </a:r>
            <a:endParaRPr kumimoji="0" lang="ru-RU" alt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b="1" dirty="0" smtClean="0">
                <a:solidFill>
                  <a:srgbClr val="002060"/>
                </a:solidFill>
                <a:latin typeface="Helvetica Neue"/>
              </a:rPr>
              <a:t>Слышишь голос соловья?</a:t>
            </a:r>
            <a:endParaRPr kumimoji="0" lang="ru-RU" alt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b="1" dirty="0" smtClean="0">
                <a:solidFill>
                  <a:srgbClr val="002060"/>
                </a:solidFill>
                <a:latin typeface="Helvetica Neue"/>
              </a:rPr>
              <a:t>Это – Родина твоя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.</a:t>
            </a:r>
          </a:p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200" b="1" dirty="0">
              <a:solidFill>
                <a:srgbClr val="002060"/>
              </a:solidFill>
              <a:latin typeface="Helvetica Neue"/>
            </a:endParaRPr>
          </a:p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 Neue"/>
              </a:rPr>
              <a:t>ГКОУ «СОШ№1 </a:t>
            </a:r>
            <a:r>
              <a:rPr kumimoji="0" lang="ru-RU" altLang="ru-RU" sz="1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Helvetica Neue"/>
              </a:rPr>
              <a:t>с.п.Орджоникидзевское</a:t>
            </a: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 Neue"/>
              </a:rPr>
              <a:t>»</a:t>
            </a:r>
          </a:p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 smtClean="0">
                <a:solidFill>
                  <a:srgbClr val="FF0000"/>
                </a:solidFill>
                <a:latin typeface="Helvetica Neue"/>
              </a:rPr>
              <a:t>Учитель начальных классов: Ганиева </a:t>
            </a:r>
            <a:r>
              <a:rPr lang="ru-RU" altLang="ru-RU" sz="2000" b="1" dirty="0" err="1" smtClean="0">
                <a:solidFill>
                  <a:srgbClr val="FF0000"/>
                </a:solidFill>
                <a:latin typeface="Helvetica Neue"/>
              </a:rPr>
              <a:t>Мадинат</a:t>
            </a:r>
            <a:r>
              <a:rPr lang="ru-RU" altLang="ru-RU" sz="2000" b="1" dirty="0" smtClean="0">
                <a:solidFill>
                  <a:srgbClr val="FF0000"/>
                </a:solidFill>
                <a:latin typeface="Helvetica Neue"/>
              </a:rPr>
              <a:t> </a:t>
            </a:r>
            <a:r>
              <a:rPr lang="ru-RU" altLang="ru-RU" sz="2000" b="1" dirty="0" err="1" smtClean="0">
                <a:solidFill>
                  <a:srgbClr val="FF0000"/>
                </a:solidFill>
                <a:latin typeface="Helvetica Neue"/>
              </a:rPr>
              <a:t>Бекхановна</a:t>
            </a:r>
            <a:endParaRPr lang="ru-RU" altLang="ru-RU" sz="2000" b="1" dirty="0" smtClean="0">
              <a:solidFill>
                <a:srgbClr val="FF0000"/>
              </a:solidFill>
              <a:latin typeface="Helvetica Neue"/>
            </a:endParaRPr>
          </a:p>
          <a:p>
            <a:pPr marL="0" marR="0" lvl="0" indent="2682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 smtClean="0">
                <a:latin typeface="Helvetica Neue"/>
              </a:rPr>
              <a:t>2012г.</a:t>
            </a:r>
          </a:p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  <a:p>
            <a:pPr marL="0" marR="0" lvl="0" indent="2682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elvetica Neue"/>
              </a:rPr>
              <a:t> 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pic>
        <p:nvPicPr>
          <p:cNvPr id="5" name="86c6d0d1e5a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3" name="5161879e0d8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2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46"/>
    </mc:Choice>
    <mc:Fallback xmlns=""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62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Для рабочий на, скачать стола обои обои, обои стол Switzerland_Berner_Oberland_Murren_Murrenbach рабочег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023" y="-1"/>
            <a:ext cx="10114672" cy="664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2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25"/>
    </mc:Choice>
    <mc:Fallback xmlns="">
      <p:transition spd="slow" advTm="7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Это Это. ИА - Давос Нет! &quot; Джейрах Чеченинф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494" y="337624"/>
            <a:ext cx="8299109" cy="622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61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25"/>
    </mc:Choice>
    <mc:Fallback xmlns="">
      <p:transition spd="slow" advTm="8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С Виды. Вовнушки, Горная запада Ридус Гулойхийского ущелья. Ингушет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631" y="168812"/>
            <a:ext cx="96012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9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07"/>
    </mc:Choice>
    <mc:Fallback xmlns="">
      <p:transition spd="slow" advTm="81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раниц всё. Забыто забыты Слово И Все без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061" y="393895"/>
            <a:ext cx="7679998" cy="585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442507"/>
      </p:ext>
    </p:extLst>
  </p:cSld>
  <p:clrMapOvr>
    <a:masterClrMapping/>
  </p:clrMapOvr>
  <p:transition spd="slow" advTm="667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Наблюдатель записи Последние Граждан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4" y="388032"/>
            <a:ext cx="8270973" cy="638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53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64"/>
    </mc:Choice>
    <mc:Fallback xmlns="">
      <p:transition spd="slow" advTm="7664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Достопримечательности Республика посмотреть, что Ингушет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449" y="208671"/>
            <a:ext cx="9744075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86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40"/>
    </mc:Choice>
    <mc:Fallback xmlns="">
      <p:transition spd="slow" advTm="814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тография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837" y="259184"/>
            <a:ext cx="9425354" cy="659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53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5"/>
    </mc:Choice>
    <mc:Fallback xmlns="">
      <p:transition spd="slow" advTm="6925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ULTITUR - Мои фотографии - Georgia - Фотоальбом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34" y="140407"/>
            <a:ext cx="10182051" cy="649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9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02"/>
    </mc:Choice>
    <mc:Fallback xmlns="">
      <p:transition spd="slow" advTm="6102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Регион портал Фотография Шах-Даг 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78" y="0"/>
            <a:ext cx="8990086" cy="674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4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10"/>
    </mc:Choice>
    <mc:Fallback xmlns="">
      <p:transition spd="slow" advTm="681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Тегу Записи по = армх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661" y="304718"/>
            <a:ext cx="7286233" cy="655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31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11"/>
    </mc:Choice>
    <mc:Fallback xmlns="">
      <p:transition spd="slow" advTm="621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Ингушетия – моя малая Родина!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Ингушетия самая молодая республика в составе Российской Федерации, образованная 4 июня 1992 года. Республика Ингушетия расположена на северных склонах предгорья Большого Кавказского хребта, в центральной его части, в зоне благоприятных климатических условий. Ингушетия граничит с Кабардино-Балкарией, Северной Осетией и Чеченской Республикой. По территории республики проходит участок государственной границы Российской Федерации с </a:t>
            </a:r>
            <a:r>
              <a:rPr lang="ru-RU" dirty="0" smtClean="0">
                <a:solidFill>
                  <a:srgbClr val="7030A0"/>
                </a:solidFill>
              </a:rPr>
              <a:t>Грузией. </a:t>
            </a:r>
            <a:r>
              <a:rPr lang="ru-RU" dirty="0">
                <a:solidFill>
                  <a:srgbClr val="7030A0"/>
                </a:solidFill>
              </a:rPr>
              <a:t>Территория республики составляет 3,6 тыс. кв. км. Протяженность с севера на юг 144 км, с запада на восток 72 км.</a:t>
            </a: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8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8"/>
    </mc:Choice>
    <mc:Fallback xmlns="">
      <p:transition spd="slow" advTm="6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Хорошего UCrazy.ru &quot; Источник - Настроения Республика Ингушет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30" y="182880"/>
            <a:ext cx="10926365" cy="667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65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62"/>
    </mc:Choice>
    <mc:Fallback xmlns="">
      <p:transition spd="slow" advTm="6662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Для Газета - Сердало школьников Готовые рефера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23" y="222202"/>
            <a:ext cx="4809636" cy="63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36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15"/>
    </mc:Choice>
    <mc:Fallback xmlns="">
      <p:transition spd="slow" advTm="6515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Будут Священнослужителям Рамблер-Новости оперативное случае выделять сопровождение необходимости Ингушетии - 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845" y="0"/>
            <a:ext cx="9022911" cy="676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39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35"/>
    </mc:Choice>
    <mc:Fallback xmlns="">
      <p:transition spd="slow" advTm="6135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Лента Новости :: RuFox - Новос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132" y="364368"/>
            <a:ext cx="8623496" cy="649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5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48"/>
    </mc:Choice>
    <mc:Fallback xmlns="">
      <p:transition spd="slow" advTm="6648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кие красивее или девчонки ИНГУШЕТИИ Осет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379" y="126610"/>
            <a:ext cx="7705610" cy="637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70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42"/>
    </mc:Choice>
    <mc:Fallback xmlns="">
      <p:transition spd="slow" advTm="7842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За РЕСПУБЛИКА. Сайта ИНГУШЕТИЯ. Новости Архив месяц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03" y="214262"/>
            <a:ext cx="9707902" cy="646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89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51"/>
    </mc:Choice>
    <mc:Fallback xmlns="">
      <p:transition spd="slow" advTm="6451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Заставят перед свадьбой проходить медкомиссию женихов Ингушски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54" y="239151"/>
            <a:ext cx="8883747" cy="592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05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1"/>
    </mc:Choice>
    <mc:Fallback xmlns="">
      <p:transition spd="slow" advTm="7001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Цицаев Республике. Посол В 20 Географии - Лет. Ингушетия ЖЖ Урок. Люди. Заур Чечн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61" y="217145"/>
            <a:ext cx="9707356" cy="649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18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95"/>
    </mc:Choice>
    <mc:Fallback xmlns="">
      <p:transition spd="slow" advTm="5795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Ингушетия Республика ингушет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732" y="1"/>
            <a:ext cx="7202659" cy="676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9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27"/>
    </mc:Choice>
    <mc:Fallback xmlns="">
      <p:transition spd="slow" advTm="62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0"/>
            <a:ext cx="3478993" cy="136456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Символика Республики     Ингушетия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0677" y="1364566"/>
            <a:ext cx="6583679" cy="531758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Государственный герб Республики Ингушетия является официальным символом Республики Ингушетия, в котором отражается вечное стремление народа к свободе и справедливости.</a:t>
            </a:r>
          </a:p>
          <a:p>
            <a:r>
              <a:rPr lang="ru-RU" sz="2000" dirty="0"/>
              <a:t>Герб Республики Ингушетия исполняется в пяти цветах: белым (фон внешнего круга и силуэт гор), зеленым (крайние полосы флага, изображенного в виде дуги), красным (надписи во внешнем круге и солярный знак) и золотисто-желтым (солнце, башня, орел, орнамент).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Белый цвет </a:t>
            </a:r>
            <a:r>
              <a:rPr lang="ru-RU" sz="2000" dirty="0"/>
              <a:t>символизирует чистоту помыслов и действий, характерных народу Ингушетии; </a:t>
            </a:r>
            <a:r>
              <a:rPr lang="ru-RU" sz="2000" b="1" dirty="0">
                <a:solidFill>
                  <a:srgbClr val="7030A0"/>
                </a:solidFill>
              </a:rPr>
              <a:t>голубой </a:t>
            </a:r>
            <a:r>
              <a:rPr lang="ru-RU" sz="2000" dirty="0"/>
              <a:t>- символ неба, космоса; </a:t>
            </a:r>
            <a:r>
              <a:rPr lang="ru-RU" sz="2000" b="1" dirty="0">
                <a:solidFill>
                  <a:srgbClr val="7030A0"/>
                </a:solidFill>
              </a:rPr>
              <a:t>зеленый цвет</a:t>
            </a:r>
            <a:r>
              <a:rPr lang="ru-RU" sz="2000" dirty="0">
                <a:solidFill>
                  <a:srgbClr val="7030A0"/>
                </a:solidFill>
              </a:rPr>
              <a:t> </a:t>
            </a:r>
            <a:r>
              <a:rPr lang="ru-RU" sz="2000" dirty="0"/>
              <a:t>олицетворяет природу, изобилие и плодородие земли Ингушетии, а также - это символ Ислама</a:t>
            </a:r>
            <a:r>
              <a:rPr lang="ru-RU" sz="2000" dirty="0">
                <a:solidFill>
                  <a:srgbClr val="7030A0"/>
                </a:solidFill>
              </a:rPr>
              <a:t>; </a:t>
            </a:r>
            <a:r>
              <a:rPr lang="ru-RU" sz="2000" b="1" dirty="0">
                <a:solidFill>
                  <a:srgbClr val="7030A0"/>
                </a:solidFill>
              </a:rPr>
              <a:t>красный цвет</a:t>
            </a:r>
            <a:r>
              <a:rPr lang="ru-RU" sz="2000" dirty="0">
                <a:solidFill>
                  <a:srgbClr val="7030A0"/>
                </a:solidFill>
              </a:rPr>
              <a:t> - </a:t>
            </a:r>
            <a:r>
              <a:rPr lang="ru-RU" sz="2000" dirty="0"/>
              <a:t>это символ многовековой борьбы ингушского народа за выживание; желтый цвет - цвет Солнца, дарующего жизнь человеку и природе</a:t>
            </a:r>
          </a:p>
        </p:txBody>
      </p:sp>
      <p:pic>
        <p:nvPicPr>
          <p:cNvPr id="13314" name="Picture 2" descr="Ингушетии Векторный Abali.ru форматах и в, cmx svg герб Eps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713" y="381407"/>
            <a:ext cx="5317287" cy="529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58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20"/>
    </mc:Choice>
    <mc:Fallback xmlns="">
      <p:transition spd="slow" advTm="6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2D050"/>
                </a:solidFill>
              </a:rPr>
              <a:t> Глава </a:t>
            </a:r>
            <a:r>
              <a:rPr lang="ru-RU" b="1" dirty="0">
                <a:solidFill>
                  <a:srgbClr val="92D050"/>
                </a:solidFill>
              </a:rPr>
              <a:t>Р</a:t>
            </a:r>
            <a:r>
              <a:rPr lang="ru-RU" b="1" dirty="0" smtClean="0">
                <a:solidFill>
                  <a:srgbClr val="92D050"/>
                </a:solidFill>
              </a:rPr>
              <a:t>еспублики Ингушетии</a:t>
            </a:r>
            <a:br>
              <a:rPr lang="ru-RU" b="1" dirty="0" smtClean="0">
                <a:solidFill>
                  <a:srgbClr val="92D050"/>
                </a:solidFill>
              </a:rPr>
            </a:br>
            <a:r>
              <a:rPr lang="ru-RU" b="1" dirty="0" err="1" smtClean="0">
                <a:solidFill>
                  <a:srgbClr val="FF0000"/>
                </a:solidFill>
              </a:rPr>
              <a:t>Евкуров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Юнус</a:t>
            </a:r>
            <a:r>
              <a:rPr lang="ru-RU" b="1" dirty="0" smtClean="0">
                <a:solidFill>
                  <a:srgbClr val="FF0000"/>
                </a:solidFill>
              </a:rPr>
              <a:t> – Бек </a:t>
            </a:r>
            <a:r>
              <a:rPr lang="ru-RU" b="1" dirty="0" err="1" smtClean="0">
                <a:solidFill>
                  <a:srgbClr val="FF0000"/>
                </a:solidFill>
              </a:rPr>
              <a:t>Баматгиреевич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2" name="Picture 4" descr="В Выразил. Помочь Погибших готовность и результате семьям теракта в РЕСПУБЛИКА раненных Буйнакске ИНГУШЕТИЯ Президент Ингушетии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185" y="1463040"/>
            <a:ext cx="6948153" cy="5211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17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7"/>
    </mc:Choice>
    <mc:Fallback xmlns="">
      <p:transition spd="slow" advTm="69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0"/>
            <a:ext cx="2845946" cy="5627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Флаг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5083" y="562708"/>
            <a:ext cx="5500468" cy="5978769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Государственный флаг Республики Ингушетия - прямоугольное полотнище белого цвета, в центре которого размещен солярный знак в форме красного круга с отходящими от него тремя лучами, каждый из которых оканчивается незавершенным кругом. По всей длине верхней и нижней части флага имеются две полосы зеленого цвета, каждая из которых шириной в одну шестую ширины флага.</a:t>
            </a:r>
          </a:p>
          <a:p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Белый цвет, занимающий большую часть полотнища флага, символизирует чистоту помыслов и действий. Зеленый - олицетворяет пробуждение природы, изобилие и плодородие земли Ингушетии, а также выступает как символ Ислама, который исповедуют ингуши. Красный цвет олицетворяет нелегкую многовековую борьбу ингушского народа против несправедливости, за право жить на земле своих предков в мире и согласии с соседними народами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4340" name="Picture 4" descr="Встречи Флаги Даймохк - Место вайнахов Флаг - Ингушетия - И - Материалы - vaynah.su гербы Республики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717" y="871689"/>
            <a:ext cx="5718375" cy="462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5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29"/>
    </mc:Choice>
    <mc:Fallback xmlns="">
      <p:transition spd="slow" advTm="6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итайских Новосибирский туристов первых встречает - Сайт Ингушет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816" y="241275"/>
            <a:ext cx="8532604" cy="644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7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65"/>
    </mc:Choice>
    <mc:Fallback xmlns="">
      <p:transition spd="slow" advTm="64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0"/>
            <a:ext cx="4343400" cy="987425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chemeClr val="accent2"/>
                </a:solidFill>
              </a:rPr>
              <a:t>с</a:t>
            </a:r>
            <a:r>
              <a:rPr lang="ru-RU" b="1" dirty="0" err="1" smtClean="0">
                <a:solidFill>
                  <a:schemeClr val="accent2"/>
                </a:solidFill>
              </a:rPr>
              <a:t>.п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</a:rPr>
              <a:t>Оржоникидзевское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987426"/>
            <a:ext cx="6555545" cy="5357104"/>
          </a:xfrm>
        </p:spPr>
        <p:txBody>
          <a:bodyPr>
            <a:normAutofit lnSpcReduction="10000"/>
          </a:bodyPr>
          <a:lstStyle/>
          <a:p>
            <a:r>
              <a:rPr lang="ru-RU" sz="2000" b="1" dirty="0"/>
              <a:t>-В конце 20-х – начале 30-х гг. XIX в. происходит переселение ингушей на плоскость через </a:t>
            </a:r>
            <a:r>
              <a:rPr lang="ru-RU" sz="2000" b="1" dirty="0" err="1"/>
              <a:t>Ассинское</a:t>
            </a:r>
            <a:r>
              <a:rPr lang="ru-RU" sz="2000" b="1" dirty="0"/>
              <a:t> ущелье, основываются ингушские селения в нижнем течении Ассы и по берегам </a:t>
            </a:r>
            <a:r>
              <a:rPr lang="ru-RU" sz="2000" b="1" dirty="0" err="1"/>
              <a:t>Сунжи</a:t>
            </a:r>
            <a:r>
              <a:rPr lang="ru-RU" sz="2000" b="1" dirty="0"/>
              <a:t> в пределах современного Сунженского района Ингушетии. На карте 1834 г. в этом районе имеется целая сеть ингушских поселений, а на месте современной станицы Орджоникидзевской значится селение </a:t>
            </a:r>
            <a:r>
              <a:rPr lang="ru-RU" sz="2000" b="1" dirty="0" err="1"/>
              <a:t>Корей</a:t>
            </a:r>
            <a:r>
              <a:rPr lang="ru-RU" sz="2000" b="1" dirty="0"/>
              <a:t>. В рапорте Владикавказского коменданта Широкого от 31 декабря 1838 г. оно обозначено как Курей-Юрт. Согласно этому рапорту в селе находилось 105 дворов и проживало 585 человек. Для того времени – это довольно крупный населенный пункт. На карте 1840 г. это село обозначено как </a:t>
            </a:r>
            <a:r>
              <a:rPr lang="ru-RU" sz="2000" b="1" dirty="0" err="1"/>
              <a:t>Корей</a:t>
            </a:r>
            <a:r>
              <a:rPr lang="ru-RU" sz="2000" b="1" dirty="0"/>
              <a:t>-Юрт. Датой наиболее раннего упоминания населенного пункта на месте станицы Орджоникидзевской в документах, известных на сегодняшний день, является 1834 г. Таким образом, годом основания станицы Орджоникидзевской будет правильным считать 1834 г., а не 1845 г., как принято в настоящее время</a:t>
            </a:r>
          </a:p>
        </p:txBody>
      </p:sp>
      <p:pic>
        <p:nvPicPr>
          <p:cNvPr id="16388" name="Picture 4" descr="Www.russianboston.com, Central Политика News at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6" r="18706"/>
          <a:stretch>
            <a:fillRect/>
          </a:stretch>
        </p:blipFill>
        <p:spPr bwMode="auto">
          <a:xfrm>
            <a:off x="6836899" y="323556"/>
            <a:ext cx="5355102" cy="641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3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4"/>
    </mc:Choice>
    <mc:Fallback xmlns="">
      <p:transition spd="slow" advTm="60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678" y="0"/>
            <a:ext cx="4631347" cy="987425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rgbClr val="C00000"/>
                </a:solidFill>
              </a:rPr>
              <a:t>с</a:t>
            </a:r>
            <a:r>
              <a:rPr lang="ru-RU" b="1" dirty="0" err="1" smtClean="0">
                <a:solidFill>
                  <a:srgbClr val="C00000"/>
                </a:solidFill>
              </a:rPr>
              <a:t>.п</a:t>
            </a:r>
            <a:r>
              <a:rPr lang="ru-RU" b="1" dirty="0" smtClean="0">
                <a:solidFill>
                  <a:srgbClr val="C00000"/>
                </a:solidFill>
              </a:rPr>
              <a:t> Орджоникидзевское  история и современность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987425"/>
            <a:ext cx="4772025" cy="4881563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- Сейчас в </a:t>
            </a:r>
            <a:r>
              <a:rPr lang="ru-RU" sz="2800" dirty="0" err="1">
                <a:solidFill>
                  <a:srgbClr val="002060"/>
                </a:solidFill>
              </a:rPr>
              <a:t>с.п</a:t>
            </a:r>
            <a:r>
              <a:rPr lang="ru-RU" sz="2800" dirty="0">
                <a:solidFill>
                  <a:srgbClr val="002060"/>
                </a:solidFill>
              </a:rPr>
              <a:t> Орджоникидзевское проживают ингуши, чеченцы,  русские, дагестанцы и многие другие народности нашей великой страны. Всем хватает места, теплоты и заботы нашего края. Здесь процветают тёплые отношения между всеми людьми, населяющими наше село, сохраняется их многонациональная культура.</a:t>
            </a:r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7410" name="Picture 2" descr="Поликлиника В современная открыта республике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34925"/>
            <a:ext cx="3111280" cy="269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Открылись Во ребенка сады детские Чечне и Ингушетии Всемирный день 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085" y="34924"/>
            <a:ext cx="3882202" cy="258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www.contrasterra.ru/storage/newsimage/2dd2ec067aa21b9a4fcb9f80f0255cb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464" y="2789749"/>
            <a:ext cx="6865749" cy="389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55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94"/>
    </mc:Choice>
    <mc:Fallback xmlns="">
      <p:transition spd="slow" advTm="60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4881716" cy="61943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Большая Родина – Россия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0" y="766916"/>
            <a:ext cx="4881716" cy="5781367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ru-RU" sz="4000" b="1" dirty="0" smtClean="0"/>
              <a:t>Как </a:t>
            </a:r>
            <a:r>
              <a:rPr lang="ru-RU" sz="4000" b="1" dirty="0"/>
              <a:t>называется наша большая Родина? </a:t>
            </a:r>
            <a:endParaRPr lang="ru-RU" sz="4000" b="1" dirty="0" smtClean="0"/>
          </a:p>
          <a:p>
            <a:endParaRPr lang="ru-RU" sz="4000" b="1" dirty="0" smtClean="0"/>
          </a:p>
          <a:p>
            <a:r>
              <a:rPr lang="ru-RU" sz="4000" b="1" dirty="0" smtClean="0"/>
              <a:t>- </a:t>
            </a:r>
            <a:r>
              <a:rPr lang="ru-RU" sz="4000" b="1" dirty="0"/>
              <a:t>Назовите столицу нашей Родины? </a:t>
            </a:r>
          </a:p>
        </p:txBody>
      </p:sp>
      <p:pic>
        <p:nvPicPr>
          <p:cNvPr id="1026" name="Picture 2" descr="все новости - n1.by города по тегу дорогие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447" y="117987"/>
            <a:ext cx="7474992" cy="6430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4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89"/>
    </mc:Choice>
    <mc:Fallback xmlns="">
      <p:transition spd="slow" advTm="6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183188" cy="70792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К</a:t>
            </a:r>
            <a:r>
              <a:rPr lang="ru-RU" dirty="0" smtClean="0">
                <a:solidFill>
                  <a:srgbClr val="FF0000"/>
                </a:solidFill>
              </a:rPr>
              <a:t>. Д. Ушинский </a:t>
            </a:r>
            <a:r>
              <a:rPr lang="ru-RU" dirty="0">
                <a:solidFill>
                  <a:srgbClr val="FF0000"/>
                </a:solidFill>
              </a:rPr>
              <a:t>о Родине.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2232" y="891823"/>
            <a:ext cx="7243279" cy="5700888"/>
          </a:xfrm>
        </p:spPr>
        <p:txBody>
          <a:bodyPr>
            <a:normAutofit/>
          </a:bodyPr>
          <a:lstStyle/>
          <a:p>
            <a:r>
              <a:rPr lang="ru-RU" sz="2400" i="1" dirty="0"/>
              <a:t>“</a:t>
            </a:r>
            <a:r>
              <a:rPr lang="ru-RU" sz="2400" i="1" dirty="0">
                <a:solidFill>
                  <a:srgbClr val="00B050"/>
                </a:solidFill>
              </a:rPr>
              <a:t>Наше Отечество, наша Родина – матушка Россия. </a:t>
            </a:r>
            <a:r>
              <a:rPr lang="ru-RU" sz="2400" b="1" i="1" dirty="0">
                <a:solidFill>
                  <a:srgbClr val="00B050"/>
                </a:solidFill>
              </a:rPr>
              <a:t>Отечеством</a:t>
            </a:r>
            <a:r>
              <a:rPr lang="ru-RU" sz="2400" i="1" dirty="0">
                <a:solidFill>
                  <a:srgbClr val="00B050"/>
                </a:solidFill>
              </a:rPr>
              <a:t> мы зовём Россию потому, что в ней жили испокон веку отцы и деды наши. </a:t>
            </a:r>
            <a:r>
              <a:rPr lang="ru-RU" sz="2400" b="1" i="1" dirty="0">
                <a:solidFill>
                  <a:srgbClr val="00B050"/>
                </a:solidFill>
              </a:rPr>
              <a:t>Родиной</a:t>
            </a:r>
            <a:r>
              <a:rPr lang="ru-RU" sz="2400" i="1" dirty="0">
                <a:solidFill>
                  <a:srgbClr val="00B050"/>
                </a:solidFill>
              </a:rPr>
              <a:t> мы зовём её потому, что в ней мы родились, в ней говорят родным нам языком и всё в ней для нас родное. </a:t>
            </a:r>
            <a:r>
              <a:rPr lang="ru-RU" sz="2400" b="1" i="1" dirty="0">
                <a:solidFill>
                  <a:srgbClr val="00B050"/>
                </a:solidFill>
              </a:rPr>
              <a:t>Матерью</a:t>
            </a:r>
            <a:r>
              <a:rPr lang="ru-RU" sz="2400" i="1" dirty="0">
                <a:solidFill>
                  <a:srgbClr val="00B050"/>
                </a:solidFill>
              </a:rPr>
              <a:t> потому, что она вскормила своими водами, выучила своему языку; как мать защищает и бережёт от всяких врагов. Много есть на свете, кроме России, великих хороших государств и земель, но одна у человека родная мать – одна у него и Родина”. </a:t>
            </a:r>
            <a:endParaRPr lang="ru-RU" sz="2400" dirty="0">
              <a:solidFill>
                <a:srgbClr val="00B050"/>
              </a:solidFill>
            </a:endParaRPr>
          </a:p>
          <a:p>
            <a:r>
              <a:rPr lang="ru-RU" sz="2400" i="1" dirty="0">
                <a:solidFill>
                  <a:srgbClr val="C00000"/>
                </a:solidFill>
              </a:rPr>
              <a:t>Мне о России надо говорить, </a:t>
            </a:r>
            <a:br>
              <a:rPr lang="ru-RU" sz="2400" i="1" dirty="0">
                <a:solidFill>
                  <a:srgbClr val="C00000"/>
                </a:solidFill>
              </a:rPr>
            </a:br>
            <a:r>
              <a:rPr lang="ru-RU" sz="2400" i="1" dirty="0">
                <a:solidFill>
                  <a:srgbClr val="C00000"/>
                </a:solidFill>
              </a:rPr>
              <a:t>Да так, чтоб в слух стихи произносили,</a:t>
            </a:r>
            <a:br>
              <a:rPr lang="ru-RU" sz="2400" i="1" dirty="0">
                <a:solidFill>
                  <a:srgbClr val="C00000"/>
                </a:solidFill>
              </a:rPr>
            </a:br>
            <a:r>
              <a:rPr lang="ru-RU" sz="2400" i="1" dirty="0">
                <a:solidFill>
                  <a:srgbClr val="C00000"/>
                </a:solidFill>
              </a:rPr>
              <a:t>Да так, чтоб захотелось повторить,</a:t>
            </a:r>
            <a:br>
              <a:rPr lang="ru-RU" sz="2400" i="1" dirty="0">
                <a:solidFill>
                  <a:srgbClr val="C00000"/>
                </a:solidFill>
              </a:rPr>
            </a:br>
            <a:r>
              <a:rPr lang="ru-RU" sz="2400" i="1" dirty="0">
                <a:solidFill>
                  <a:srgbClr val="C00000"/>
                </a:solidFill>
              </a:rPr>
              <a:t>Сильнее всех имён сказать “Россия”.</a:t>
            </a:r>
            <a:endParaRPr lang="ru-RU" sz="24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З Ушинский.: Влияние как К.Д главная Нравственное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671" y="123857"/>
            <a:ext cx="4380271" cy="673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59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6"/>
    </mc:Choice>
    <mc:Fallback xmlns="">
      <p:transition spd="slow" advTm="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772025" cy="67733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Символика России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2542" y="576775"/>
            <a:ext cx="6921304" cy="603504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B050"/>
                </a:solidFill>
              </a:rPr>
              <a:t>Флаг</a:t>
            </a:r>
            <a:endParaRPr lang="ru-RU" sz="2000" dirty="0">
              <a:solidFill>
                <a:srgbClr val="00B050"/>
              </a:solidFill>
            </a:endParaRPr>
          </a:p>
          <a:p>
            <a:r>
              <a:rPr lang="ru-RU" sz="2000" dirty="0">
                <a:solidFill>
                  <a:srgbClr val="00B050"/>
                </a:solidFill>
              </a:rPr>
              <a:t>– это официальный отличительный знак государства, его суверенитета.</a:t>
            </a:r>
          </a:p>
          <a:p>
            <a:r>
              <a:rPr lang="ru-RU" sz="2000" dirty="0">
                <a:solidFill>
                  <a:srgbClr val="00B050"/>
                </a:solidFill>
              </a:rPr>
              <a:t>Флаг России бело – синий – красный и имеет глубокий смысл:</a:t>
            </a:r>
          </a:p>
          <a:p>
            <a:r>
              <a:rPr lang="ru-RU" sz="2000" b="1" i="1" dirty="0">
                <a:solidFill>
                  <a:srgbClr val="00B050"/>
                </a:solidFill>
              </a:rPr>
              <a:t>белый</a:t>
            </a:r>
            <a:endParaRPr lang="ru-RU" sz="2000" dirty="0">
              <a:solidFill>
                <a:srgbClr val="00B050"/>
              </a:solidFill>
            </a:endParaRPr>
          </a:p>
          <a:p>
            <a:r>
              <a:rPr lang="ru-RU" sz="2000" dirty="0">
                <a:solidFill>
                  <a:srgbClr val="00B050"/>
                </a:solidFill>
              </a:rPr>
              <a:t>– символизирует мир правду;</a:t>
            </a:r>
          </a:p>
          <a:p>
            <a:r>
              <a:rPr lang="ru-RU" sz="2000" b="1" i="1" dirty="0">
                <a:solidFill>
                  <a:srgbClr val="00B050"/>
                </a:solidFill>
              </a:rPr>
              <a:t>синий</a:t>
            </a:r>
            <a:r>
              <a:rPr lang="ru-RU" sz="2000" b="1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– веру и верность;</a:t>
            </a:r>
          </a:p>
          <a:p>
            <a:r>
              <a:rPr lang="ru-RU" sz="2000" b="1" i="1" dirty="0">
                <a:solidFill>
                  <a:srgbClr val="00B050"/>
                </a:solidFill>
              </a:rPr>
              <a:t>красный</a:t>
            </a:r>
            <a:endParaRPr lang="ru-RU" sz="2000" dirty="0">
              <a:solidFill>
                <a:srgbClr val="00B050"/>
              </a:solidFill>
            </a:endParaRPr>
          </a:p>
          <a:p>
            <a:r>
              <a:rPr lang="ru-RU" sz="2000" dirty="0">
                <a:solidFill>
                  <a:srgbClr val="00B050"/>
                </a:solidFill>
              </a:rPr>
              <a:t>– кровь, пролитую за Отечество.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Герб</a:t>
            </a:r>
            <a:endParaRPr lang="ru-RU" sz="2000" dirty="0">
              <a:solidFill>
                <a:srgbClr val="00B050"/>
              </a:solidFill>
            </a:endParaRPr>
          </a:p>
          <a:p>
            <a:r>
              <a:rPr lang="ru-RU" sz="2000" dirty="0">
                <a:solidFill>
                  <a:srgbClr val="00B050"/>
                </a:solidFill>
              </a:rPr>
              <a:t>– это второй отличительный знак государства. Его история очень богата и прошла долгий исторический путь. Современный герб принят </a:t>
            </a:r>
            <a:r>
              <a:rPr lang="ru-RU" sz="2000" dirty="0" err="1">
                <a:solidFill>
                  <a:srgbClr val="00B050"/>
                </a:solidFill>
              </a:rPr>
              <a:t>Б.Н.Ельциным</a:t>
            </a:r>
            <a:r>
              <a:rPr lang="ru-RU" sz="2000" dirty="0">
                <a:solidFill>
                  <a:srgbClr val="00B050"/>
                </a:solidFill>
              </a:rPr>
              <a:t> 30 ноября 1993 года. В настоящее время: </a:t>
            </a:r>
            <a:r>
              <a:rPr lang="ru-RU" sz="2000" i="1" dirty="0">
                <a:solidFill>
                  <a:srgbClr val="00B050"/>
                </a:solidFill>
              </a:rPr>
              <a:t>короны</a:t>
            </a:r>
            <a:r>
              <a:rPr lang="ru-RU" sz="2000" dirty="0">
                <a:solidFill>
                  <a:srgbClr val="00B050"/>
                </a:solidFill>
              </a:rPr>
              <a:t> символизируют три власти: законодательную, судебную и исполнительную; </a:t>
            </a:r>
            <a:r>
              <a:rPr lang="ru-RU" sz="2000" i="1" dirty="0">
                <a:solidFill>
                  <a:srgbClr val="00B050"/>
                </a:solidFill>
              </a:rPr>
              <a:t>орёл </a:t>
            </a:r>
            <a:r>
              <a:rPr lang="ru-RU" sz="2000" dirty="0">
                <a:solidFill>
                  <a:srgbClr val="00B050"/>
                </a:solidFill>
              </a:rPr>
              <a:t>выбран потому, что это птица взлетает выше всех и зорче всех видит; </a:t>
            </a:r>
            <a:r>
              <a:rPr lang="ru-RU" sz="2000" i="1" dirty="0">
                <a:solidFill>
                  <a:srgbClr val="00B050"/>
                </a:solidFill>
              </a:rPr>
              <a:t>скипетр самодержавия</a:t>
            </a:r>
            <a:r>
              <a:rPr lang="ru-RU" sz="2000" dirty="0">
                <a:solidFill>
                  <a:srgbClr val="00B050"/>
                </a:solidFill>
              </a:rPr>
              <a:t> символизирует мощь Российской Армии и защиту всех своих граждан. </a:t>
            </a:r>
          </a:p>
        </p:txBody>
      </p:sp>
      <p:pic>
        <p:nvPicPr>
          <p:cNvPr id="1026" name="Picture 2" descr="Кухня (трекер) Скачать Новый - 720p 26 2012 - 2012 WEB-DLRip-AVC :: Ноября торрент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760" y="1148760"/>
            <a:ext cx="4950239" cy="404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8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"/>
    </mc:Choice>
    <mc:Fallback xmlns=""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670473" cy="987425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Гимн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987425"/>
            <a:ext cx="5050302" cy="570879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– </a:t>
            </a:r>
            <a:r>
              <a:rPr lang="ru-RU" sz="2400" dirty="0" smtClean="0">
                <a:solidFill>
                  <a:srgbClr val="00B050"/>
                </a:solidFill>
              </a:rPr>
              <a:t>Это третий отличительный знак государства, музыку которого написал Александров, а слова Михалков. </a:t>
            </a:r>
          </a:p>
          <a:p>
            <a:r>
              <a:rPr lang="ru-RU" sz="2400" dirty="0" smtClean="0">
                <a:solidFill>
                  <a:srgbClr val="00B050"/>
                </a:solidFill>
              </a:rPr>
              <a:t>- Кроме этих трёх официальных символов России есть ещё и неофициальный, но такой родной – это наша русская </a:t>
            </a:r>
            <a:r>
              <a:rPr lang="ru-RU" sz="2400" i="1" dirty="0" smtClean="0">
                <a:solidFill>
                  <a:srgbClr val="00B050"/>
                </a:solidFill>
              </a:rPr>
              <a:t>белоствольная берёзка</a:t>
            </a:r>
            <a:r>
              <a:rPr lang="ru-RU" sz="2400" dirty="0" smtClean="0">
                <a:solidFill>
                  <a:srgbClr val="00B050"/>
                </a:solidFill>
              </a:rPr>
              <a:t>, глядя на которую, вспоминаешь родные места, вспоминаешь свою Родину. 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На полянке, на пригорке,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Под окном, среди полей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err="1" smtClean="0">
                <a:solidFill>
                  <a:srgbClr val="C00000"/>
                </a:solidFill>
              </a:rPr>
              <a:t>Белокорая</a:t>
            </a:r>
            <a:r>
              <a:rPr lang="ru-RU" sz="2400" dirty="0" smtClean="0">
                <a:solidFill>
                  <a:srgbClr val="C00000"/>
                </a:solidFill>
              </a:rPr>
              <a:t> берёзка –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Символ Родины моей.</a:t>
            </a:r>
          </a:p>
          <a:p>
            <a:endParaRPr lang="ru-RU" sz="2400" dirty="0"/>
          </a:p>
        </p:txBody>
      </p:sp>
      <p:pic>
        <p:nvPicPr>
          <p:cNvPr id="2050" name="Picture 2" descr="Национальный Приднестровья Стихи.ру сервер... Стихи берёзах Поэзии (Поэты Современной) / Приднестровья - о поэтов 1 Стихи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493" y="182880"/>
            <a:ext cx="7228681" cy="603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9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"/>
    </mc:Choice>
    <mc:Fallback xmlns="">
      <p:transition spd="slow" advTm="9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772025" cy="66118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Планета – наш общий дом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069144"/>
            <a:ext cx="5556738" cy="5669281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Очень хорошо, что вы знаете свой адрес, правильно называете областной и районный центры, знаете название страны и соответствующую символику, т.е. знаете малую и большую родину. Но все мы, люди, живём на одной планете, которая является нашим общим домом, а значит общей Родиной для всего живого – это планета Земля</a:t>
            </a:r>
            <a:r>
              <a:rPr lang="ru-RU" sz="2000" dirty="0" smtClean="0">
                <a:solidFill>
                  <a:srgbClr val="002060"/>
                </a:solidFill>
              </a:rPr>
              <a:t>!</a:t>
            </a:r>
          </a:p>
          <a:p>
            <a:r>
              <a:rPr lang="ru-RU" sz="2000" dirty="0">
                <a:solidFill>
                  <a:srgbClr val="002060"/>
                </a:solidFill>
              </a:rPr>
              <a:t>На нашем шарике земном,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Где мы родились и живём,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Где в травах хрупкая роса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И голубые небеса,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Где море, горы, степи, лес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Полно таинственных чудес.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- </a:t>
            </a:r>
            <a:r>
              <a:rPr lang="ru-RU" sz="2000" b="1" dirty="0">
                <a:solidFill>
                  <a:srgbClr val="002060"/>
                </a:solidFill>
              </a:rPr>
              <a:t>Не разрушайте этот мир, 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Девчонки и мальчишки!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Иначе эти чудеса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Останутся лишь в книжке</a:t>
            </a:r>
            <a:r>
              <a:rPr lang="ru-RU" sz="2000" dirty="0">
                <a:solidFill>
                  <a:srgbClr val="002060"/>
                </a:solidFill>
              </a:rPr>
              <a:t>!</a:t>
            </a:r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/>
          </a:p>
        </p:txBody>
      </p:sp>
      <p:pic>
        <p:nvPicPr>
          <p:cNvPr id="3074" name="Picture 2" descr="PSD в - ALLDAY твоих народный исходник сайт &quot; Мир - дизайне о руках Весь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738" y="661183"/>
            <a:ext cx="6501227" cy="566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18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1"/>
            <a:ext cx="3099166" cy="6611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Итог: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030" y="776409"/>
            <a:ext cx="7086536" cy="531490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744" y="917086"/>
            <a:ext cx="4839286" cy="5708797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– Итак, подводя итог выше сказанному, можно сказать следующее: чтобы любить и беречь нашу большую и уникальную планету Земля, нам нужно с любовью и бережностью относиться к своим истокам, к своей Малой Родине! Любите свой родной край! 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Любите Родину, её поля и шири,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Деревни малые, большие города.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Любите Родину за то, что в целом мире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Такой не будет в жизни НИКОГДА</a:t>
            </a:r>
            <a:r>
              <a:rPr lang="ru-RU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1864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732" y="1709738"/>
            <a:ext cx="10574718" cy="215392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28 февраля 1993 </a:t>
            </a:r>
            <a:r>
              <a:rPr lang="ru-RU" sz="2800" b="1" dirty="0">
                <a:solidFill>
                  <a:srgbClr val="FF0000"/>
                </a:solidFill>
              </a:rPr>
              <a:t>Руслан </a:t>
            </a:r>
            <a:r>
              <a:rPr lang="ru-RU" sz="2800" b="1" dirty="0" smtClean="0">
                <a:solidFill>
                  <a:srgbClr val="FF0000"/>
                </a:solidFill>
              </a:rPr>
              <a:t>Аушев был избран первым</a:t>
            </a:r>
            <a:r>
              <a:rPr lang="ru-RU" sz="2800" b="1" dirty="0">
                <a:solidFill>
                  <a:srgbClr val="FF0000"/>
                </a:solidFill>
              </a:rPr>
              <a:t> Президентом </a:t>
            </a:r>
            <a:r>
              <a:rPr lang="ru-RU" sz="2800" b="1" dirty="0" smtClean="0">
                <a:solidFill>
                  <a:srgbClr val="FF0000"/>
                </a:solidFill>
              </a:rPr>
              <a:t> Ингушской</a:t>
            </a:r>
            <a:r>
              <a:rPr lang="ru-RU" sz="2800" b="1" dirty="0">
                <a:solidFill>
                  <a:srgbClr val="FF0000"/>
                </a:solidFill>
              </a:rPr>
              <a:t> Республики </a:t>
            </a:r>
            <a:r>
              <a:rPr lang="ru-RU" sz="2800" b="1" dirty="0" smtClean="0">
                <a:solidFill>
                  <a:srgbClr val="FF0000"/>
                </a:solidFill>
              </a:rPr>
              <a:t> Ингушетия</a:t>
            </a:r>
            <a:r>
              <a:rPr lang="ru-RU" sz="2000" b="1" dirty="0" smtClean="0">
                <a:solidFill>
                  <a:srgbClr val="FF0000"/>
                </a:solidFill>
              </a:rPr>
              <a:t>. </a:t>
            </a:r>
            <a:r>
              <a:rPr lang="ru-RU" sz="2000" b="1" dirty="0" smtClean="0"/>
              <a:t>(1 фото)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800" b="1" dirty="0" smtClean="0">
                <a:solidFill>
                  <a:srgbClr val="0070C0"/>
                </a:solidFill>
              </a:rPr>
              <a:t>В </a:t>
            </a:r>
            <a:r>
              <a:rPr lang="ru-RU" sz="2800" b="1" dirty="0">
                <a:solidFill>
                  <a:srgbClr val="0070C0"/>
                </a:solidFill>
              </a:rPr>
              <a:t>апреле 2002 г. </a:t>
            </a:r>
            <a:r>
              <a:rPr lang="ru-RU" sz="2800" b="1" dirty="0">
                <a:solidFill>
                  <a:srgbClr val="0070C0"/>
                </a:solidFill>
              </a:rPr>
              <a:t>в</a:t>
            </a:r>
            <a:r>
              <a:rPr lang="ru-RU" sz="2800" b="1" dirty="0" smtClean="0">
                <a:solidFill>
                  <a:srgbClr val="0070C0"/>
                </a:solidFill>
              </a:rPr>
              <a:t>торым президентом</a:t>
            </a:r>
            <a:r>
              <a:rPr lang="ru-RU" sz="2800" b="1" dirty="0">
                <a:solidFill>
                  <a:srgbClr val="0070C0"/>
                </a:solidFill>
              </a:rPr>
              <a:t> Республики Ингушетия был избран Мурат </a:t>
            </a:r>
            <a:r>
              <a:rPr lang="ru-RU" sz="2800" b="1" dirty="0" err="1" smtClean="0">
                <a:solidFill>
                  <a:srgbClr val="0070C0"/>
                </a:solidFill>
              </a:rPr>
              <a:t>Зязиков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000" b="1" dirty="0" smtClean="0"/>
              <a:t>(2 фото)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chemeClr val="tx1"/>
                </a:solidFill>
              </a:rPr>
              <a:t>Юнус</a:t>
            </a:r>
            <a:r>
              <a:rPr lang="ru-RU" sz="3200" b="1" dirty="0" smtClean="0">
                <a:solidFill>
                  <a:schemeClr val="tx1"/>
                </a:solidFill>
              </a:rPr>
              <a:t>-Бек </a:t>
            </a:r>
            <a:r>
              <a:rPr lang="ru-RU" sz="3200" b="1" dirty="0" err="1" smtClean="0">
                <a:solidFill>
                  <a:schemeClr val="tx1"/>
                </a:solidFill>
              </a:rPr>
              <a:t>Баматгиреевич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err="1">
                <a:solidFill>
                  <a:schemeClr val="tx1"/>
                </a:solidFill>
              </a:rPr>
              <a:t>Евкуров</a:t>
            </a:r>
            <a:r>
              <a:rPr lang="ru-RU" sz="3200" b="1" dirty="0">
                <a:solidFill>
                  <a:schemeClr val="tx1"/>
                </a:solidFill>
              </a:rPr>
              <a:t> —</a:t>
            </a:r>
            <a:r>
              <a:rPr lang="ru-RU" sz="3200" dirty="0">
                <a:solidFill>
                  <a:schemeClr val="tx1"/>
                </a:solidFill>
              </a:rPr>
              <a:t> </a:t>
            </a:r>
            <a:r>
              <a:rPr lang="ru-RU" sz="3200" b="1" dirty="0">
                <a:solidFill>
                  <a:schemeClr val="tx1"/>
                </a:solidFill>
              </a:rPr>
              <a:t>третий</a:t>
            </a:r>
            <a:r>
              <a:rPr lang="ru-RU" sz="3200" dirty="0">
                <a:solidFill>
                  <a:schemeClr val="tx1"/>
                </a:solidFill>
              </a:rPr>
              <a:t> </a:t>
            </a:r>
            <a:r>
              <a:rPr lang="ru-RU" sz="3200" b="1" dirty="0">
                <a:solidFill>
                  <a:schemeClr val="tx1"/>
                </a:solidFill>
              </a:rPr>
              <a:t>президент</a:t>
            </a:r>
            <a:r>
              <a:rPr lang="ru-RU" sz="3200" dirty="0">
                <a:solidFill>
                  <a:schemeClr val="tx1"/>
                </a:solidFill>
              </a:rPr>
              <a:t> </a:t>
            </a:r>
            <a:r>
              <a:rPr lang="ru-RU" sz="3200" b="1" dirty="0">
                <a:solidFill>
                  <a:schemeClr val="tx1"/>
                </a:solidFill>
              </a:rPr>
              <a:t>Республики</a:t>
            </a:r>
            <a:r>
              <a:rPr lang="ru-RU" sz="3200" dirty="0">
                <a:solidFill>
                  <a:schemeClr val="tx1"/>
                </a:solidFill>
              </a:rPr>
              <a:t> </a:t>
            </a:r>
            <a:r>
              <a:rPr lang="ru-RU" sz="3200" b="1" dirty="0" smtClean="0">
                <a:solidFill>
                  <a:schemeClr val="tx1"/>
                </a:solidFill>
              </a:rPr>
              <a:t>Ингушетии.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56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0-tub-ru.yandex.net/i?id=ec27748587a300b6b0c51f9116a97548-135-144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25" y="277261"/>
            <a:ext cx="9940260" cy="628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23"/>
    </mc:Choice>
    <mc:Fallback xmlns="">
      <p:transition spd="slow" advTm="61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ртал Фотография Ингушетия Шах-Да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496" y="154746"/>
            <a:ext cx="8599341" cy="613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7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8"/>
    </mc:Choice>
    <mc:Fallback xmlns="">
      <p:transition spd="slow" advTm="5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ервис LiveInternet : Дневник - Онлайн-Дневников Российский Республика_Ингушет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916" y="113175"/>
            <a:ext cx="8763342" cy="657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28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92"/>
    </mc:Choice>
    <mc:Fallback xmlns="">
      <p:transition spd="slow" advTm="639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ртал Фотография Ингушетия Шах-Да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30" y="281988"/>
            <a:ext cx="10479601" cy="637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98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53"/>
    </mc:Choice>
    <mc:Fallback xmlns="">
      <p:transition spd="slow" advTm="63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фотоальбо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295" y="92176"/>
            <a:ext cx="10466411" cy="574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91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47"/>
    </mc:Choice>
    <mc:Fallback xmlns="">
      <p:transition spd="slow" advTm="5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932</Words>
  <Application>Microsoft Office PowerPoint</Application>
  <PresentationFormat>Произвольный</PresentationFormat>
  <Paragraphs>57</Paragraphs>
  <Slides>39</Slides>
  <Notes>0</Notes>
  <HiddenSlides>0</HiddenSlides>
  <MMClips>22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Моя малая   и большая родина. «Россия и Республика Ингушетия</vt:lpstr>
      <vt:lpstr>Ингушетия – моя малая Родина!</vt:lpstr>
      <vt:lpstr> Глава Республики Ингушетии Евкуров Юнус – Бек Баматгиреевич </vt:lpstr>
      <vt:lpstr> 28 февраля 1993 Руслан Аушев был избран первым Президентом  Ингушской Республики  Ингушетия. (1 фото)  В апреле 2002 г. вторым президентом Республики Ингушетия был избран Мурат Зязиков. (2 фото)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Символика Республики     Ингушетия</vt:lpstr>
      <vt:lpstr>Флаг</vt:lpstr>
      <vt:lpstr>Презентация PowerPoint</vt:lpstr>
      <vt:lpstr>с.п Оржоникидзевское</vt:lpstr>
      <vt:lpstr>с.п Орджоникидзевское  история и современность</vt:lpstr>
      <vt:lpstr>Большая Родина – Россия</vt:lpstr>
      <vt:lpstr>К. Д. Ушинский о Родине.</vt:lpstr>
      <vt:lpstr>Символика России</vt:lpstr>
      <vt:lpstr>Гимн</vt:lpstr>
      <vt:lpstr>Планета – наш общий дом</vt:lpstr>
      <vt:lpstr>Итог: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малая Родина!</dc:title>
  <dc:creator>сш</dc:creator>
  <cp:lastModifiedBy>Expert</cp:lastModifiedBy>
  <cp:revision>31</cp:revision>
  <dcterms:created xsi:type="dcterms:W3CDTF">2014-08-24T18:06:17Z</dcterms:created>
  <dcterms:modified xsi:type="dcterms:W3CDTF">2020-12-23T13:46:47Z</dcterms:modified>
</cp:coreProperties>
</file>