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77384-EEE2-4981-A2AE-F00DE174CA2C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E0C34-DC7C-4DC6-83C1-AE61DE3E6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9F9A-D0E5-4D3C-9037-A91780F2B073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690AA-D26B-4827-BD91-BB711BF69B23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F59A-9825-43B5-B49F-1DE053A7DEEB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8FA9-C531-4EE4-AFA1-41E06713F9B2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3A504-45FB-4E7D-95CD-2B2DE0A0A1C7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525A-5515-49FE-994E-CD9FF8642421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23E8-CF15-4E76-9C8F-FAB0C11D403D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69B9-4FBB-49E2-9EC5-E0B734CF7A24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B6262-D867-4494-926B-F88D2ECB4214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BBFB5-CEA4-4406-8E47-83531A473D76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9951-B402-4E33-AC0B-1165D9B15BBA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A5F628F-4653-45B0-B674-72124E72B48F}" type="datetime1">
              <a:rPr lang="ru-RU" smtClean="0"/>
              <a:pPr/>
              <a:t>15.05.2022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FED1132-B57D-42FE-9BE2-4689DBA16A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0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643051"/>
            <a:ext cx="8458200" cy="164307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«Цифровая грамотность, как основной навык современного педагога»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3886200"/>
            <a:ext cx="5481646" cy="914400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err="1" smtClean="0">
                <a:solidFill>
                  <a:srgbClr val="0070C0"/>
                </a:solidFill>
              </a:rPr>
              <a:t>онлайн-платформа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«</a:t>
            </a:r>
            <a:r>
              <a:rPr lang="ru-RU" sz="2400" b="1" dirty="0" err="1" smtClean="0">
                <a:solidFill>
                  <a:srgbClr val="0070C0"/>
                </a:solidFill>
              </a:rPr>
              <a:t>ЯКласс</a:t>
            </a:r>
            <a:r>
              <a:rPr lang="ru-RU" sz="2400" b="1" dirty="0" smtClean="0">
                <a:solidFill>
                  <a:srgbClr val="0070C0"/>
                </a:solidFill>
              </a:rPr>
              <a:t>»</a:t>
            </a:r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24578" name="AutoShape 2" descr="https://kalebs.ru/uploads/posts/2020-04/1586065947_embed_ass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kalebs.ru/uploads/posts/2020-04/1586065947_embed_ass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https://kalebs.ru/uploads/posts/2020-04/1586065947_embed_asse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17317" t="22960" r="30898" b="22739"/>
          <a:stretch>
            <a:fillRect/>
          </a:stretch>
        </p:blipFill>
        <p:spPr bwMode="auto">
          <a:xfrm>
            <a:off x="4143372" y="3571876"/>
            <a:ext cx="4572032" cy="300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http://futurebanking.ru/upload/posts/images/show/5b18eaa5ee49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36195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4001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err="1" smtClean="0">
                <a:solidFill>
                  <a:srgbClr val="0070C0"/>
                </a:solidFill>
              </a:rPr>
              <a:t>онлайн-платформа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b="1" dirty="0" smtClean="0">
                <a:solidFill>
                  <a:srgbClr val="0070C0"/>
                </a:solidFill>
              </a:rPr>
              <a:t>«</a:t>
            </a:r>
            <a:r>
              <a:rPr lang="ru-RU" sz="2700" b="1" dirty="0" err="1" smtClean="0">
                <a:solidFill>
                  <a:srgbClr val="0070C0"/>
                </a:solidFill>
              </a:rPr>
              <a:t>Яндекс.Учебник</a:t>
            </a:r>
            <a:r>
              <a:rPr lang="ru-RU" sz="2700" b="1" dirty="0" smtClean="0">
                <a:solidFill>
                  <a:srgbClr val="0070C0"/>
                </a:solidFill>
              </a:rPr>
              <a:t>»</a:t>
            </a:r>
            <a:r>
              <a:rPr lang="ru-RU" sz="2700" dirty="0" smtClean="0">
                <a:solidFill>
                  <a:srgbClr val="0070C0"/>
                </a:solidFill>
              </a:rPr>
              <a:t/>
            </a:r>
            <a:br>
              <a:rPr lang="ru-RU" sz="2700" dirty="0" smtClean="0">
                <a:solidFill>
                  <a:srgbClr val="0070C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25602" name="Picture 2" descr="https://novochvedomosti.ru/wp-content/uploads/2021/02/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389624"/>
            <a:ext cx="5619747" cy="3230249"/>
          </a:xfrm>
          <a:prstGeom prst="rect">
            <a:avLst/>
          </a:prstGeom>
          <a:noFill/>
        </p:spPr>
      </p:pic>
      <p:sp>
        <p:nvSpPr>
          <p:cNvPr id="25604" name="AutoShape 4" descr="https://school416spb.ru/%D0%A4%D0%B0%D0%B9%D0%BB%D1%8B/%D0%98%D0%B7%D0%BE%D0%B1%D1%80%D0%B0%D0%B6%D0%B5%D0%BD%D0%B8%D1%8F/%D0%9F%D1%80%D0%BE%D1%87%D0%B8%D0%B5/%D0%AF%D0%A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s://school416spb.ru/%D0%A4%D0%B0%D0%B9%D0%BB%D1%8B/%D0%98%D0%B7%D0%BE%D0%B1%D1%80%D0%B0%D0%B6%D0%B5%D0%BD%D0%B8%D1%8F/%D0%9F%D1%80%D0%BE%D1%87%D0%B8%D0%B5/%D0%AF%D0%A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28541" t="32218" r="41460" b="32765"/>
          <a:stretch>
            <a:fillRect/>
          </a:stretch>
        </p:blipFill>
        <p:spPr bwMode="auto">
          <a:xfrm>
            <a:off x="214282" y="1285860"/>
            <a:ext cx="30003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err="1" smtClean="0">
                <a:solidFill>
                  <a:srgbClr val="0070C0"/>
                </a:solidFill>
              </a:rPr>
              <a:t>онлайн-платформа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«</a:t>
            </a:r>
            <a:r>
              <a:rPr lang="ru-RU" sz="2400" b="1" dirty="0" err="1" smtClean="0">
                <a:solidFill>
                  <a:srgbClr val="0070C0"/>
                </a:solidFill>
              </a:rPr>
              <a:t>Lecta</a:t>
            </a:r>
            <a:r>
              <a:rPr lang="ru-RU" sz="2400" b="1" dirty="0" smtClean="0">
                <a:solidFill>
                  <a:srgbClr val="0070C0"/>
                </a:solidFill>
              </a:rPr>
              <a:t>»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6626" name="Picture 2" descr="https://cf.ppt-online.org/files/slide/c/CNje8v4WXhHT62w7AqumEUbYFSizraIlKPctn9/slide-37.jpg"/>
          <p:cNvPicPr>
            <a:picLocks noChangeAspect="1" noChangeArrowheads="1"/>
          </p:cNvPicPr>
          <p:nvPr/>
        </p:nvPicPr>
        <p:blipFill>
          <a:blip r:embed="rId2"/>
          <a:srcRect t="2814" r="2008" b="9345"/>
          <a:stretch>
            <a:fillRect/>
          </a:stretch>
        </p:blipFill>
        <p:spPr bwMode="auto">
          <a:xfrm>
            <a:off x="3714744" y="3214686"/>
            <a:ext cx="5000660" cy="3357586"/>
          </a:xfrm>
          <a:prstGeom prst="rect">
            <a:avLst/>
          </a:prstGeom>
          <a:noFill/>
        </p:spPr>
      </p:pic>
      <p:pic>
        <p:nvPicPr>
          <p:cNvPr id="26630" name="Picture 6" descr="https://cdn.printingnews.com/files/base/cygnus/mprc/image/2020/03/16x9/960w/LECTA.5e664d7218ad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1142984"/>
            <a:ext cx="3857652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Группа компаний (ГК) «Просвещение»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27652" name="Picture 4" descr="https://ks54.mskobr.ru/files/Photo/%D0%BF%D1%80%D0%BE%D1%81%D0%B2%D0%B5%D1%89%D0%B5%D0%BD%D0%B8%D0%B5%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3643338" cy="2428892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3"/>
          <a:srcRect l="20229" t="23726" r="31720" b="16471"/>
          <a:stretch>
            <a:fillRect/>
          </a:stretch>
        </p:blipFill>
        <p:spPr bwMode="auto">
          <a:xfrm>
            <a:off x="3643306" y="3143248"/>
            <a:ext cx="514353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0070C0"/>
                </a:solidFill>
              </a:rPr>
              <a:t>Библиотека </a:t>
            </a:r>
            <a:r>
              <a:rPr lang="ru-RU" sz="2700" b="1" dirty="0" err="1" smtClean="0">
                <a:solidFill>
                  <a:srgbClr val="0070C0"/>
                </a:solidFill>
              </a:rPr>
              <a:t>видеоуроков</a:t>
            </a:r>
            <a:r>
              <a:rPr lang="ru-RU" sz="2700" b="1" dirty="0" smtClean="0">
                <a:solidFill>
                  <a:srgbClr val="0070C0"/>
                </a:solidFill>
              </a:rPr>
              <a:t> «</a:t>
            </a:r>
            <a:r>
              <a:rPr lang="ru-RU" sz="2700" b="1" dirty="0" err="1" smtClean="0">
                <a:solidFill>
                  <a:srgbClr val="0070C0"/>
                </a:solidFill>
              </a:rPr>
              <a:t>InternetUrok.ru</a:t>
            </a:r>
            <a:r>
              <a:rPr lang="ru-RU" sz="2700" b="1" dirty="0" smtClean="0">
                <a:solidFill>
                  <a:srgbClr val="0070C0"/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28674" name="AutoShape 2" descr="https://upload.wikimedia.org/wikipedia/ru/1/12/%D0%98%D0%BD%D1%82%D0%B5%D1%80%D0%BD%D0%B5%D1%82%D0%A3%D1%80%D0%BE%D0%BA_%D0%BB%D0%BE%D0%B3%D0%BE%D1%82%D0%B8%D0%BF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https://s.rbk.ru/v1_companies_s3/resized/1200xH/media/trademarks/cde9f08d-976d-4389-8901-dbe821c677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071546"/>
            <a:ext cx="2786081" cy="2281399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3"/>
          <a:srcRect l="19285" t="17105" r="31374" b="17332"/>
          <a:stretch>
            <a:fillRect/>
          </a:stretch>
        </p:blipFill>
        <p:spPr bwMode="auto">
          <a:xfrm>
            <a:off x="3214678" y="2428868"/>
            <a:ext cx="564360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33400" y="500042"/>
            <a:ext cx="8610600" cy="10001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0070C0"/>
                </a:solidFill>
              </a:rPr>
              <a:t>Организация опросов и проведение тестов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428596" y="2000240"/>
            <a:ext cx="4076731" cy="827078"/>
          </a:xfrm>
        </p:spPr>
        <p:txBody>
          <a:bodyPr/>
          <a:lstStyle/>
          <a:p>
            <a:pPr algn="ctr">
              <a:buNone/>
            </a:pPr>
            <a:r>
              <a:rPr lang="en-US" sz="2000" b="1" dirty="0" err="1" smtClean="0"/>
              <a:t>GoogleForms</a:t>
            </a:r>
            <a:endParaRPr lang="ru-RU" sz="2000" b="1" dirty="0" smtClean="0"/>
          </a:p>
          <a:p>
            <a:pPr algn="ctr"/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4500562" y="2071678"/>
            <a:ext cx="4643438" cy="3941762"/>
          </a:xfrm>
        </p:spPr>
        <p:txBody>
          <a:bodyPr/>
          <a:lstStyle/>
          <a:p>
            <a:pPr algn="ctr">
              <a:buNone/>
            </a:pPr>
            <a:r>
              <a:rPr lang="en-US" sz="2000" b="1" dirty="0" smtClean="0"/>
              <a:t>Microsoft Forms    </a:t>
            </a:r>
            <a:endParaRPr lang="ru-RU" sz="2000" b="1" dirty="0" smtClean="0"/>
          </a:p>
          <a:p>
            <a:endParaRPr lang="ru-RU" dirty="0"/>
          </a:p>
        </p:txBody>
      </p:sp>
      <p:pic>
        <p:nvPicPr>
          <p:cNvPr id="29698" name="Picture 2" descr="https://i.ytimg.com/vi/ATPZGrB_DCA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00372"/>
            <a:ext cx="3786214" cy="2500330"/>
          </a:xfrm>
          <a:prstGeom prst="rect">
            <a:avLst/>
          </a:prstGeom>
          <a:noFill/>
        </p:spPr>
      </p:pic>
      <p:pic>
        <p:nvPicPr>
          <p:cNvPr id="29700" name="Picture 4" descr="https://i.ytimg.com/vi/uYMlboDcn6o/hqdefault.jpg"/>
          <p:cNvPicPr>
            <a:picLocks noChangeAspect="1" noChangeArrowheads="1"/>
          </p:cNvPicPr>
          <p:nvPr/>
        </p:nvPicPr>
        <p:blipFill>
          <a:blip r:embed="rId3"/>
          <a:srcRect l="1786" t="7143" r="1786" b="7143"/>
          <a:stretch>
            <a:fillRect/>
          </a:stretch>
        </p:blipFill>
        <p:spPr bwMode="auto">
          <a:xfrm>
            <a:off x="4786314" y="2928934"/>
            <a:ext cx="3857652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928670"/>
            <a:ext cx="8610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Недостатки и преимущества дистанционного обучения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81444" y="1500174"/>
            <a:ext cx="4290556" cy="928694"/>
          </a:xfrm>
        </p:spPr>
        <p:txBody>
          <a:bodyPr/>
          <a:lstStyle/>
          <a:p>
            <a:pPr algn="ctr"/>
            <a:r>
              <a:rPr lang="ru-RU" dirty="0" smtClean="0"/>
              <a:t>плюсы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1500174"/>
            <a:ext cx="4292241" cy="928694"/>
          </a:xfrm>
        </p:spPr>
        <p:txBody>
          <a:bodyPr/>
          <a:lstStyle/>
          <a:p>
            <a:pPr algn="ctr"/>
            <a:r>
              <a:rPr lang="ru-RU" dirty="0" smtClean="0"/>
              <a:t>минусы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81444" y="2571744"/>
            <a:ext cx="4290556" cy="3357586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обучаться можно, находясь дома;</a:t>
            </a:r>
          </a:p>
          <a:p>
            <a:r>
              <a:rPr lang="ru-RU" sz="1600" b="1" dirty="0" smtClean="0"/>
              <a:t>не нужно посещать учебное заведение;</a:t>
            </a:r>
          </a:p>
          <a:p>
            <a:r>
              <a:rPr lang="ru-RU" sz="1600" b="1" dirty="0" smtClean="0"/>
              <a:t>обучаться можно в любое время;</a:t>
            </a:r>
            <a:r>
              <a:rPr lang="ru-RU" sz="1600" dirty="0" smtClean="0"/>
              <a:t> </a:t>
            </a:r>
          </a:p>
          <a:p>
            <a:r>
              <a:rPr lang="ru-RU" sz="1600" b="1" dirty="0" smtClean="0"/>
              <a:t>можно повторно возвратиться к изученной теме;</a:t>
            </a:r>
          </a:p>
          <a:p>
            <a:r>
              <a:rPr lang="ru-RU" sz="1600" b="1" dirty="0" smtClean="0"/>
              <a:t>все вопросы будут решены;</a:t>
            </a:r>
          </a:p>
          <a:p>
            <a:r>
              <a:rPr lang="ru-RU" sz="1600" b="1" dirty="0" smtClean="0"/>
              <a:t>присутствует родительский контроль.</a:t>
            </a:r>
            <a:endParaRPr lang="ru-RU" sz="16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8730" y="2571744"/>
            <a:ext cx="4288536" cy="3357586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нет живого общения с учителем;</a:t>
            </a:r>
          </a:p>
          <a:p>
            <a:r>
              <a:rPr lang="ru-RU" sz="1600" b="1" dirty="0" smtClean="0"/>
              <a:t>в многодетных семьях   нет возможности одновременно заниматься;</a:t>
            </a:r>
          </a:p>
          <a:p>
            <a:r>
              <a:rPr lang="ru-RU" sz="1600" b="1" dirty="0" smtClean="0"/>
              <a:t>родительский контроль;</a:t>
            </a:r>
          </a:p>
          <a:p>
            <a:r>
              <a:rPr lang="ru-RU" sz="1600" b="1" dirty="0" smtClean="0"/>
              <a:t>доступ к Интернету.</a:t>
            </a: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457200" y="214313"/>
            <a:ext cx="8686800" cy="314325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Вывод: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Дистанционное образование - вещь очень удобная и полезная. Но основное образование таким способом целесообразнее получать только в том случае, если по каким-то причинам обучающимся недоступен традиционный вариант обучения.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722" name="AutoShape 2" descr="https://u.9111s.ru/uploads/202012/08/8889a8ba7242c7e61936b487fb0df1c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u.9111s.ru/uploads/202012/08/8889a8ba7242c7e61936b487fb0df1c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/>
          <p:nvPr/>
        </p:nvPicPr>
        <p:blipFill>
          <a:blip r:embed="rId2"/>
          <a:srcRect l="17477" t="20241" r="29770" b="19035"/>
          <a:stretch>
            <a:fillRect/>
          </a:stretch>
        </p:blipFill>
        <p:spPr bwMode="auto">
          <a:xfrm>
            <a:off x="428596" y="2786058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https://i.pinimg.com/originals/da/0a/b2/da0ab244d7bf3c536d0259734d96117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86058"/>
            <a:ext cx="4286280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328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Применение дистанционного обучения </a:t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(из опыта работы)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2770" name="AutoShape 2" descr="https://list-name.ru/wp-content/uploads/2020/02/1553356250_microsoft-skype-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2" name="Picture 4" descr="https://static.life.ru/posts/2017/06/1019646/ba25217f79051724f8c70f960a7d19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2643205" cy="1857387"/>
          </a:xfrm>
          <a:prstGeom prst="rect">
            <a:avLst/>
          </a:prstGeom>
          <a:noFill/>
        </p:spPr>
      </p:pic>
      <p:pic>
        <p:nvPicPr>
          <p:cNvPr id="32774" name="Picture 6" descr="https://josephmuciraexclusives.com/wp-content/uploads/2020/05/Zo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785926"/>
            <a:ext cx="2921021" cy="1857388"/>
          </a:xfrm>
          <a:prstGeom prst="rect">
            <a:avLst/>
          </a:prstGeom>
          <a:noFill/>
        </p:spPr>
      </p:pic>
      <p:pic>
        <p:nvPicPr>
          <p:cNvPr id="32776" name="Picture 8" descr="https://kubnews.ru/upload/iblock/94a/94a130f5c6749187555826219cd411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785926"/>
            <a:ext cx="2643238" cy="1846070"/>
          </a:xfrm>
          <a:prstGeom prst="rect">
            <a:avLst/>
          </a:prstGeom>
          <a:noFill/>
        </p:spPr>
      </p:pic>
      <p:pic>
        <p:nvPicPr>
          <p:cNvPr id="8" name="Picture 2" descr="Всероссийская олимпиада Учи.ру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071942"/>
            <a:ext cx="2857520" cy="1714512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6"/>
          <a:srcRect l="28541" t="32218" r="41460" b="32765"/>
          <a:stretch>
            <a:fillRect/>
          </a:stretch>
        </p:blipFill>
        <p:spPr bwMode="auto">
          <a:xfrm>
            <a:off x="3214678" y="4071942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s://ks54.mskobr.ru/files/Photo/%D0%BF%D1%80%D0%BE%D1%81%D0%B2%D0%B5%D1%89%D0%B5%D0%BD%D0%B8%D0%B5%2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071942"/>
            <a:ext cx="2714644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18939" t="37475" r="31571" b="36401"/>
          <a:stretch>
            <a:fillRect/>
          </a:stretch>
        </p:blipFill>
        <p:spPr bwMode="auto">
          <a:xfrm>
            <a:off x="285720" y="500042"/>
            <a:ext cx="850112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4" name="Picture 2" descr="https://1.bp.blogspot.com/-Pmp7opykOV8/YAG2vB5426I/AAAAAAAAAJU/cqXo8HVbrg81bbIoog7iWvaX4w0AQsb7QCLcBGAsYHQ/s1024/slide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70" y="285728"/>
            <a:ext cx="8382056" cy="6286543"/>
          </a:xfrm>
          <a:prstGeom prst="rect">
            <a:avLst/>
          </a:prstGeom>
          <a:noFill/>
        </p:spPr>
      </p:pic>
      <p:pic>
        <p:nvPicPr>
          <p:cNvPr id="5" name="Picture 4" descr="https://images.onlinetestpad.com/ce/05/08dd9d364ee7a8021ca048720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357298"/>
            <a:ext cx="1258819" cy="714380"/>
          </a:xfrm>
          <a:prstGeom prst="rect">
            <a:avLst/>
          </a:prstGeom>
          <a:noFill/>
        </p:spPr>
      </p:pic>
      <p:pic>
        <p:nvPicPr>
          <p:cNvPr id="6" name="Picture 8" descr="https://images.onlinetestpad.com/b2/2f/4a285b774c46aad5cf5a2632ee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5429264"/>
            <a:ext cx="1428760" cy="989019"/>
          </a:xfrm>
          <a:prstGeom prst="rect">
            <a:avLst/>
          </a:prstGeom>
          <a:noFill/>
        </p:spPr>
      </p:pic>
      <p:pic>
        <p:nvPicPr>
          <p:cNvPr id="7" name="Picture 6" descr="https://images.onlinetestpad.com/ed/b9/cd25c0a64a0284684bf4c684a7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5429264"/>
            <a:ext cx="1501071" cy="1000132"/>
          </a:xfrm>
          <a:prstGeom prst="rect">
            <a:avLst/>
          </a:prstGeom>
          <a:noFill/>
        </p:spPr>
      </p:pic>
      <p:pic>
        <p:nvPicPr>
          <p:cNvPr id="8" name="Picture 8" descr="https://images.onlinetestpad.com/d3/eb/6b06478146538348e83f171d89d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5500702"/>
            <a:ext cx="1563286" cy="951078"/>
          </a:xfrm>
          <a:prstGeom prst="rect">
            <a:avLst/>
          </a:prstGeom>
          <a:noFill/>
        </p:spPr>
      </p:pic>
      <p:pic>
        <p:nvPicPr>
          <p:cNvPr id="9" name="Picture 6" descr="https://images.onlinetestpad.com/d8/3d/d39240d14c7abf64add72fa659f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5449670"/>
            <a:ext cx="1714512" cy="979701"/>
          </a:xfrm>
          <a:prstGeom prst="rect">
            <a:avLst/>
          </a:prstGeom>
          <a:noFill/>
        </p:spPr>
      </p:pic>
      <p:pic>
        <p:nvPicPr>
          <p:cNvPr id="10" name="Picture 4" descr="https://images.onlinetestpad.com/64/62/2764814441ba9a3594f9814005a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4214818"/>
            <a:ext cx="1677419" cy="1163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002060"/>
                </a:solidFill>
              </a:rPr>
              <a:t>Как оценить свой уровень цифровой грамотности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Если вы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понимаете, как найти, оценить и обработать информацию в цифровой среде;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умеете обмениваться информацией;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разбираетесь в создании </a:t>
            </a:r>
            <a:r>
              <a:rPr lang="ru-RU" dirty="0" err="1" smtClean="0">
                <a:solidFill>
                  <a:srgbClr val="002060"/>
                </a:solidFill>
              </a:rPr>
              <a:t>контента</a:t>
            </a:r>
            <a:r>
              <a:rPr lang="ru-RU" dirty="0" smtClean="0">
                <a:solidFill>
                  <a:srgbClr val="002060"/>
                </a:solidFill>
              </a:rPr>
              <a:t> и способах его передачи;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обладаете минимальными знаниями в области программирования — 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Поздравляем! Вы обладаете высоким уровнем цифровой грамотности.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4857760"/>
            <a:ext cx="8686800" cy="135732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Спасибо за внимание!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1026" name="AutoShape 2" descr="https://tmnprofobr.ru/wp-content/uploads/s1200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l="12346" t="17105" r="25441" b="16186"/>
          <a:stretch>
            <a:fillRect/>
          </a:stretch>
        </p:blipFill>
        <p:spPr bwMode="auto">
          <a:xfrm>
            <a:off x="1643042" y="1000108"/>
            <a:ext cx="592935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l="12827" t="11403" r="24960" b="10203"/>
          <a:stretch>
            <a:fillRect/>
          </a:stretch>
        </p:blipFill>
        <p:spPr bwMode="auto">
          <a:xfrm>
            <a:off x="357158" y="285728"/>
            <a:ext cx="835824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images.onlinetestpad.com/57/a6/e726a62546e29151fc60a704ea14.jpg"/>
          <p:cNvPicPr>
            <a:picLocks noChangeAspect="1" noChangeArrowheads="1"/>
          </p:cNvPicPr>
          <p:nvPr/>
        </p:nvPicPr>
        <p:blipFill>
          <a:blip r:embed="rId3"/>
          <a:srcRect l="24613" t="1367"/>
          <a:stretch>
            <a:fillRect/>
          </a:stretch>
        </p:blipFill>
        <p:spPr bwMode="auto">
          <a:xfrm>
            <a:off x="6500826" y="5214950"/>
            <a:ext cx="2224066" cy="13614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Дистанционные технологии обучения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19241" t="24477" r="32809" b="23878"/>
          <a:stretch>
            <a:fillRect/>
          </a:stretch>
        </p:blipFill>
        <p:spPr bwMode="auto">
          <a:xfrm>
            <a:off x="2571736" y="2214554"/>
            <a:ext cx="614366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s://s3.amazonaws.com/s3.timetoast.com/public/uploads/photo/14197951/image/db093b6047d4abdbf75cae90692b710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1357298"/>
            <a:ext cx="3687123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9458" name="AutoShape 2" descr="https://kartinkin.net/uploads/posts/2022-03/1646698140_41-kartinkin-net-p-tsifrovie-tekhnologii-kartink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kartinkin.net/uploads/posts/2022-03/1646698140_41-kartinkin-net-p-tsifrovie-tekhnologii-kartink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kartinkin.net/uploads/posts/2022-03/1646698140_41-kartinkin-net-p-tsifrovie-tekhnologii-kartink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catherineasquithgallery.com/uploads/posts/2021-02/1613684221_12-p-fon-dlya-prezentatsii-informatsionnie-tekh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12988" t="11118" r="24639" b="10203"/>
          <a:stretch>
            <a:fillRect/>
          </a:stretch>
        </p:blipFill>
        <p:spPr bwMode="auto">
          <a:xfrm>
            <a:off x="500034" y="357166"/>
            <a:ext cx="37052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AutoShape 10" descr="https://www.herugan.com/wp-content/uploads/2016/12/Manfaat-dan-Kelebihan-Marketing-Online-Dibanding-Dengan-Offlin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 l="24693" t="35069" r="37627" b="28152"/>
          <a:stretch>
            <a:fillRect/>
          </a:stretch>
        </p:blipFill>
        <p:spPr bwMode="auto">
          <a:xfrm>
            <a:off x="2643174" y="2357430"/>
            <a:ext cx="6215106" cy="415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Цифровые образовательные ресурсы и сервисы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0482" name="Picture 2" descr="https://ds05.infourok.ru/uploads/ex/12fd/000d0b4c-55e1c303/img1.jpg"/>
          <p:cNvPicPr>
            <a:picLocks noChangeAspect="1" noChangeArrowheads="1"/>
          </p:cNvPicPr>
          <p:nvPr/>
        </p:nvPicPr>
        <p:blipFill>
          <a:blip r:embed="rId2"/>
          <a:srcRect t="22917" r="1562"/>
          <a:stretch>
            <a:fillRect/>
          </a:stretch>
        </p:blipFill>
        <p:spPr bwMode="auto">
          <a:xfrm>
            <a:off x="357158" y="1285861"/>
            <a:ext cx="4622273" cy="2714644"/>
          </a:xfrm>
          <a:prstGeom prst="rect">
            <a:avLst/>
          </a:prstGeom>
          <a:noFill/>
        </p:spPr>
      </p:pic>
      <p:pic>
        <p:nvPicPr>
          <p:cNvPr id="20484" name="Picture 4" descr="https://ds04.infourok.ru/uploads/ex/0168/000719cf-cc3097a7/2/img10.jpg"/>
          <p:cNvPicPr>
            <a:picLocks noChangeAspect="1" noChangeArrowheads="1"/>
          </p:cNvPicPr>
          <p:nvPr/>
        </p:nvPicPr>
        <p:blipFill>
          <a:blip r:embed="rId3"/>
          <a:srcRect l="3125" t="18750" r="1562" b="3124"/>
          <a:stretch>
            <a:fillRect/>
          </a:stretch>
        </p:blipFill>
        <p:spPr bwMode="auto">
          <a:xfrm>
            <a:off x="4000496" y="3714752"/>
            <a:ext cx="476443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</a:rPr>
              <a:t>Обеспеченность образовательных программ по предметам интерактивными цифровыми ресурсами для дистанционной работы (1–4 классы)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357298"/>
          <a:ext cx="8143933" cy="4495380"/>
        </p:xfrm>
        <a:graphic>
          <a:graphicData uri="http://schemas.openxmlformats.org/drawingml/2006/table">
            <a:tbl>
              <a:tblPr/>
              <a:tblGrid>
                <a:gridCol w="1798796"/>
                <a:gridCol w="1509193"/>
                <a:gridCol w="1665007"/>
                <a:gridCol w="1618507"/>
                <a:gridCol w="1552430"/>
              </a:tblGrid>
              <a:tr h="57150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1класс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1220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Математика,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Русский язык,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Окружающий мир,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Литературное чтение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000" dirty="0" err="1" smtClean="0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 Интернет урок</a:t>
                      </a:r>
                      <a:endParaRPr lang="ru-RU" sz="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 МЭО</a:t>
                      </a:r>
                      <a:endParaRPr lang="ru-RU" sz="8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endParaRPr lang="ru-RU" sz="110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Интернет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урок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Интернет урок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Интернет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урок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Внеурочные занятия, олимпиады, дополнительные задания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Уч.Учи.ру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Интернет урок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МЭО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Яндекс. Уч.Учи.ру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ЯКласс Интернет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урок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МЭО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Интернет урок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МЭО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Яндекс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Интернет урок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43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Интернет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урок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Интернет урок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Учи.ру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ЯКласс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Интернет урок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МЭО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Образовательные платформы  для организации учебного процесса </a:t>
            </a: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школы при дистанционной форме обучения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4" name="Picture 4" descr="https://images.onlinetestpad.com/2e/11/19e669ab4a5785a88aac85d1e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5000660" cy="3311549"/>
          </a:xfrm>
          <a:prstGeom prst="rect">
            <a:avLst/>
          </a:prstGeom>
          <a:noFill/>
        </p:spPr>
      </p:pic>
      <p:pic>
        <p:nvPicPr>
          <p:cNvPr id="5" name="Picture 8" descr="https://images.onlinetestpad.com/22/af/e14234174fee972ae772890915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6190"/>
            <a:ext cx="4143404" cy="27622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err="1" smtClean="0">
                <a:solidFill>
                  <a:srgbClr val="0070C0"/>
                </a:solidFill>
              </a:rPr>
              <a:t>онлайн-платформа</a:t>
            </a:r>
            <a:r>
              <a:rPr lang="ru-RU" sz="2400" dirty="0" smtClean="0">
                <a:solidFill>
                  <a:srgbClr val="0070C0"/>
                </a:solidFill>
              </a:rPr>
              <a:t>  </a:t>
            </a:r>
            <a:r>
              <a:rPr lang="ru-RU" sz="2400" b="1" dirty="0" smtClean="0">
                <a:solidFill>
                  <a:srgbClr val="0070C0"/>
                </a:solidFill>
              </a:rPr>
              <a:t>«</a:t>
            </a:r>
            <a:r>
              <a:rPr lang="ru-RU" sz="2400" b="1" dirty="0" err="1" smtClean="0">
                <a:solidFill>
                  <a:srgbClr val="0070C0"/>
                </a:solidFill>
              </a:rPr>
              <a:t>Учи.ру</a:t>
            </a:r>
            <a:r>
              <a:rPr lang="ru-RU" sz="2400" b="1" dirty="0" smtClean="0">
                <a:solidFill>
                  <a:srgbClr val="0070C0"/>
                </a:solidFill>
              </a:rPr>
              <a:t>»</a:t>
            </a:r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1132-B57D-42FE-9BE2-4689DBA16A7D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22530" name="Picture 2" descr="Всероссийская олимпиада Учи.ру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4572000" cy="2286001"/>
          </a:xfrm>
          <a:prstGeom prst="rect">
            <a:avLst/>
          </a:prstGeom>
          <a:noFill/>
        </p:spPr>
      </p:pic>
      <p:pic>
        <p:nvPicPr>
          <p:cNvPr id="22532" name="Picture 4" descr="Учи.ру запускает серию онлайн-уроков и мастер-классов «Учабрь — пора учитьс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857628"/>
            <a:ext cx="4572000" cy="2505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211</TotalTime>
  <Words>316</Words>
  <Application>Microsoft Office PowerPoint</Application>
  <PresentationFormat>Экран (4:3)</PresentationFormat>
  <Paragraphs>116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«Цифровая грамотность, как основной навык современного педагога»</vt:lpstr>
      <vt:lpstr>Слайд 2</vt:lpstr>
      <vt:lpstr>Слайд 3</vt:lpstr>
      <vt:lpstr>Дистанционные технологии обучения</vt:lpstr>
      <vt:lpstr>Слайд 5</vt:lpstr>
      <vt:lpstr>Цифровые образовательные ресурсы и сервисы</vt:lpstr>
      <vt:lpstr>Обеспеченность образовательных программ по предметам интерактивными цифровыми ресурсами для дистанционной работы (1–4 классы) </vt:lpstr>
      <vt:lpstr>Образовательные платформы  для организации учебного процесса  школы при дистанционной форме обучения</vt:lpstr>
      <vt:lpstr>онлайн-платформа  «Учи.ру» </vt:lpstr>
      <vt:lpstr>онлайн-платформа «ЯКласс» </vt:lpstr>
      <vt:lpstr>онлайн-платформа «Яндекс.Учебник»  </vt:lpstr>
      <vt:lpstr>онлайн-платформа «Lecta»</vt:lpstr>
      <vt:lpstr>Группа компаний (ГК) «Просвещение» </vt:lpstr>
      <vt:lpstr>Библиотека видеоуроков «InternetUrok.ru» </vt:lpstr>
      <vt:lpstr>Организация опросов и проведение тестов </vt:lpstr>
      <vt:lpstr> Недостатки и преимущества дистанционного обучения </vt:lpstr>
      <vt:lpstr>Вывод:   Дистанционное образование - вещь очень удобная и полезная. Но основное образование таким способом целесообразнее получать только в том случае, если по каким-то причинам обучающимся недоступен традиционный вариант обучения. </vt:lpstr>
      <vt:lpstr> Применение дистанционного обучения  (из опыта работы)  </vt:lpstr>
      <vt:lpstr>Слайд 19</vt:lpstr>
      <vt:lpstr>Как оценить свой уровень цифровой грамотности 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«Цифровая грамотность, как основной навык современного педагога»</dc:title>
  <dc:creator>User</dc:creator>
  <cp:lastModifiedBy>User</cp:lastModifiedBy>
  <cp:revision>26</cp:revision>
  <dcterms:created xsi:type="dcterms:W3CDTF">2022-04-20T12:19:58Z</dcterms:created>
  <dcterms:modified xsi:type="dcterms:W3CDTF">2022-05-15T08:55:08Z</dcterms:modified>
</cp:coreProperties>
</file>