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7" r:id="rId4"/>
    <p:sldId id="270" r:id="rId5"/>
    <p:sldId id="268" r:id="rId6"/>
    <p:sldId id="281" r:id="rId7"/>
    <p:sldId id="282" r:id="rId8"/>
    <p:sldId id="275" r:id="rId9"/>
    <p:sldId id="276" r:id="rId10"/>
    <p:sldId id="267" r:id="rId11"/>
    <p:sldId id="262" r:id="rId12"/>
    <p:sldId id="271" r:id="rId13"/>
    <p:sldId id="272" r:id="rId14"/>
    <p:sldId id="273" r:id="rId15"/>
    <p:sldId id="274" r:id="rId16"/>
    <p:sldId id="269" r:id="rId17"/>
    <p:sldId id="278" r:id="rId18"/>
    <p:sldId id="280" r:id="rId19"/>
    <p:sldId id="283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6D6"/>
    <a:srgbClr val="FFFFCC"/>
    <a:srgbClr val="6D6137"/>
    <a:srgbClr val="7E5E3A"/>
    <a:srgbClr val="C69D54"/>
    <a:srgbClr val="E3B836"/>
    <a:srgbClr val="5F5D52"/>
    <a:srgbClr val="EEDB6D"/>
    <a:srgbClr val="9B987D"/>
    <a:srgbClr val="7E5D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81" d="100"/>
          <a:sy n="81" d="100"/>
        </p:scale>
        <p:origin x="-2472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ubscribe.ru/group/obo-vsyom-ponemnogu/8553461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menra.ru/?p=1259" TargetMode="External"/><Relationship Id="rId4" Type="http://schemas.openxmlformats.org/officeDocument/2006/relationships/hyperlink" Target="http://www.k-istine.ru/orationem/orationem-210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77675" y="1286678"/>
            <a:ext cx="4627677" cy="3323987"/>
          </a:xfrm>
          <a:prstGeom prst="rect">
            <a:avLst/>
          </a:prstGeom>
          <a:effectLst>
            <a:glow rad="1028700">
              <a:schemeClr val="bg1">
                <a:alpha val="0"/>
              </a:schemeClr>
            </a:glow>
          </a:effectLst>
        </p:spPr>
        <p:txBody>
          <a:bodyPr wrap="none">
            <a:spAutoFit/>
          </a:bodyPr>
          <a:lstStyle/>
          <a:p>
            <a:pPr algn="ctr">
              <a:lnSpc>
                <a:spcPts val="8400"/>
              </a:lnSpc>
            </a:pPr>
            <a:r>
              <a:rPr lang="ru-RU" sz="60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Кириллица </a:t>
            </a:r>
          </a:p>
          <a:p>
            <a:pPr algn="ctr">
              <a:lnSpc>
                <a:spcPts val="8400"/>
              </a:lnSpc>
            </a:pPr>
            <a:r>
              <a:rPr lang="ru-RU" sz="60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и славянские </a:t>
            </a:r>
          </a:p>
          <a:p>
            <a:pPr algn="ctr">
              <a:lnSpc>
                <a:spcPts val="8400"/>
              </a:lnSpc>
            </a:pPr>
            <a:r>
              <a:rPr lang="ru-RU" sz="60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числа</a:t>
            </a:r>
            <a:endParaRPr lang="ru-RU" sz="6000" dirty="0">
              <a:ln w="19050">
                <a:solidFill>
                  <a:srgbClr val="251B02"/>
                </a:solidFill>
              </a:ln>
              <a:gradFill flip="none" rotWithShape="1">
                <a:gsLst>
                  <a:gs pos="4000">
                    <a:srgbClr val="7E5E3A"/>
                  </a:gs>
                  <a:gs pos="56000">
                    <a:srgbClr val="C69D54"/>
                  </a:gs>
                  <a:gs pos="100000">
                    <a:srgbClr val="6D6137"/>
                  </a:gs>
                </a:gsLst>
                <a:lin ang="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77005" y="644337"/>
            <a:ext cx="53731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Запись числа с помощью древнерусской нумерации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  7 3 6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҂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єѱл҃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ѕ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2 3 6  3 1 5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lvl="0" algn="ctr"/>
            <a:r>
              <a:rPr lang="ru-RU" sz="50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5000" b="1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҂</a:t>
            </a:r>
            <a:r>
              <a:rPr lang="ru-RU" sz="5000" b="1" dirty="0" err="1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с҂л҂ѕ</a:t>
            </a:r>
            <a:r>
              <a:rPr lang="ru-RU" sz="5000" b="1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т є ҃</a:t>
            </a:r>
            <a:r>
              <a:rPr lang="ru-RU" sz="5000" b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і.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673" y="2278941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743" y="2278942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383" y="2278943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894" y="2278940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760" y="4272697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823" y="4282222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4282222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770" y="4249250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810" y="4249249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821" y="4282222"/>
            <a:ext cx="323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5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58462" y="820271"/>
            <a:ext cx="509953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Hirmos Caps Ucs"/>
              </a:rPr>
              <a:t>҂</a:t>
            </a:r>
            <a:r>
              <a:rPr lang="ru-RU" sz="3600" b="1" dirty="0" err="1">
                <a:latin typeface="Hirmos Caps Ucs"/>
              </a:rPr>
              <a:t>дум҃</a:t>
            </a:r>
            <a:r>
              <a:rPr lang="ru-RU" sz="3600" b="1" dirty="0" err="1" smtClean="0">
                <a:latin typeface="Hirmos Caps Ucs"/>
              </a:rPr>
              <a:t>а</a:t>
            </a:r>
            <a:r>
              <a:rPr lang="ru-RU" sz="3600" dirty="0">
                <a:latin typeface="Hirmos Caps Ucs"/>
              </a:rPr>
              <a:t> = </a:t>
            </a:r>
            <a:r>
              <a:rPr lang="ru-RU" sz="3600" dirty="0" smtClean="0">
                <a:latin typeface="Hirmos Caps Ucs"/>
              </a:rPr>
              <a:t>4441</a:t>
            </a:r>
            <a:r>
              <a:rPr lang="ru-RU" sz="3600" dirty="0">
                <a:latin typeface="Hirmos Caps Ucs"/>
              </a:rPr>
              <a:t> </a:t>
            </a:r>
            <a:endParaRPr lang="ru-RU" sz="3600" dirty="0" smtClean="0">
              <a:latin typeface="Hirmos Caps Ucs"/>
            </a:endParaRPr>
          </a:p>
          <a:p>
            <a:pPr algn="ctr"/>
            <a:r>
              <a:rPr lang="ru-RU" sz="3600" b="1" dirty="0" smtClean="0">
                <a:latin typeface="Hirmos Caps Ucs"/>
              </a:rPr>
              <a:t>҂</a:t>
            </a:r>
            <a:r>
              <a:rPr lang="ru-RU" sz="3600" b="1" dirty="0" err="1">
                <a:latin typeface="Hirmos Caps Ucs"/>
              </a:rPr>
              <a:t>итѻ҃</a:t>
            </a:r>
            <a:r>
              <a:rPr lang="ru-RU" sz="3600" b="1" dirty="0" err="1" smtClean="0">
                <a:latin typeface="Hirmos Caps Ucs"/>
              </a:rPr>
              <a:t>г</a:t>
            </a:r>
            <a:r>
              <a:rPr lang="ru-RU" sz="3600" dirty="0">
                <a:latin typeface="Hirmos Caps Ucs"/>
              </a:rPr>
              <a:t> = </a:t>
            </a:r>
            <a:r>
              <a:rPr lang="ru-RU" sz="3600" dirty="0" smtClean="0">
                <a:latin typeface="Hirmos Caps Ucs"/>
              </a:rPr>
              <a:t>8373</a:t>
            </a:r>
            <a:r>
              <a:rPr lang="ru-RU" sz="3600" dirty="0">
                <a:latin typeface="Hirmos Caps Ucs"/>
              </a:rPr>
              <a:t> </a:t>
            </a:r>
            <a:endParaRPr lang="ru-RU" sz="3600" dirty="0" smtClean="0">
              <a:latin typeface="Hirmos Caps Ucs"/>
            </a:endParaRPr>
          </a:p>
          <a:p>
            <a:pPr algn="ctr"/>
            <a:r>
              <a:rPr lang="ru-RU" sz="3600" dirty="0">
                <a:latin typeface="Hirmos Caps Ucs"/>
              </a:rPr>
              <a:t> </a:t>
            </a:r>
            <a:r>
              <a:rPr lang="ru-RU" sz="3600" b="1" dirty="0" smtClean="0">
                <a:latin typeface="Hirmos Caps Ucs"/>
              </a:rPr>
              <a:t>҂</a:t>
            </a:r>
            <a:r>
              <a:rPr lang="ru-RU" sz="3600" b="1" dirty="0" err="1">
                <a:latin typeface="Hirmos Caps Ucs"/>
              </a:rPr>
              <a:t>арк҃</a:t>
            </a:r>
            <a:r>
              <a:rPr lang="ru-RU" sz="3600" b="1" dirty="0" err="1" smtClean="0">
                <a:latin typeface="Hirmos Caps Ucs"/>
              </a:rPr>
              <a:t>а</a:t>
            </a:r>
            <a:r>
              <a:rPr lang="ru-RU" sz="3600" dirty="0">
                <a:latin typeface="Hirmos Caps Ucs"/>
              </a:rPr>
              <a:t> = </a:t>
            </a:r>
            <a:r>
              <a:rPr lang="ru-RU" sz="3600" dirty="0" smtClean="0">
                <a:latin typeface="Hirmos Caps Ucs"/>
              </a:rPr>
              <a:t>1121</a:t>
            </a:r>
            <a:r>
              <a:rPr lang="ru-RU" sz="3600" dirty="0">
                <a:latin typeface="Hirmos Caps Ucs"/>
              </a:rPr>
              <a:t> </a:t>
            </a:r>
            <a:endParaRPr lang="ru-RU" sz="3600" dirty="0" smtClean="0">
              <a:latin typeface="Hirmos Caps Ucs"/>
            </a:endParaRPr>
          </a:p>
          <a:p>
            <a:pPr algn="ctr"/>
            <a:r>
              <a:rPr lang="ru-RU" sz="3600" b="1" dirty="0" smtClean="0">
                <a:latin typeface="Hirmos Caps Ucs"/>
              </a:rPr>
              <a:t>҂</a:t>
            </a:r>
            <a:r>
              <a:rPr lang="ru-RU" sz="3600" b="1" dirty="0" err="1">
                <a:latin typeface="Hirmos Caps Ucs"/>
              </a:rPr>
              <a:t>ирѻ҃</a:t>
            </a:r>
            <a:r>
              <a:rPr lang="ru-RU" sz="3600" b="1" dirty="0" err="1" smtClean="0">
                <a:latin typeface="Hirmos Caps Ucs"/>
              </a:rPr>
              <a:t>д</a:t>
            </a:r>
            <a:r>
              <a:rPr lang="ru-RU" sz="3600" dirty="0">
                <a:latin typeface="Hirmos Caps Ucs"/>
              </a:rPr>
              <a:t> = </a:t>
            </a:r>
            <a:r>
              <a:rPr lang="ru-RU" sz="3600" dirty="0" smtClean="0">
                <a:latin typeface="Hirmos Caps Ucs"/>
              </a:rPr>
              <a:t>8174</a:t>
            </a:r>
            <a:r>
              <a:rPr lang="ru-RU" sz="3600" dirty="0">
                <a:latin typeface="Hirmos Caps Ucs"/>
              </a:rPr>
              <a:t> </a:t>
            </a:r>
            <a:endParaRPr lang="ru-RU" sz="3600" dirty="0" smtClean="0">
              <a:latin typeface="Hirmos Caps Ucs"/>
            </a:endParaRPr>
          </a:p>
          <a:p>
            <a:pPr algn="ctr"/>
            <a:r>
              <a:rPr lang="ru-RU" sz="3600" b="1" dirty="0" smtClean="0">
                <a:latin typeface="Hirmos Caps Ucs"/>
              </a:rPr>
              <a:t>҂</a:t>
            </a:r>
            <a:r>
              <a:rPr lang="ru-RU" sz="3600" b="1" dirty="0" err="1">
                <a:latin typeface="Hirmos Caps Ucs"/>
              </a:rPr>
              <a:t>єсл҃</a:t>
            </a:r>
            <a:r>
              <a:rPr lang="ru-RU" sz="3600" b="1" dirty="0" err="1" smtClean="0">
                <a:latin typeface="Hirmos Caps Ucs"/>
              </a:rPr>
              <a:t>и</a:t>
            </a:r>
            <a:r>
              <a:rPr lang="ru-RU" sz="3600" dirty="0">
                <a:latin typeface="Hirmos Caps Ucs"/>
              </a:rPr>
              <a:t> = </a:t>
            </a:r>
            <a:r>
              <a:rPr lang="ru-RU" sz="3600" dirty="0" smtClean="0">
                <a:latin typeface="Hirmos Caps Ucs"/>
              </a:rPr>
              <a:t>5238</a:t>
            </a:r>
            <a:r>
              <a:rPr lang="ru-RU" sz="3600" dirty="0">
                <a:latin typeface="Hirmos Caps Ucs"/>
              </a:rPr>
              <a:t> </a:t>
            </a:r>
            <a:endParaRPr lang="ru-RU" sz="3600" dirty="0" smtClean="0">
              <a:latin typeface="Hirmos Caps Ucs"/>
            </a:endParaRPr>
          </a:p>
          <a:p>
            <a:pPr algn="ctr"/>
            <a:r>
              <a:rPr lang="ru-RU" sz="3600" b="1" dirty="0" smtClean="0">
                <a:latin typeface="Hirmos Caps Ucs"/>
              </a:rPr>
              <a:t>    ҂</a:t>
            </a:r>
            <a:r>
              <a:rPr lang="ru-RU" sz="3600" b="1" dirty="0" err="1">
                <a:latin typeface="Hirmos Caps Ucs"/>
              </a:rPr>
              <a:t>з҃</a:t>
            </a:r>
            <a:r>
              <a:rPr lang="ru-RU" sz="3600" b="1" dirty="0" err="1" smtClean="0">
                <a:latin typeface="Hirmos Caps Ucs"/>
              </a:rPr>
              <a:t>а</a:t>
            </a:r>
            <a:r>
              <a:rPr lang="ru-RU" sz="3600" dirty="0">
                <a:latin typeface="Hirmos Caps Ucs"/>
              </a:rPr>
              <a:t> </a:t>
            </a:r>
            <a:r>
              <a:rPr lang="ru-RU" sz="3600" dirty="0" smtClean="0">
                <a:latin typeface="Hirmos Caps Ucs"/>
              </a:rPr>
              <a:t> =  7001</a:t>
            </a:r>
          </a:p>
          <a:p>
            <a:pPr algn="ctr"/>
            <a:r>
              <a:rPr lang="ru-RU" sz="3600" b="1" dirty="0" smtClean="0">
                <a:latin typeface="Hirmos Caps Ucs"/>
              </a:rPr>
              <a:t>   ҂</a:t>
            </a:r>
            <a:r>
              <a:rPr lang="ru-RU" sz="3600" b="1" dirty="0" err="1">
                <a:latin typeface="Hirmos Caps Ucs"/>
              </a:rPr>
              <a:t>кт҃</a:t>
            </a:r>
            <a:r>
              <a:rPr lang="ru-RU" sz="3600" b="1" dirty="0" err="1" smtClean="0">
                <a:latin typeface="Hirmos Caps Ucs"/>
              </a:rPr>
              <a:t>ѻ</a:t>
            </a:r>
            <a:r>
              <a:rPr lang="ru-RU" sz="3600" b="1" dirty="0" smtClean="0">
                <a:latin typeface="Hirmos Caps Ucs"/>
              </a:rPr>
              <a:t> </a:t>
            </a:r>
            <a:r>
              <a:rPr lang="ru-RU" sz="3600" dirty="0" smtClean="0">
                <a:latin typeface="Hirmos Caps Ucs"/>
              </a:rPr>
              <a:t>= 20370</a:t>
            </a:r>
            <a:endParaRPr lang="ru-RU" sz="3600" b="1" dirty="0" smtClean="0">
              <a:latin typeface="Hirmos Caps Ucs"/>
            </a:endParaRPr>
          </a:p>
          <a:p>
            <a:pPr algn="ctr"/>
            <a:r>
              <a:rPr lang="ru-RU" sz="3600" b="1" dirty="0" smtClean="0">
                <a:latin typeface="Hirmos Caps Ucs"/>
              </a:rPr>
              <a:t>   </a:t>
            </a:r>
            <a:r>
              <a:rPr lang="ru-RU" sz="3600" b="1" dirty="0" err="1" smtClean="0">
                <a:latin typeface="Hirmos Caps Ucs"/>
              </a:rPr>
              <a:t>к҃г</a:t>
            </a:r>
            <a:r>
              <a:rPr lang="ru-RU" sz="3600" dirty="0" smtClean="0">
                <a:latin typeface="Hirmos Caps Ucs"/>
              </a:rPr>
              <a:t> = 23</a:t>
            </a:r>
          </a:p>
          <a:p>
            <a:pPr algn="ctr"/>
            <a:r>
              <a:rPr lang="ru-RU" sz="3600" b="1" dirty="0" smtClean="0">
                <a:latin typeface="Hirmos Caps Ucs"/>
              </a:rPr>
              <a:t>҂</a:t>
            </a:r>
            <a:r>
              <a:rPr lang="ru-RU" sz="3600" b="1" dirty="0" err="1" smtClean="0">
                <a:latin typeface="Hirmos Caps Ucs"/>
              </a:rPr>
              <a:t>л</a:t>
            </a:r>
            <a:r>
              <a:rPr lang="ru-RU" sz="3600" b="1" dirty="0" err="1">
                <a:latin typeface="Hirmos Caps Ucs"/>
              </a:rPr>
              <a:t>҂ис҃</a:t>
            </a:r>
            <a:r>
              <a:rPr lang="ru-RU" sz="3600" b="1" dirty="0" err="1" smtClean="0">
                <a:latin typeface="Hirmos Caps Ucs"/>
              </a:rPr>
              <a:t>а</a:t>
            </a:r>
            <a:r>
              <a:rPr lang="ru-RU" sz="3600" b="1" dirty="0" smtClean="0">
                <a:latin typeface="Hirmos Caps Ucs"/>
              </a:rPr>
              <a:t> </a:t>
            </a:r>
            <a:r>
              <a:rPr lang="ru-RU" sz="3600" dirty="0" smtClean="0">
                <a:latin typeface="Hirmos Caps Ucs"/>
              </a:rPr>
              <a:t>=38201</a:t>
            </a:r>
            <a:endParaRPr lang="ru-RU" sz="3600" b="1" dirty="0">
              <a:latin typeface="Hirmos Caps Ucs"/>
            </a:endParaRPr>
          </a:p>
        </p:txBody>
      </p:sp>
    </p:spTree>
    <p:extLst>
      <p:ext uri="{BB962C8B-B14F-4D97-AF65-F5344CB8AC3E}">
        <p14:creationId xmlns:p14="http://schemas.microsoft.com/office/powerpoint/2010/main" val="36417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354" y="726487"/>
            <a:ext cx="699867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Запишите  </a:t>
            </a:r>
            <a:r>
              <a:rPr lang="ru-RU" sz="2800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числа с помощью древнерусской нумерации</a:t>
            </a:r>
          </a:p>
          <a:p>
            <a:pPr lvl="0" algn="ctr">
              <a:lnSpc>
                <a:spcPct val="150000"/>
              </a:lnSpc>
            </a:pPr>
            <a:endParaRPr lang="ru-RU" sz="3600" dirty="0" smtClean="0"/>
          </a:p>
          <a:p>
            <a:pPr lvl="0" algn="ctr">
              <a:lnSpc>
                <a:spcPct val="150000"/>
              </a:lnSpc>
            </a:pPr>
            <a:r>
              <a:rPr lang="ru-RU" sz="3600" b="1" dirty="0" smtClean="0"/>
              <a:t>55</a:t>
            </a:r>
            <a:r>
              <a:rPr lang="ru-RU" sz="3600" b="1" dirty="0"/>
              <a:t>, 288, 1 и </a:t>
            </a:r>
            <a:r>
              <a:rPr lang="ru-RU" sz="3600" b="1" dirty="0" smtClean="0"/>
              <a:t>498</a:t>
            </a:r>
          </a:p>
          <a:p>
            <a:pPr>
              <a:lnSpc>
                <a:spcPct val="150000"/>
              </a:lnSpc>
            </a:pPr>
            <a:r>
              <a:rPr lang="ru-RU" sz="3600" dirty="0"/>
              <a:t> </a:t>
            </a: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7046" y="2977318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endParaRPr lang="ru-RU" sz="2400" dirty="0" smtClean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/>
              <a:t> </a:t>
            </a:r>
            <a:r>
              <a:rPr lang="ru-RU" sz="4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н҃</a:t>
            </a:r>
            <a:r>
              <a:rPr lang="ru-RU" sz="4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сп҃</a:t>
            </a:r>
            <a:r>
              <a:rPr lang="ru-RU" sz="4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а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҃   </a:t>
            </a:r>
            <a:r>
              <a:rPr lang="ru-RU" sz="4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4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҃и</a:t>
            </a: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51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6351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Образная арифметика</a:t>
            </a:r>
            <a:endParaRPr lang="ru-RU" sz="32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 descr="D:\Загрузки\165106_origina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4" r="6977" b="68619"/>
          <a:stretch/>
        </p:blipFill>
        <p:spPr bwMode="auto">
          <a:xfrm>
            <a:off x="1223964" y="2015366"/>
            <a:ext cx="6313976" cy="8108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Загрузки\165106_origina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3" t="64723" r="6331" b="7083"/>
          <a:stretch/>
        </p:blipFill>
        <p:spPr bwMode="auto">
          <a:xfrm>
            <a:off x="1130177" y="2971800"/>
            <a:ext cx="6407761" cy="914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4" y="3961907"/>
            <a:ext cx="6313976" cy="160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2954" y="1219907"/>
            <a:ext cx="5767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Кириллица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только арифметика чисел, но и арифметика образов.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6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6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99" y="6351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Образная арифметика</a:t>
            </a:r>
            <a:endParaRPr lang="ru-RU" sz="32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120" y="1066817"/>
            <a:ext cx="6331976" cy="22460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9120" y="3888268"/>
            <a:ext cx="6331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владею письмом. Это очень хорошо.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Земля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рождает жизнь.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как люди думаете, наш дух он успокоится в смерти.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Будь тверд в вере. Знанием гордись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Во имя отца и сына и святого духа. Аминь.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39108" y="3312886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(Пробуем прочитать текст  горизонтально)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24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99" y="6351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Образная арифметика</a:t>
            </a:r>
            <a:endParaRPr lang="ru-RU" sz="32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20" y="1406769"/>
            <a:ext cx="4373464" cy="15661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4368" y="2972953"/>
            <a:ext cx="788963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1, 10, 100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А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, I,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                 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Азъ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рцы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– Я истину говорю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2, 20,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200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, К,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   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Веди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слово – Знаю нужные слова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3, 30, 300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Г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, Л,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            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Глаголь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люди твердо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Глаголю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(излагаю) людям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уверенно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4, 40, 400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Д, М,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 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Добро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мыслете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– Хорошие мысли и знания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5, 50, 500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Е, Н,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Ф     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наш ферт – В этом наша гордость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05093" y="1219907"/>
            <a:ext cx="3200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теперь попробовать прочитать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текст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 горизонтально, а по вертикальным столбцам, то вы с удивлением заметите, что там имеется другой текст, связный и понятный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89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4323" y="950684"/>
            <a:ext cx="56153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Hirmos Caps Ucs"/>
              </a:rPr>
              <a:t>Я истину говорю,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знаю </a:t>
            </a:r>
            <a:r>
              <a:rPr lang="ru-RU" sz="2400" b="1" i="1" dirty="0">
                <a:latin typeface="Hirmos Caps Ucs"/>
              </a:rPr>
              <a:t>нужные слова,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излагаю </a:t>
            </a:r>
            <a:r>
              <a:rPr lang="ru-RU" sz="2400" b="1" i="1" dirty="0">
                <a:latin typeface="Hirmos Caps Ucs"/>
              </a:rPr>
              <a:t>людям уверенно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хорошие </a:t>
            </a:r>
            <a:r>
              <a:rPr lang="ru-RU" sz="2400" b="1" i="1" dirty="0">
                <a:latin typeface="Hirmos Caps Ucs"/>
              </a:rPr>
              <a:t>мысли и </a:t>
            </a:r>
            <a:r>
              <a:rPr lang="ru-RU" sz="2400" b="1" i="1" dirty="0" smtClean="0">
                <a:latin typeface="Hirmos Caps Ucs"/>
              </a:rPr>
              <a:t>знания, </a:t>
            </a:r>
          </a:p>
          <a:p>
            <a:pPr algn="ctr"/>
            <a:r>
              <a:rPr lang="ru-RU" sz="2400" b="1" i="1" dirty="0" smtClean="0">
                <a:latin typeface="Hirmos Caps Ucs"/>
              </a:rPr>
              <a:t>и </a:t>
            </a:r>
            <a:r>
              <a:rPr lang="ru-RU" sz="2400" b="1" i="1" dirty="0">
                <a:latin typeface="Hirmos Caps Ucs"/>
              </a:rPr>
              <a:t>этим горжусь.</a:t>
            </a:r>
            <a:br>
              <a:rPr lang="ru-RU" sz="2400" b="1" i="1" dirty="0">
                <a:latin typeface="Hirmos Caps Ucs"/>
              </a:rPr>
            </a:br>
            <a:r>
              <a:rPr lang="ru-RU" sz="2400" b="1" i="1" dirty="0">
                <a:latin typeface="Hirmos Caps Ucs"/>
              </a:rPr>
              <a:t>Велик дух Христов,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Землю </a:t>
            </a:r>
            <a:r>
              <a:rPr lang="ru-RU" sz="2400" b="1" i="1" dirty="0">
                <a:latin typeface="Hirmos Caps Ucs"/>
              </a:rPr>
              <a:t>он одухотворил,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которую </a:t>
            </a:r>
            <a:r>
              <a:rPr lang="ru-RU" sz="2400" b="1" i="1" dirty="0">
                <a:latin typeface="Hirmos Caps Ucs"/>
              </a:rPr>
              <a:t>бережет </a:t>
            </a:r>
            <a:r>
              <a:rPr lang="ru-RU" sz="2400" b="1" i="1" dirty="0" smtClean="0">
                <a:latin typeface="Hirmos Caps Ucs"/>
              </a:rPr>
              <a:t>Бог</a:t>
            </a:r>
            <a:r>
              <a:rPr lang="ru-RU" sz="2400" b="1" i="1" dirty="0">
                <a:latin typeface="Hirmos Caps Ucs"/>
              </a:rPr>
              <a:t>,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дающий </a:t>
            </a:r>
            <a:r>
              <a:rPr lang="ru-RU" sz="2400" b="1" i="1" dirty="0">
                <a:latin typeface="Hirmos Caps Ucs"/>
              </a:rPr>
              <a:t>жизнь и </a:t>
            </a:r>
            <a:r>
              <a:rPr lang="ru-RU" sz="2400" b="1" i="1" dirty="0" smtClean="0">
                <a:latin typeface="Hirmos Caps Ucs"/>
              </a:rPr>
              <a:t>смерть,</a:t>
            </a:r>
          </a:p>
          <a:p>
            <a:pPr algn="ctr"/>
            <a:r>
              <a:rPr lang="ru-RU" sz="2400" b="1" i="1" dirty="0" smtClean="0">
                <a:latin typeface="Hirmos Caps Ucs"/>
              </a:rPr>
              <a:t> </a:t>
            </a:r>
            <a:r>
              <a:rPr lang="ru-RU" sz="2400" b="1" i="1" dirty="0">
                <a:latin typeface="Hirmos Caps Ucs"/>
              </a:rPr>
              <a:t>и смысл.</a:t>
            </a:r>
            <a:r>
              <a:rPr lang="ru-RU" sz="2400" dirty="0">
                <a:latin typeface="Hirmos Caps Ucs"/>
              </a:rPr>
              <a:t/>
            </a:r>
            <a:br>
              <a:rPr lang="ru-RU" sz="2400" dirty="0">
                <a:latin typeface="Hirmos Caps Ucs"/>
              </a:rPr>
            </a:br>
            <a:endParaRPr lang="ru-RU" sz="2400" dirty="0">
              <a:latin typeface="Hirmos Caps Ucs"/>
            </a:endParaRPr>
          </a:p>
        </p:txBody>
      </p:sp>
    </p:spTree>
    <p:extLst>
      <p:ext uri="{BB962C8B-B14F-4D97-AF65-F5344CB8AC3E}">
        <p14:creationId xmlns:p14="http://schemas.microsoft.com/office/powerpoint/2010/main" val="37789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045" y="595532"/>
            <a:ext cx="799513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Hirmos Caps Ucs"/>
              </a:rPr>
              <a:t>Буквица и арифметика полная тайн </a:t>
            </a:r>
            <a:endParaRPr lang="ru-RU" sz="2400" b="1" i="1" dirty="0" smtClean="0">
              <a:latin typeface="Hirmos Caps Ucs"/>
            </a:endParaRPr>
          </a:p>
          <a:p>
            <a:pPr algn="ctr"/>
            <a:r>
              <a:rPr lang="ru-RU" sz="2400" b="1" i="1" dirty="0" smtClean="0">
                <a:latin typeface="Hirmos Caps Ucs"/>
              </a:rPr>
              <a:t>и </a:t>
            </a:r>
            <a:r>
              <a:rPr lang="ru-RU" sz="2400" b="1" i="1" dirty="0" smtClean="0">
                <a:latin typeface="Hirmos Caps Ucs"/>
              </a:rPr>
              <a:t>скрытого смысла</a:t>
            </a:r>
            <a:r>
              <a:rPr lang="ru-RU" sz="2400" dirty="0">
                <a:latin typeface="Hirmos Caps Ucs"/>
              </a:rPr>
              <a:t/>
            </a:r>
            <a:br>
              <a:rPr lang="ru-RU" sz="2400" dirty="0">
                <a:latin typeface="Hirmos Caps Ucs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1, 2, 3, 5, 8, 13, 21,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 т.д.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гармонический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ряд, известный так же под названием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ряд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спирали Фибоначчи или Золотое сечение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algn="ctr"/>
            <a:r>
              <a:rPr lang="ru-RU" sz="24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Азъ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 и Веди дают нам Глагол: </a:t>
            </a:r>
            <a:endParaRPr lang="ru-RU" sz="24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а҃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(1)+ в҃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(2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)=г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҃ (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3)</a:t>
            </a: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в҃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(2)+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г҃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3)=є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҃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5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); </a:t>
            </a:r>
            <a:endParaRPr lang="ru-RU" sz="36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г҃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)+є҃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(5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)=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и҃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8); </a:t>
            </a:r>
            <a:endParaRPr lang="ru-RU" sz="36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є҃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(5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)+и҃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(8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)=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</a:t>
            </a:r>
            <a:r>
              <a:rPr lang="ru-RU" sz="3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҃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і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(13); </a:t>
            </a:r>
            <a:endParaRPr lang="ru-RU" sz="36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и҃(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8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)+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</a:t>
            </a:r>
            <a:r>
              <a:rPr lang="ru-RU" sz="3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҃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і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(13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)=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к</a:t>
            </a:r>
            <a:r>
              <a:rPr lang="ru-RU" sz="3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҃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(21).</a:t>
            </a:r>
            <a:endParaRPr lang="ru-RU" sz="3600" b="1" dirty="0">
              <a:latin typeface="Hirmos Caps Ucs"/>
            </a:endParaRPr>
          </a:p>
        </p:txBody>
      </p:sp>
    </p:spTree>
    <p:extLst>
      <p:ext uri="{BB962C8B-B14F-4D97-AF65-F5344CB8AC3E}">
        <p14:creationId xmlns:p14="http://schemas.microsoft.com/office/powerpoint/2010/main" val="307484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79939" y="820271"/>
            <a:ext cx="75262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prstClr val="black"/>
                </a:solidFill>
                <a:latin typeface="Hirmos Caps Ucs"/>
              </a:rPr>
              <a:t>Буквица и арифметика </a:t>
            </a:r>
            <a:endParaRPr lang="ru-RU" sz="2400" b="1" i="1" dirty="0" smtClean="0">
              <a:solidFill>
                <a:prstClr val="black"/>
              </a:solidFill>
              <a:latin typeface="Hirmos Caps Ucs"/>
            </a:endParaRPr>
          </a:p>
          <a:p>
            <a:pPr lvl="0" algn="ctr"/>
            <a:r>
              <a:rPr lang="ru-RU" sz="2400" b="1" i="1" dirty="0" smtClean="0">
                <a:solidFill>
                  <a:prstClr val="black"/>
                </a:solidFill>
                <a:latin typeface="Hirmos Caps Ucs"/>
              </a:rPr>
              <a:t>полная </a:t>
            </a:r>
            <a:r>
              <a:rPr lang="ru-RU" sz="2400" b="1" i="1" dirty="0">
                <a:solidFill>
                  <a:prstClr val="black"/>
                </a:solidFill>
                <a:latin typeface="Hirmos Caps Ucs"/>
              </a:rPr>
              <a:t>тайн и </a:t>
            </a:r>
            <a:r>
              <a:rPr lang="ru-RU" sz="2400" b="1" i="1" dirty="0" smtClean="0">
                <a:solidFill>
                  <a:prstClr val="black"/>
                </a:solidFill>
                <a:latin typeface="Hirmos Caps Ucs"/>
              </a:rPr>
              <a:t>скрытого </a:t>
            </a:r>
            <a:r>
              <a:rPr lang="ru-RU" sz="2400" b="1" i="1" dirty="0">
                <a:solidFill>
                  <a:prstClr val="black"/>
                </a:solidFill>
                <a:latin typeface="Hirmos Caps Ucs"/>
              </a:rPr>
              <a:t>смысла</a:t>
            </a:r>
            <a:r>
              <a:rPr lang="ru-RU" sz="2400" dirty="0">
                <a:solidFill>
                  <a:prstClr val="black"/>
                </a:solidFill>
                <a:latin typeface="Hirmos Caps U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Hirmos Caps Ucs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Когда Я (А) познаю Мудрость Предков (В),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начинаю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</a:rPr>
              <a:t>Глаголить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(Г), т.е. доносить её до других.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Мудрость (В) и Глагол (Г) объединённые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</a:t>
            </a:r>
          </a:p>
          <a:p>
            <a:pPr lvl="0"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дают Бытие (Е) наша.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Бытие, соединяясь с Глаголом,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создают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Равновесие, Гармонию (И).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Гармоничное Бытие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создаёт информацию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, устраняющую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конфликты (ГI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).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 это всё происходит лишь в том случаи, когда человек поступает как Бог, живущий на земле (КА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).</a:t>
            </a:r>
            <a:endParaRPr lang="ru-RU" sz="3600" dirty="0" smtClean="0">
              <a:latin typeface="Hirmos Caps Ucs"/>
            </a:endParaRPr>
          </a:p>
        </p:txBody>
      </p:sp>
    </p:spTree>
    <p:extLst>
      <p:ext uri="{BB962C8B-B14F-4D97-AF65-F5344CB8AC3E}">
        <p14:creationId xmlns:p14="http://schemas.microsoft.com/office/powerpoint/2010/main" val="6302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79939" y="820271"/>
            <a:ext cx="7526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prstClr val="black"/>
                </a:solidFill>
                <a:latin typeface="Hirmos Caps Ucs"/>
              </a:rPr>
              <a:t>Буквица и арифметика </a:t>
            </a:r>
            <a:endParaRPr lang="ru-RU" sz="2400" b="1" i="1" dirty="0" smtClean="0">
              <a:solidFill>
                <a:prstClr val="black"/>
              </a:solidFill>
              <a:latin typeface="Hirmos Caps Ucs"/>
            </a:endParaRPr>
          </a:p>
          <a:p>
            <a:pPr lvl="0" algn="ctr"/>
            <a:r>
              <a:rPr lang="ru-RU" sz="2400" b="1" i="1" dirty="0" smtClean="0">
                <a:solidFill>
                  <a:prstClr val="black"/>
                </a:solidFill>
                <a:latin typeface="Hirmos Caps Ucs"/>
              </a:rPr>
              <a:t>полная </a:t>
            </a:r>
            <a:r>
              <a:rPr lang="ru-RU" sz="2400" b="1" i="1" dirty="0">
                <a:solidFill>
                  <a:prstClr val="black"/>
                </a:solidFill>
                <a:latin typeface="Hirmos Caps Ucs"/>
              </a:rPr>
              <a:t>тайн и </a:t>
            </a:r>
            <a:r>
              <a:rPr lang="ru-RU" sz="2400" b="1" i="1" dirty="0" smtClean="0">
                <a:solidFill>
                  <a:prstClr val="black"/>
                </a:solidFill>
                <a:latin typeface="Hirmos Caps Ucs"/>
              </a:rPr>
              <a:t>скрытого </a:t>
            </a:r>
            <a:r>
              <a:rPr lang="ru-RU" sz="2400" b="1" i="1" dirty="0">
                <a:solidFill>
                  <a:prstClr val="black"/>
                </a:solidFill>
                <a:latin typeface="Hirmos Caps Ucs"/>
              </a:rPr>
              <a:t>смысла</a:t>
            </a:r>
            <a:r>
              <a:rPr lang="ru-RU" sz="2400" dirty="0">
                <a:solidFill>
                  <a:prstClr val="black"/>
                </a:solidFill>
                <a:latin typeface="Hirmos Caps U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Hirmos Caps Ucs"/>
              </a:rPr>
            </a:br>
            <a:endParaRPr lang="ru-RU" sz="3600" dirty="0" smtClean="0">
              <a:latin typeface="Hirmos Caps U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12277" y="2019944"/>
            <a:ext cx="60725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Кириллица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 только азбука,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это сложная буквенно-числовая система, где всё логично и разумно,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буквами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записывают числа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числовые выражения имеют смысл и образ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7218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5238" y="855784"/>
            <a:ext cx="5414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Цель: создать условия для овладения умением записывать старославянские числа с помощью букв кириллицы</a:t>
            </a:r>
            <a:endParaRPr lang="ru-RU" sz="36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8153" y="1213777"/>
            <a:ext cx="40717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prstClr val="black"/>
                </a:solidFill>
                <a:cs typeface="Times New Roman" panose="02020603050405020304" pitchFamily="18" charset="0"/>
              </a:rPr>
              <a:t>Источники изображений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12535" y="2175754"/>
            <a:ext cx="5131750" cy="1980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http://subscribe.ru/group/obo-vsyom-ponemnogu/8553461/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http://www.k-istine.ru/orationem/orationem-210.htm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http://amenra.ru/?p=1259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http://fb.ru/article/154323/kak-poyavilas-kniga-kogda-poyavilas-pervaya-kniga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71288" y="2186351"/>
            <a:ext cx="335280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Патриарх Кирилл: </a:t>
            </a:r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«Великий духовный</a:t>
            </a:r>
          </a:p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подвиг </a:t>
            </a:r>
          </a:p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Кирилла </a:t>
            </a:r>
            <a:r>
              <a:rPr lang="ru-RU" sz="2400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и </a:t>
            </a:r>
            <a:r>
              <a:rPr lang="ru-RU" sz="2400" dirty="0" err="1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Мефодия</a:t>
            </a:r>
            <a:r>
              <a:rPr lang="ru-RU" sz="2400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стал судьбоносным событием в истории славянских народов</a:t>
            </a:r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lvl="0">
              <a:lnSpc>
                <a:spcPct val="150000"/>
              </a:lnSpc>
            </a:pPr>
            <a:endParaRPr lang="ru-RU" sz="28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1026" name="Picture 2" descr="p1bdu7nai61t331e8p17ic1mreifu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026" y="762000"/>
            <a:ext cx="31051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73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10788" y="984738"/>
            <a:ext cx="54147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Слова в Древней Руси записывались с помощью кириллицы.  </a:t>
            </a:r>
          </a:p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На этой азбуке основывалась и древнерусская нумерация, применявшаяся без существенных изменений до </a:t>
            </a:r>
            <a:r>
              <a:rPr lang="en-US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XVII</a:t>
            </a:r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в.</a:t>
            </a:r>
          </a:p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Буквы кириллицы служили одновременно и числовыми знаками. Для того, чтобы не перепутать число и слово, над числом ставился знак </a:t>
            </a:r>
          </a:p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«титло»</a:t>
            </a:r>
          </a:p>
          <a:p>
            <a:pPr lvl="0" algn="ctr"/>
            <a:r>
              <a:rPr lang="ru-RU" sz="7200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7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~</a:t>
            </a:r>
          </a:p>
          <a:p>
            <a:pPr lvl="0" algn="ctr"/>
            <a:endParaRPr lang="ru-RU" sz="24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3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77005" y="644337"/>
            <a:ext cx="599806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В кириллице</a:t>
            </a:r>
          </a:p>
          <a:p>
            <a:pPr lvl="0" algn="ctr"/>
            <a:r>
              <a:rPr lang="ru-RU" sz="4000" i="1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27</a:t>
            </a:r>
            <a:r>
              <a:rPr lang="ru-RU" sz="3200" i="1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цифр</a:t>
            </a:r>
          </a:p>
          <a:p>
            <a:pPr lvl="0" algn="ctr"/>
            <a:endParaRPr lang="ru-RU" sz="4000" dirty="0" smtClean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ru-RU" sz="24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465" y="1887416"/>
            <a:ext cx="6134956" cy="405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1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7816" y="950684"/>
            <a:ext cx="67290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ДВУЗНАЧНЫЕ ЧИСЛА ОТ 11 до 19 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Вслушайтесь в названия чисел второго десятка, от 11 до 19: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один-на-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дцать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две-на-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дцать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три-на-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дцать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..., т. е. один-на-десять, два-на-десять и т. д. 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 записывается число второго десятка соответственно: сперва буква, означающая единицы, ну, например "глаголь" для тройки, а за ней "и десятеричное", "i" в качестве десятки.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г҃і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13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6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4384" y="950684"/>
            <a:ext cx="69752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всех остальных чисел, например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"тридцать три",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«четыреста сорок четыре"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порядок общий: сотни, потом десятки, затем единицы. 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       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33л҃г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444ум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҃д.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 вот для цифры ноль не было соответствующей буквы, запись числа становилась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короче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508  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ф҃и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2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8790" y="536614"/>
            <a:ext cx="730216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800" i="1" dirty="0" err="1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Мильоны</a:t>
            </a:r>
            <a:r>
              <a:rPr lang="ru-RU" sz="2800" i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вас. </a:t>
            </a:r>
          </a:p>
          <a:p>
            <a:pPr lvl="0" algn="ctr"/>
            <a:r>
              <a:rPr lang="ru-RU" sz="2800" i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Нас – тьмы, и тьмы, и тьмы. Попробуйте сразитесь с нами!</a:t>
            </a:r>
          </a:p>
          <a:p>
            <a:pPr lvl="0" algn="ctr"/>
            <a:r>
              <a:rPr lang="ru-RU" sz="2800" i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          </a:t>
            </a:r>
            <a:r>
              <a:rPr lang="ru-RU" sz="2800" i="1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</a:t>
            </a:r>
            <a:r>
              <a:rPr lang="ru-RU" sz="2800" i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2800" i="1" dirty="0" err="1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А.Блок</a:t>
            </a:r>
            <a:r>
              <a:rPr lang="ru-RU" sz="2800" i="1" dirty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«Скифы»)</a:t>
            </a:r>
          </a:p>
          <a:p>
            <a:pPr lvl="0" algn="ctr"/>
            <a:endParaRPr lang="ru-RU" sz="4000" dirty="0" smtClean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ru-RU" sz="24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58764" y="2209098"/>
            <a:ext cx="679938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800" dirty="0" smtClean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«Тьма» </a:t>
            </a:r>
            <a:r>
              <a:rPr lang="ru-RU" sz="40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10 000</a:t>
            </a:r>
          </a:p>
          <a:p>
            <a:pPr lvl="0" algn="ctr"/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«Тьма </a:t>
            </a:r>
            <a:r>
              <a:rPr lang="ru-RU" sz="2800" dirty="0" err="1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тём</a:t>
            </a:r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»  </a:t>
            </a:r>
            <a:r>
              <a:rPr lang="ru-RU" sz="40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100 000 </a:t>
            </a:r>
          </a:p>
          <a:p>
            <a:pPr lvl="0" algn="ctr"/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«Тьма великая» </a:t>
            </a:r>
            <a:r>
              <a:rPr lang="ru-RU" sz="40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1 000 000</a:t>
            </a:r>
            <a:endParaRPr lang="ru-RU" sz="2800" dirty="0" smtClean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«Тьма тьмущая» </a:t>
            </a:r>
          </a:p>
          <a:p>
            <a:pPr lvl="0" algn="ctr"/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«И боле сего несть человеческому уму </a:t>
            </a:r>
            <a:r>
              <a:rPr lang="ru-RU" sz="2800" dirty="0" err="1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разумети</a:t>
            </a:r>
            <a:r>
              <a:rPr lang="ru-RU" sz="28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, токмо един Бог весть»</a:t>
            </a:r>
            <a:endParaRPr lang="ru-RU" sz="28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93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7846" y="42906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6" name="Рисунок 5" descr="D:\Загрузки\47a982c2022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07" y="1664675"/>
            <a:ext cx="4337539" cy="43844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711569" y="584574"/>
            <a:ext cx="63539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ln w="9525">
                  <a:solidFill>
                    <a:srgbClr val="251B02"/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Вспомогательные символы славянской нумерации</a:t>
            </a:r>
          </a:p>
        </p:txBody>
      </p:sp>
    </p:spTree>
    <p:extLst>
      <p:ext uri="{BB962C8B-B14F-4D97-AF65-F5344CB8AC3E}">
        <p14:creationId xmlns:p14="http://schemas.microsoft.com/office/powerpoint/2010/main" val="416540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1301</TotalTime>
  <Words>599</Words>
  <Application>Microsoft Office PowerPoint</Application>
  <PresentationFormat>Экран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Asus_AG</cp:lastModifiedBy>
  <cp:revision>113</cp:revision>
  <dcterms:created xsi:type="dcterms:W3CDTF">2013-11-19T05:52:05Z</dcterms:created>
  <dcterms:modified xsi:type="dcterms:W3CDTF">2022-06-21T18:05:12Z</dcterms:modified>
</cp:coreProperties>
</file>