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71" r:id="rId14"/>
    <p:sldId id="268" r:id="rId15"/>
    <p:sldId id="269" r:id="rId16"/>
    <p:sldId id="27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1869" y="8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4B95-CE9A-4702-8A2D-3E0332D474D6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80B15-751A-43CE-9ECD-9BB1E10E6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54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4B95-CE9A-4702-8A2D-3E0332D474D6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80B15-751A-43CE-9ECD-9BB1E10E6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677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4B95-CE9A-4702-8A2D-3E0332D474D6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80B15-751A-43CE-9ECD-9BB1E10E6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187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4B95-CE9A-4702-8A2D-3E0332D474D6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80B15-751A-43CE-9ECD-9BB1E10E6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68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4B95-CE9A-4702-8A2D-3E0332D474D6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80B15-751A-43CE-9ECD-9BB1E10E6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450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4B95-CE9A-4702-8A2D-3E0332D474D6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80B15-751A-43CE-9ECD-9BB1E10E6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08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4B95-CE9A-4702-8A2D-3E0332D474D6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80B15-751A-43CE-9ECD-9BB1E10E6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293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4B95-CE9A-4702-8A2D-3E0332D474D6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80B15-751A-43CE-9ECD-9BB1E10E6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207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4B95-CE9A-4702-8A2D-3E0332D474D6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80B15-751A-43CE-9ECD-9BB1E10E6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390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4B95-CE9A-4702-8A2D-3E0332D474D6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80B15-751A-43CE-9ECD-9BB1E10E6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65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64B95-CE9A-4702-8A2D-3E0332D474D6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80B15-751A-43CE-9ECD-9BB1E10E6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177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64B95-CE9A-4702-8A2D-3E0332D474D6}" type="datetimeFigureOut">
              <a:rPr lang="ru-RU" smtClean="0"/>
              <a:t>29.06.2022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80B15-751A-43CE-9ECD-9BB1E10E6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86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5" Type="http://schemas.openxmlformats.org/officeDocument/2006/relationships/image" Target="../media/image22.png"/><Relationship Id="rId4" Type="http://schemas.microsoft.com/office/2007/relationships/hdphoto" Target="../media/hdphoto6.wdp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0.wdp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1.wdp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stal-kom.ru/metally-na-zashchite-rodiny/" TargetMode="External"/><Relationship Id="rId2" Type="http://schemas.openxmlformats.org/officeDocument/2006/relationships/hyperlink" Target="https://histrf.ru/read/articles/tablitsa-na-vsie-vriemien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microsoft.com/office/2007/relationships/hdphoto" Target="../media/hdphoto4.wdp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14092" y="1440937"/>
            <a:ext cx="928777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Химические элементы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на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защите Родины</a:t>
            </a:r>
            <a:endParaRPr lang="en-GB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в годы Великой Отечественной войны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83548" y="4356339"/>
            <a:ext cx="56589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Презентация подготовлена: преподавателем отдельной дисциплины (физика, химия и биология)</a:t>
            </a:r>
          </a:p>
          <a:p>
            <a:r>
              <a:rPr lang="ru-RU" sz="2000" dirty="0" err="1" smtClean="0"/>
              <a:t>ФГКОУ</a:t>
            </a:r>
            <a:r>
              <a:rPr lang="ru-RU" sz="2000" dirty="0" smtClean="0"/>
              <a:t> «Тульское суворовское военное училище»</a:t>
            </a:r>
          </a:p>
          <a:p>
            <a:r>
              <a:rPr lang="ru-RU" sz="2000" dirty="0" smtClean="0"/>
              <a:t>Грибовой Ольгой Александровной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04980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3059" y="1986998"/>
            <a:ext cx="892481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0000"/>
                </a:solidFill>
              </a:rPr>
              <a:t>Более 90% всех металлов, которые использовались в Великой Отечественной войне, приходилось на железо. </a:t>
            </a:r>
            <a:r>
              <a:rPr lang="ru-RU" sz="2800" dirty="0" err="1">
                <a:solidFill>
                  <a:srgbClr val="000000"/>
                </a:solidFill>
              </a:rPr>
              <a:t>Fe</a:t>
            </a:r>
            <a:r>
              <a:rPr lang="ru-RU" sz="2800" dirty="0">
                <a:solidFill>
                  <a:srgbClr val="000000"/>
                </a:solidFill>
              </a:rPr>
              <a:t> – главная составляющая часть чугунов и сталей.</a:t>
            </a:r>
            <a:br>
              <a:rPr lang="ru-RU" sz="2800" dirty="0">
                <a:solidFill>
                  <a:srgbClr val="000000"/>
                </a:solidFill>
              </a:rPr>
            </a:br>
            <a:endParaRPr lang="ru-RU" sz="2800" dirty="0" smtClean="0">
              <a:solidFill>
                <a:srgbClr val="000000"/>
              </a:solidFill>
            </a:endParaRPr>
          </a:p>
          <a:p>
            <a:pPr algn="just"/>
            <a:r>
              <a:rPr lang="ru-RU" sz="2800" dirty="0" smtClean="0">
                <a:solidFill>
                  <a:srgbClr val="000000"/>
                </a:solidFill>
              </a:rPr>
              <a:t>Кобальтовая </a:t>
            </a:r>
            <a:r>
              <a:rPr lang="ru-RU" sz="2800" dirty="0">
                <a:solidFill>
                  <a:srgbClr val="000000"/>
                </a:solidFill>
              </a:rPr>
              <a:t>сталь использовалась для изготовления магнитных мин.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076329" y="226152"/>
            <a:ext cx="1640542" cy="1559859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55623" y="518537"/>
            <a:ext cx="128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C00000"/>
                </a:solidFill>
              </a:rPr>
              <a:t>Fe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089341" y="226150"/>
            <a:ext cx="623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26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076329" y="2078396"/>
            <a:ext cx="1640542" cy="1559859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255623" y="2407690"/>
            <a:ext cx="128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 smtClean="0">
                <a:solidFill>
                  <a:srgbClr val="C00000"/>
                </a:solidFill>
              </a:rPr>
              <a:t>Co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089342" y="2099914"/>
            <a:ext cx="654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27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8941" y="226150"/>
            <a:ext cx="90303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Химические элементы на </a:t>
            </a:r>
            <a:r>
              <a:rPr lang="ru-RU" sz="4000" b="1" dirty="0">
                <a:latin typeface="+mj-lt"/>
                <a:cs typeface="Times New Roman" panose="02020603050405020304" pitchFamily="18" charset="0"/>
              </a:rPr>
              <a:t>защите </a:t>
            </a:r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Родины</a:t>
            </a:r>
            <a:endParaRPr lang="en-GB" sz="4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в годы Великой Отечественной войны</a:t>
            </a:r>
            <a:endParaRPr lang="ru-RU" sz="4000" b="1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493059" y="1622612"/>
            <a:ext cx="8579224" cy="35859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493059" y="1779067"/>
            <a:ext cx="8579224" cy="35859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Users\Павел\Downloads\1333300549_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2823"/>
          <a:stretch/>
        </p:blipFill>
        <p:spPr bwMode="auto">
          <a:xfrm>
            <a:off x="3231408" y="4547862"/>
            <a:ext cx="5718955" cy="231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6503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6163" y="2196660"/>
            <a:ext cx="109907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0000"/>
                </a:solidFill>
              </a:rPr>
              <a:t>Сплав </a:t>
            </a:r>
            <a:r>
              <a:rPr lang="ru-RU" sz="2800" dirty="0" err="1">
                <a:solidFill>
                  <a:srgbClr val="000000"/>
                </a:solidFill>
              </a:rPr>
              <a:t>Cu</a:t>
            </a:r>
            <a:r>
              <a:rPr lang="ru-RU" sz="2800" dirty="0">
                <a:solidFill>
                  <a:srgbClr val="000000"/>
                </a:solidFill>
              </a:rPr>
              <a:t> (90%) и </a:t>
            </a:r>
            <a:r>
              <a:rPr lang="ru-RU" sz="2800" dirty="0" err="1">
                <a:solidFill>
                  <a:srgbClr val="000000"/>
                </a:solidFill>
              </a:rPr>
              <a:t>Sn</a:t>
            </a:r>
            <a:r>
              <a:rPr lang="ru-RU" sz="2800" dirty="0">
                <a:solidFill>
                  <a:srgbClr val="000000"/>
                </a:solidFill>
              </a:rPr>
              <a:t> (10%) – пушечный металл. Сплав </a:t>
            </a:r>
            <a:r>
              <a:rPr lang="ru-RU" sz="2800" dirty="0" err="1">
                <a:solidFill>
                  <a:srgbClr val="000000"/>
                </a:solidFill>
              </a:rPr>
              <a:t>Cu</a:t>
            </a:r>
            <a:r>
              <a:rPr lang="ru-RU" sz="2800" dirty="0">
                <a:solidFill>
                  <a:srgbClr val="000000"/>
                </a:solidFill>
              </a:rPr>
              <a:t> (68%) и </a:t>
            </a:r>
            <a:r>
              <a:rPr lang="ru-RU" sz="2800" dirty="0" err="1">
                <a:solidFill>
                  <a:srgbClr val="000000"/>
                </a:solidFill>
              </a:rPr>
              <a:t>Zn</a:t>
            </a:r>
            <a:r>
              <a:rPr lang="ru-RU" sz="2800" dirty="0">
                <a:solidFill>
                  <a:srgbClr val="000000"/>
                </a:solidFill>
              </a:rPr>
              <a:t> (32%) – латунь – использовали для изготовления артиллерийских снарядов и патронов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 cyr" panose="020B0604020202020204" pitchFamily="34" charset="0"/>
              </a:rPr>
              <a:t>.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816352" y="294060"/>
            <a:ext cx="1640542" cy="1559859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95646" y="607965"/>
            <a:ext cx="128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C00000"/>
                </a:solidFill>
              </a:rPr>
              <a:t>Cu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66611" y="315578"/>
            <a:ext cx="690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29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8940" y="226150"/>
            <a:ext cx="89958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Химические элементы на </a:t>
            </a:r>
            <a:r>
              <a:rPr lang="ru-RU" sz="4000" b="1" dirty="0">
                <a:latin typeface="+mj-lt"/>
                <a:cs typeface="Times New Roman" panose="02020603050405020304" pitchFamily="18" charset="0"/>
              </a:rPr>
              <a:t>защите </a:t>
            </a:r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Родины</a:t>
            </a:r>
            <a:endParaRPr lang="en-GB" sz="4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в годы Великой Отечественной войны</a:t>
            </a:r>
            <a:endParaRPr lang="ru-RU" sz="4000" b="1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493059" y="1622612"/>
            <a:ext cx="8579224" cy="35859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93059" y="1779067"/>
            <a:ext cx="8579224" cy="35859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4" name="Picture 2" descr="https://i.ibb.co/PZMVT1b/Aug4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87" y="3924396"/>
            <a:ext cx="4063354" cy="204946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region.center/source/BRYANSK/2022/01/snaryadi_rosgvardiy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629" y="3827505"/>
            <a:ext cx="3364865" cy="224324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Павел\Downloads\1345008750_sov_art_gitleru_dvwlgpyn01wk8ggwo8gk8wog0_ejcuplo1l0oo0sk8c40s8osc4_th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6983" y="3831528"/>
            <a:ext cx="2639910" cy="210232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077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8941" y="2294075"/>
            <a:ext cx="1172493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0000"/>
                </a:solidFill>
              </a:rPr>
              <a:t>Свойство германия превращать </a:t>
            </a:r>
            <a:r>
              <a:rPr lang="ru-RU" sz="2800" dirty="0" smtClean="0">
                <a:solidFill>
                  <a:srgbClr val="000000"/>
                </a:solidFill>
              </a:rPr>
              <a:t>тепловую энергию </a:t>
            </a:r>
            <a:r>
              <a:rPr lang="ru-RU" sz="2800" dirty="0">
                <a:solidFill>
                  <a:srgbClr val="000000"/>
                </a:solidFill>
              </a:rPr>
              <a:t>в электрическую использовали </a:t>
            </a:r>
            <a:r>
              <a:rPr lang="ru-RU" sz="2800" dirty="0" smtClean="0">
                <a:solidFill>
                  <a:srgbClr val="000000"/>
                </a:solidFill>
              </a:rPr>
              <a:t>для  </a:t>
            </a:r>
            <a:r>
              <a:rPr lang="ru-RU" sz="2800" dirty="0">
                <a:solidFill>
                  <a:srgbClr val="000000"/>
                </a:solidFill>
              </a:rPr>
              <a:t>создания генераторов ( питание раций </a:t>
            </a:r>
            <a:r>
              <a:rPr lang="ru-RU" sz="2800" dirty="0" smtClean="0">
                <a:solidFill>
                  <a:srgbClr val="000000"/>
                </a:solidFill>
              </a:rPr>
              <a:t>партизанских </a:t>
            </a:r>
            <a:r>
              <a:rPr lang="ru-RU" sz="2800" dirty="0">
                <a:solidFill>
                  <a:srgbClr val="000000"/>
                </a:solidFill>
              </a:rPr>
              <a:t>отрядов</a:t>
            </a:r>
            <a:r>
              <a:rPr lang="ru-RU" sz="2800" dirty="0" smtClean="0">
                <a:solidFill>
                  <a:srgbClr val="000000"/>
                </a:solidFill>
              </a:rPr>
              <a:t>).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789458" y="226150"/>
            <a:ext cx="1640542" cy="1559859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4612" y="486597"/>
            <a:ext cx="128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err="1" smtClean="0">
                <a:solidFill>
                  <a:srgbClr val="C00000"/>
                </a:solidFill>
              </a:rPr>
              <a:t>Ge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833846" y="306831"/>
            <a:ext cx="5961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32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8940" y="226150"/>
            <a:ext cx="90044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Химические элементы на </a:t>
            </a:r>
            <a:r>
              <a:rPr lang="ru-RU" sz="4000" b="1" dirty="0">
                <a:latin typeface="+mj-lt"/>
                <a:cs typeface="Times New Roman" panose="02020603050405020304" pitchFamily="18" charset="0"/>
              </a:rPr>
              <a:t>защите </a:t>
            </a:r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Родины</a:t>
            </a:r>
            <a:endParaRPr lang="en-GB" sz="4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в годы Великой Отечественной войны</a:t>
            </a:r>
            <a:endParaRPr lang="ru-RU" sz="4000" b="1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493059" y="1622612"/>
            <a:ext cx="8579224" cy="35859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493059" y="1779067"/>
            <a:ext cx="8579224" cy="35859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Павел\Downloads\racija_sever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851" y="3791558"/>
            <a:ext cx="3825240" cy="271592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Павел\Downloads\mYd_Mb9wbR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847" y="3679068"/>
            <a:ext cx="3771215" cy="282841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398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авел\Downloads\52ca70b4d681c010d4b20e4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394" y="2409193"/>
            <a:ext cx="3605406" cy="285548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Павел\Downloads\cruxsinsky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919" y="2361801"/>
            <a:ext cx="4025950" cy="295026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8941" y="5468523"/>
            <a:ext cx="114551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</a:rPr>
              <a:t>Серебро в сплавах с индием – для </a:t>
            </a:r>
            <a:r>
              <a:rPr lang="ru-RU" sz="2800" dirty="0" smtClean="0">
                <a:solidFill>
                  <a:srgbClr val="000000"/>
                </a:solidFill>
              </a:rPr>
              <a:t>изготовления</a:t>
            </a:r>
            <a:r>
              <a:rPr lang="en-GB" sz="2800" dirty="0" smtClean="0">
                <a:solidFill>
                  <a:srgbClr val="000000"/>
                </a:solidFill>
              </a:rPr>
              <a:t> </a:t>
            </a:r>
            <a:r>
              <a:rPr lang="ru-RU" sz="2800" dirty="0" smtClean="0">
                <a:solidFill>
                  <a:srgbClr val="000000"/>
                </a:solidFill>
              </a:rPr>
              <a:t>прожекторов</a:t>
            </a:r>
            <a:r>
              <a:rPr lang="en-GB" sz="2800" dirty="0" smtClean="0">
                <a:solidFill>
                  <a:srgbClr val="000000"/>
                </a:solidFill>
              </a:rPr>
              <a:t> </a:t>
            </a:r>
            <a:r>
              <a:rPr lang="ru-RU" sz="2800" dirty="0" err="1" smtClean="0">
                <a:solidFill>
                  <a:srgbClr val="000000"/>
                </a:solidFill>
              </a:rPr>
              <a:t>противо</a:t>
            </a:r>
            <a:r>
              <a:rPr lang="en-GB" sz="2800" dirty="0" smtClean="0">
                <a:solidFill>
                  <a:srgbClr val="000000"/>
                </a:solidFill>
              </a:rPr>
              <a:t>-</a:t>
            </a:r>
            <a:r>
              <a:rPr lang="ru-RU" sz="2800" dirty="0" smtClean="0">
                <a:solidFill>
                  <a:srgbClr val="000000"/>
                </a:solidFill>
              </a:rPr>
              <a:t>воздушной </a:t>
            </a:r>
            <a:r>
              <a:rPr lang="ru-RU" sz="2800" dirty="0">
                <a:solidFill>
                  <a:srgbClr val="000000"/>
                </a:solidFill>
              </a:rPr>
              <a:t>обороны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71529" y="226150"/>
            <a:ext cx="1640542" cy="1559859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82201" y="585680"/>
            <a:ext cx="128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 smtClean="0">
                <a:solidFill>
                  <a:srgbClr val="C00000"/>
                </a:solidFill>
              </a:rPr>
              <a:t>Ag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41106" y="247668"/>
            <a:ext cx="623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47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8941" y="226150"/>
            <a:ext cx="89440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Химические элементы на </a:t>
            </a:r>
            <a:r>
              <a:rPr lang="ru-RU" sz="4000" b="1" dirty="0">
                <a:latin typeface="+mj-lt"/>
                <a:cs typeface="Times New Roman" panose="02020603050405020304" pitchFamily="18" charset="0"/>
              </a:rPr>
              <a:t>защите </a:t>
            </a:r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Родины</a:t>
            </a:r>
            <a:endParaRPr lang="en-GB" sz="4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в годы Великой Отечественной войны</a:t>
            </a:r>
            <a:endParaRPr lang="ru-RU" sz="4000" b="1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493059" y="1622612"/>
            <a:ext cx="8579224" cy="35859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93059" y="1779067"/>
            <a:ext cx="8579224" cy="35859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7643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5129" y="1963288"/>
            <a:ext cx="109817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</a:rPr>
              <a:t>Тантал – важнейший стратегический материл для изготовления радарных установок, передаточных радиостанций.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816353" y="226150"/>
            <a:ext cx="1640542" cy="1559859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95647" y="462299"/>
            <a:ext cx="128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C00000"/>
                </a:solidFill>
              </a:rPr>
              <a:t>Ta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85930" y="247668"/>
            <a:ext cx="623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73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8940" y="226150"/>
            <a:ext cx="90389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Химические элементы на </a:t>
            </a:r>
            <a:r>
              <a:rPr lang="ru-RU" sz="4000" b="1" dirty="0">
                <a:latin typeface="+mj-lt"/>
                <a:cs typeface="Times New Roman" panose="02020603050405020304" pitchFamily="18" charset="0"/>
              </a:rPr>
              <a:t>защите </a:t>
            </a:r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Родины</a:t>
            </a:r>
            <a:endParaRPr lang="en-GB" sz="4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в годы Великой Отечественной войны</a:t>
            </a:r>
            <a:endParaRPr lang="ru-RU" sz="4000" b="1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493059" y="1622612"/>
            <a:ext cx="8579224" cy="35859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493059" y="1779067"/>
            <a:ext cx="8579224" cy="35859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Павел\Downloads\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337" y="3094674"/>
            <a:ext cx="2719150" cy="335697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Павел\Downloads\1276070562_009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921" y="3094674"/>
            <a:ext cx="2287130" cy="341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92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8941" y="5026550"/>
            <a:ext cx="115797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0000"/>
                </a:solidFill>
              </a:rPr>
              <a:t>Из вольфрамовых сталей и сплавов изготавливают танковую броню, оболочки торпед и снарядов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 cyr" panose="020B0604020202020204" pitchFamily="34" charset="0"/>
              </a:rPr>
              <a:t>.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735670" y="226150"/>
            <a:ext cx="1640542" cy="1559859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14964" y="585680"/>
            <a:ext cx="128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 smtClean="0">
                <a:solidFill>
                  <a:srgbClr val="C00000"/>
                </a:solidFill>
              </a:rPr>
              <a:t>W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60423" y="247668"/>
            <a:ext cx="6678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74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8940" y="226150"/>
            <a:ext cx="89958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Химические элементы на </a:t>
            </a:r>
            <a:r>
              <a:rPr lang="ru-RU" sz="4000" b="1" dirty="0">
                <a:latin typeface="+mj-lt"/>
                <a:cs typeface="Times New Roman" panose="02020603050405020304" pitchFamily="18" charset="0"/>
              </a:rPr>
              <a:t>защите </a:t>
            </a:r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Родины</a:t>
            </a:r>
            <a:endParaRPr lang="en-GB" sz="4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в годы Великой Отечественной войны</a:t>
            </a:r>
            <a:endParaRPr lang="ru-RU" sz="4000" b="1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493059" y="1622612"/>
            <a:ext cx="8579224" cy="35859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93059" y="1779067"/>
            <a:ext cx="8579224" cy="35859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C:\Users\Павел\Downloads\1359978665_1359879636_833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994" y="2393256"/>
            <a:ext cx="3176341" cy="232034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Павел\Downloads\1367943495_topedou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1516" y="2393256"/>
            <a:ext cx="3239093" cy="225307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Павел\Downloads\350px-Torpedo.Plymouth.NavyAndArmyIllustrated.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59" y="2364048"/>
            <a:ext cx="3303718" cy="229588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293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9376" y="1637476"/>
            <a:ext cx="1136430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 dirty="0" err="1">
                <a:solidFill>
                  <a:srgbClr val="000000"/>
                </a:solidFill>
              </a:rPr>
              <a:t>Курдюмов</a:t>
            </a:r>
            <a:r>
              <a:rPr lang="ru-RU" sz="2800" dirty="0">
                <a:solidFill>
                  <a:srgbClr val="000000"/>
                </a:solidFill>
              </a:rPr>
              <a:t> </a:t>
            </a:r>
            <a:r>
              <a:rPr lang="ru-RU" sz="2800" dirty="0" err="1">
                <a:solidFill>
                  <a:srgbClr val="000000"/>
                </a:solidFill>
              </a:rPr>
              <a:t>Г.М</a:t>
            </a:r>
            <a:r>
              <a:rPr lang="ru-RU" sz="2800" dirty="0">
                <a:solidFill>
                  <a:srgbClr val="000000"/>
                </a:solidFill>
              </a:rPr>
              <a:t>. 1234 вопроса по химии. – М.: Мир, 2004. – 191 с.</a:t>
            </a:r>
          </a:p>
          <a:p>
            <a:pPr marL="342900" indent="-342900">
              <a:buAutoNum type="arabicPeriod"/>
            </a:pPr>
            <a:r>
              <a:rPr lang="ru-RU" sz="2800" dirty="0">
                <a:solidFill>
                  <a:srgbClr val="000000"/>
                </a:solidFill>
              </a:rPr>
              <a:t>И. Желтов, М. Павлов, И. Павлов, А. Сергеев, А. </a:t>
            </a:r>
            <a:r>
              <a:rPr lang="ru-RU" sz="2800" dirty="0" err="1">
                <a:solidFill>
                  <a:srgbClr val="000000"/>
                </a:solidFill>
              </a:rPr>
              <a:t>Солянкин</a:t>
            </a:r>
            <a:r>
              <a:rPr lang="ru-RU" sz="2800" dirty="0">
                <a:solidFill>
                  <a:srgbClr val="000000"/>
                </a:solidFill>
              </a:rPr>
              <a:t>. Неизвестный Т-34. — М.: </a:t>
            </a:r>
            <a:r>
              <a:rPr lang="ru-RU" sz="2800" dirty="0" err="1">
                <a:solidFill>
                  <a:srgbClr val="000000"/>
                </a:solidFill>
              </a:rPr>
              <a:t>Экспринт</a:t>
            </a:r>
            <a:r>
              <a:rPr lang="ru-RU" sz="2800" dirty="0">
                <a:solidFill>
                  <a:srgbClr val="000000"/>
                </a:solidFill>
              </a:rPr>
              <a:t>, 2001. — 184 с.</a:t>
            </a:r>
            <a:endParaRPr lang="en-GB" sz="2800" dirty="0">
              <a:solidFill>
                <a:srgbClr val="000000"/>
              </a:solidFill>
            </a:endParaRPr>
          </a:p>
          <a:p>
            <a:pPr marL="342900" indent="-342900">
              <a:buAutoNum type="arabicPeriod"/>
            </a:pPr>
            <a:r>
              <a:rPr lang="ru-RU" sz="2800" dirty="0">
                <a:solidFill>
                  <a:srgbClr val="000000"/>
                </a:solidFill>
              </a:rPr>
              <a:t>М. Н. </a:t>
            </a:r>
            <a:r>
              <a:rPr lang="ru-RU" sz="2800" dirty="0" err="1">
                <a:solidFill>
                  <a:srgbClr val="000000"/>
                </a:solidFill>
              </a:rPr>
              <a:t>Свирин</a:t>
            </a:r>
            <a:r>
              <a:rPr lang="ru-RU" sz="2800" dirty="0">
                <a:solidFill>
                  <a:srgbClr val="000000"/>
                </a:solidFill>
              </a:rPr>
              <a:t>. Артиллерийское вооружение советских танков 1940—1945. — М.: </a:t>
            </a:r>
            <a:r>
              <a:rPr lang="ru-RU" sz="2800" dirty="0" err="1">
                <a:solidFill>
                  <a:srgbClr val="000000"/>
                </a:solidFill>
              </a:rPr>
              <a:t>Экспринт</a:t>
            </a:r>
            <a:r>
              <a:rPr lang="ru-RU" sz="2800" dirty="0">
                <a:solidFill>
                  <a:srgbClr val="000000"/>
                </a:solidFill>
              </a:rPr>
              <a:t>, 1999. </a:t>
            </a:r>
            <a:r>
              <a:rPr lang="ru-RU" sz="2800" dirty="0">
                <a:solidFill>
                  <a:srgbClr val="000000"/>
                </a:solidFill>
              </a:rPr>
              <a:t>— 40 с</a:t>
            </a:r>
            <a:r>
              <a:rPr lang="ru-RU" sz="28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2800" dirty="0" err="1" smtClean="0">
                <a:solidFill>
                  <a:srgbClr val="000000"/>
                </a:solidFill>
                <a:hlinkClick r:id="rId2"/>
              </a:rPr>
              <a:t>https</a:t>
            </a:r>
            <a:r>
              <a:rPr lang="ru-RU" sz="2800" dirty="0">
                <a:solidFill>
                  <a:srgbClr val="000000"/>
                </a:solidFill>
                <a:hlinkClick r:id="rId2"/>
              </a:rPr>
              <a:t>://</a:t>
            </a:r>
            <a:r>
              <a:rPr lang="ru-RU" sz="2800" dirty="0" err="1">
                <a:solidFill>
                  <a:srgbClr val="000000"/>
                </a:solidFill>
                <a:hlinkClick r:id="rId2"/>
              </a:rPr>
              <a:t>histrf.ru</a:t>
            </a:r>
            <a:r>
              <a:rPr lang="ru-RU" sz="2800" dirty="0">
                <a:solidFill>
                  <a:srgbClr val="000000"/>
                </a:solidFill>
                <a:hlinkClick r:id="rId2"/>
              </a:rPr>
              <a:t>/</a:t>
            </a:r>
            <a:r>
              <a:rPr lang="ru-RU" sz="2800" dirty="0" err="1">
                <a:solidFill>
                  <a:srgbClr val="000000"/>
                </a:solidFill>
                <a:hlinkClick r:id="rId2"/>
              </a:rPr>
              <a:t>read</a:t>
            </a:r>
            <a:r>
              <a:rPr lang="ru-RU" sz="2800" dirty="0">
                <a:solidFill>
                  <a:srgbClr val="000000"/>
                </a:solidFill>
                <a:hlinkClick r:id="rId2"/>
              </a:rPr>
              <a:t>/</a:t>
            </a:r>
            <a:r>
              <a:rPr lang="ru-RU" sz="2800" dirty="0" err="1">
                <a:solidFill>
                  <a:srgbClr val="000000"/>
                </a:solidFill>
                <a:hlinkClick r:id="rId2"/>
              </a:rPr>
              <a:t>articles</a:t>
            </a:r>
            <a:r>
              <a:rPr lang="ru-RU" sz="2800" dirty="0">
                <a:solidFill>
                  <a:srgbClr val="000000"/>
                </a:solidFill>
                <a:hlinkClick r:id="rId2"/>
              </a:rPr>
              <a:t>/</a:t>
            </a:r>
            <a:r>
              <a:rPr lang="ru-RU" sz="2800" dirty="0" err="1">
                <a:solidFill>
                  <a:srgbClr val="000000"/>
                </a:solidFill>
                <a:hlinkClick r:id="rId2"/>
              </a:rPr>
              <a:t>tablitsa-na-vsie-vriemiena</a:t>
            </a:r>
            <a:endParaRPr lang="ru-RU" sz="2800" dirty="0">
              <a:solidFill>
                <a:srgbClr val="000000"/>
              </a:solidFill>
            </a:endParaRPr>
          </a:p>
          <a:p>
            <a:r>
              <a:rPr lang="ru-RU" sz="2800" dirty="0" smtClean="0">
                <a:solidFill>
                  <a:srgbClr val="000000"/>
                </a:solidFill>
              </a:rPr>
              <a:t>5. </a:t>
            </a:r>
            <a:r>
              <a:rPr lang="en-US" sz="2800" dirty="0" smtClean="0">
                <a:solidFill>
                  <a:srgbClr val="000000"/>
                </a:solidFill>
                <a:hlinkClick r:id="rId3"/>
              </a:rPr>
              <a:t>https</a:t>
            </a:r>
            <a:r>
              <a:rPr lang="en-US" sz="2800" dirty="0">
                <a:solidFill>
                  <a:srgbClr val="000000"/>
                </a:solidFill>
                <a:hlinkClick r:id="rId3"/>
              </a:rPr>
              <a:t>://</a:t>
            </a:r>
            <a:r>
              <a:rPr lang="en-US" sz="2800" dirty="0" err="1">
                <a:solidFill>
                  <a:srgbClr val="000000"/>
                </a:solidFill>
                <a:hlinkClick r:id="rId3"/>
              </a:rPr>
              <a:t>stal-kom.ru</a:t>
            </a:r>
            <a:r>
              <a:rPr lang="en-US" sz="2800" dirty="0">
                <a:solidFill>
                  <a:srgbClr val="000000"/>
                </a:solidFill>
                <a:hlinkClick r:id="rId3"/>
              </a:rPr>
              <a:t>/</a:t>
            </a:r>
            <a:r>
              <a:rPr lang="en-US" sz="2800" dirty="0" err="1">
                <a:solidFill>
                  <a:srgbClr val="000000"/>
                </a:solidFill>
                <a:hlinkClick r:id="rId3"/>
              </a:rPr>
              <a:t>metally-na-zashchite-rodiny</a:t>
            </a:r>
            <a:r>
              <a:rPr lang="en-US" sz="2800" dirty="0" smtClean="0">
                <a:solidFill>
                  <a:srgbClr val="000000"/>
                </a:solidFill>
                <a:hlinkClick r:id="rId3"/>
              </a:rPr>
              <a:t>/</a:t>
            </a:r>
            <a:r>
              <a:rPr lang="ru-RU" sz="2800" dirty="0" smtClean="0">
                <a:solidFill>
                  <a:srgbClr val="000000"/>
                </a:solidFill>
              </a:rPr>
              <a:t> 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9343" y="526211"/>
            <a:ext cx="107312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+mj-lt"/>
                <a:cs typeface="Times New Roman" panose="02020603050405020304" pitchFamily="18" charset="0"/>
              </a:rPr>
              <a:t>Используемые источники:</a:t>
            </a:r>
            <a:endParaRPr lang="ru-RU" sz="40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530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3654" y="1051835"/>
            <a:ext cx="7482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  решающей схватке подымите недра против врага! Пусть горы металлов, цемента, взрывчатых  веществ вырастут в тот девятый вал, мощной силой которого будет повержена фашистская лавина»</a:t>
            </a:r>
          </a:p>
          <a:p>
            <a:pPr algn="just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</a:p>
          <a:p>
            <a:pPr algn="just"/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академик А. Е. Ферсман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 descr="https://www.ksc.ru/upload/iblock/39a/39aa49f2eb4f3ee286b210f9d29064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8454" y="1051835"/>
            <a:ext cx="3291840" cy="420806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481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8940" y="226150"/>
            <a:ext cx="90820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Химические элементы на </a:t>
            </a:r>
            <a:r>
              <a:rPr lang="ru-RU" sz="4000" b="1" dirty="0">
                <a:latin typeface="+mj-lt"/>
                <a:cs typeface="Times New Roman" panose="02020603050405020304" pitchFamily="18" charset="0"/>
              </a:rPr>
              <a:t>защите </a:t>
            </a:r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Родины</a:t>
            </a:r>
            <a:endParaRPr lang="en-GB" sz="4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в годы Великой Отечественной войны</a:t>
            </a:r>
            <a:endParaRPr lang="ru-RU" sz="4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6188" y="2191865"/>
            <a:ext cx="886609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cs typeface="Times New Roman" panose="02020603050405020304" pitchFamily="18" charset="0"/>
              </a:rPr>
              <a:t>Металлический </a:t>
            </a:r>
            <a:r>
              <a:rPr lang="ru-RU" sz="2800" dirty="0">
                <a:cs typeface="Times New Roman" panose="02020603050405020304" pitchFamily="18" charset="0"/>
              </a:rPr>
              <a:t>литий бурно реагирует с водой, при этом выделяется большой объем водорода, которым заполняли аэростаты и спасательное снаряжение при авариях самолетов и судов в открытом море. </a:t>
            </a:r>
            <a:endParaRPr lang="ru-RU" sz="2800" dirty="0" smtClean="0"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cs typeface="Times New Roman" panose="02020603050405020304" pitchFamily="18" charset="0"/>
              </a:rPr>
              <a:t>Добавка </a:t>
            </a:r>
            <a:r>
              <a:rPr lang="ru-RU" sz="2800" dirty="0">
                <a:cs typeface="Times New Roman" panose="02020603050405020304" pitchFamily="18" charset="0"/>
              </a:rPr>
              <a:t>гидроксида лития в щелочные аккумуляторы увеличивает срок их службы в 2–3 раза, что было очень нужно для партизанских отрядов. </a:t>
            </a:r>
            <a:endParaRPr lang="ru-RU" sz="2800" dirty="0" smtClean="0"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cs typeface="Times New Roman" panose="02020603050405020304" pitchFamily="18" charset="0"/>
              </a:rPr>
              <a:t>Трассирующие </a:t>
            </a:r>
            <a:r>
              <a:rPr lang="ru-RU" sz="2800" dirty="0">
                <a:cs typeface="Times New Roman" panose="02020603050405020304" pitchFamily="18" charset="0"/>
              </a:rPr>
              <a:t>пули с добавками </a:t>
            </a:r>
            <a:r>
              <a:rPr lang="ru-RU" sz="2800" dirty="0" err="1">
                <a:cs typeface="Times New Roman" panose="02020603050405020304" pitchFamily="18" charset="0"/>
              </a:rPr>
              <a:t>Li</a:t>
            </a:r>
            <a:r>
              <a:rPr lang="ru-RU" sz="2800" dirty="0">
                <a:cs typeface="Times New Roman" panose="02020603050405020304" pitchFamily="18" charset="0"/>
              </a:rPr>
              <a:t> при полете оставляли сине-зеленый след.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923929" y="226150"/>
            <a:ext cx="1640542" cy="1559859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34600" y="405914"/>
            <a:ext cx="128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C00000"/>
                </a:solidFill>
              </a:rPr>
              <a:t>Li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20718" y="247668"/>
            <a:ext cx="295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3</a:t>
            </a:r>
            <a:endParaRPr lang="ru-RU" sz="3200" b="1" dirty="0">
              <a:solidFill>
                <a:srgbClr val="C00000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493059" y="1622612"/>
            <a:ext cx="8579224" cy="35859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93059" y="1779067"/>
            <a:ext cx="8579224" cy="35859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s://waralbum.ru/wp-content/uploads/2010/03/2010-02-16-aerost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1159" y="2191865"/>
            <a:ext cx="2693697" cy="180926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40254" y="4406990"/>
            <a:ext cx="1575505" cy="203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701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8940" y="2320084"/>
            <a:ext cx="786921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000000"/>
                </a:solidFill>
                <a:effectLst/>
              </a:rPr>
              <a:t>Бериллиевая бронза (сплав меди и 1–2,5% </a:t>
            </a:r>
            <a:r>
              <a:rPr lang="ru-RU" sz="2800" b="0" i="0" dirty="0" err="1" smtClean="0">
                <a:solidFill>
                  <a:srgbClr val="000000"/>
                </a:solidFill>
                <a:effectLst/>
              </a:rPr>
              <a:t>Ве</a:t>
            </a:r>
            <a:r>
              <a:rPr lang="ru-RU" sz="2800" b="0" i="0" dirty="0" smtClean="0">
                <a:solidFill>
                  <a:srgbClr val="000000"/>
                </a:solidFill>
                <a:effectLst/>
              </a:rPr>
              <a:t> с добавками 0,2–0,5% </a:t>
            </a:r>
            <a:r>
              <a:rPr lang="ru-RU" sz="2800" b="0" i="0" dirty="0" err="1" smtClean="0">
                <a:solidFill>
                  <a:srgbClr val="000000"/>
                </a:solidFill>
                <a:effectLst/>
              </a:rPr>
              <a:t>Ni</a:t>
            </a:r>
            <a:r>
              <a:rPr lang="ru-RU" sz="2800" b="0" i="0" dirty="0" smtClean="0">
                <a:solidFill>
                  <a:srgbClr val="000000"/>
                </a:solidFill>
                <a:effectLst/>
              </a:rPr>
              <a:t> и Со) используется в самолетостроении.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800" b="0" i="0" dirty="0" smtClean="0">
              <a:solidFill>
                <a:srgbClr val="000000"/>
              </a:solidFill>
              <a:effectLst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b="0" i="0" dirty="0" smtClean="0">
                <a:solidFill>
                  <a:srgbClr val="000000"/>
                </a:solidFill>
                <a:effectLst/>
              </a:rPr>
              <a:t>Сплав </a:t>
            </a:r>
            <a:r>
              <a:rPr lang="ru-RU" sz="2800" b="0" i="0" dirty="0" err="1" smtClean="0">
                <a:solidFill>
                  <a:srgbClr val="000000"/>
                </a:solidFill>
                <a:effectLst/>
              </a:rPr>
              <a:t>Ве</a:t>
            </a:r>
            <a:r>
              <a:rPr lang="ru-RU" sz="2800" b="0" i="0" dirty="0" smtClean="0">
                <a:solidFill>
                  <a:srgbClr val="000000"/>
                </a:solidFill>
                <a:effectLst/>
              </a:rPr>
              <a:t>, </a:t>
            </a:r>
            <a:r>
              <a:rPr lang="ru-RU" sz="2800" b="0" i="0" dirty="0" err="1" smtClean="0">
                <a:solidFill>
                  <a:srgbClr val="000000"/>
                </a:solidFill>
                <a:effectLst/>
              </a:rPr>
              <a:t>Mg</a:t>
            </a:r>
            <a:r>
              <a:rPr lang="ru-RU" sz="2800" b="0" i="0" dirty="0" smtClean="0">
                <a:solidFill>
                  <a:srgbClr val="000000"/>
                </a:solidFill>
                <a:effectLst/>
              </a:rPr>
              <a:t>, </a:t>
            </a:r>
            <a:r>
              <a:rPr lang="ru-RU" sz="2800" b="0" i="0" dirty="0" err="1" smtClean="0">
                <a:solidFill>
                  <a:srgbClr val="000000"/>
                </a:solidFill>
                <a:effectLst/>
              </a:rPr>
              <a:t>Al</a:t>
            </a:r>
            <a:r>
              <a:rPr lang="ru-RU" sz="2800" b="0" i="0" dirty="0" smtClean="0">
                <a:solidFill>
                  <a:srgbClr val="000000"/>
                </a:solidFill>
                <a:effectLst/>
              </a:rPr>
              <a:t>, </a:t>
            </a:r>
            <a:r>
              <a:rPr lang="ru-RU" sz="2800" b="0" i="0" dirty="0" err="1" smtClean="0">
                <a:solidFill>
                  <a:srgbClr val="000000"/>
                </a:solidFill>
                <a:effectLst/>
              </a:rPr>
              <a:t>Ti</a:t>
            </a:r>
            <a:r>
              <a:rPr lang="ru-RU" sz="2800" b="0" i="0" dirty="0" smtClean="0">
                <a:solidFill>
                  <a:srgbClr val="000000"/>
                </a:solidFill>
                <a:effectLst/>
              </a:rPr>
              <a:t> необходим в создании ракет и скорострельных авиационных пулеметов, впервые примененных в годы войны.</a:t>
            </a:r>
            <a:endParaRPr lang="ru-RU" sz="2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950823" y="303025"/>
            <a:ext cx="1640542" cy="1559859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130117" y="482789"/>
            <a:ext cx="128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 smtClean="0">
                <a:solidFill>
                  <a:srgbClr val="C00000"/>
                </a:solidFill>
              </a:rPr>
              <a:t>Be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47612" y="324543"/>
            <a:ext cx="295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4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8940" y="226150"/>
            <a:ext cx="89526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Химические элементы на </a:t>
            </a:r>
            <a:r>
              <a:rPr lang="ru-RU" sz="4000" b="1" dirty="0">
                <a:latin typeface="+mj-lt"/>
                <a:cs typeface="Times New Roman" panose="02020603050405020304" pitchFamily="18" charset="0"/>
              </a:rPr>
              <a:t>защите </a:t>
            </a:r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Родины</a:t>
            </a:r>
            <a:endParaRPr lang="en-GB" sz="4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в годы Великой Отечественной войны</a:t>
            </a:r>
            <a:endParaRPr lang="ru-RU" sz="4000" b="1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493059" y="1622612"/>
            <a:ext cx="8579224" cy="35859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493059" y="1779067"/>
            <a:ext cx="8579224" cy="35859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 descr="https://static.tildacdn.com/tild3837-6531-4231-b033-396637336463/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4820" y="2088210"/>
            <a:ext cx="2890594" cy="201653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war-time.ru/images/blog/strelkovoe-orujie/pulemet/rossia-sssr/dshk-dshkm/pod-3-vov/vov-voyna-dshk-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6069" y="4534482"/>
            <a:ext cx="2899345" cy="190148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962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5836" y="2058108"/>
            <a:ext cx="110893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</a:rPr>
              <a:t>Азот входил в состав взрывчатых веществ в годы ВОВ, так как включал в себя соединения азота.</a:t>
            </a:r>
            <a:endParaRPr lang="ru-RU" sz="28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040470" y="331711"/>
            <a:ext cx="1640542" cy="1559859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19764" y="511475"/>
            <a:ext cx="128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C00000"/>
                </a:solidFill>
              </a:rPr>
              <a:t>N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37259" y="353229"/>
            <a:ext cx="295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7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8941" y="226150"/>
            <a:ext cx="9064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Химические элементы на </a:t>
            </a:r>
            <a:r>
              <a:rPr lang="ru-RU" sz="4000" b="1" dirty="0">
                <a:latin typeface="+mj-lt"/>
                <a:cs typeface="Times New Roman" panose="02020603050405020304" pitchFamily="18" charset="0"/>
              </a:rPr>
              <a:t>защите </a:t>
            </a:r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Родины</a:t>
            </a:r>
            <a:endParaRPr lang="en-GB" sz="4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в годы Великой Отечественной войны</a:t>
            </a:r>
            <a:endParaRPr lang="ru-RU" sz="4000" b="1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493059" y="1622612"/>
            <a:ext cx="8579224" cy="35859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493059" y="1779067"/>
            <a:ext cx="8579224" cy="35859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5837" y="3255397"/>
            <a:ext cx="6602958" cy="1725209"/>
          </a:xfrm>
          <a:prstGeom prst="rect">
            <a:avLst/>
          </a:prstGeom>
        </p:spPr>
      </p:pic>
      <p:pic>
        <p:nvPicPr>
          <p:cNvPr id="5126" name="Picture 6" descr="https://s00.yaplakal.com/pics/pics_original/3/8/6/950068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3408" y="5118001"/>
            <a:ext cx="1380258" cy="957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93278" y="6148779"/>
            <a:ext cx="18193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гидразин</a:t>
            </a:r>
            <a:endParaRPr lang="ru-RU" sz="2000" b="1" dirty="0"/>
          </a:p>
        </p:txBody>
      </p:sp>
      <p:pic>
        <p:nvPicPr>
          <p:cNvPr id="5128" name="Picture 8" descr="https://everipedia-storage.s3.amazonaws.com/ProfilePicture/en/Ammonium_nitrite__9acbfb/Ammonium_Nitrite_2D.jpg__86031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8336" y="5223788"/>
            <a:ext cx="2430372" cy="80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921335" y="6188354"/>
            <a:ext cx="3722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аммиачная селитра</a:t>
            </a:r>
            <a:endParaRPr lang="ru-RU" sz="2000" b="1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40470" y="3255397"/>
            <a:ext cx="1755560" cy="117716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734970" y="4580496"/>
            <a:ext cx="2251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тринитроглицерин</a:t>
            </a:r>
            <a:endParaRPr lang="ru-RU" sz="2000" b="1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64504" y="2751213"/>
            <a:ext cx="2830652" cy="188145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267768" y="4580497"/>
            <a:ext cx="2251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нитроцеллюлоза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683816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199" y="2119718"/>
            <a:ext cx="870472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0000"/>
                </a:solidFill>
              </a:rPr>
              <a:t>На основе </a:t>
            </a:r>
            <a:r>
              <a:rPr lang="ru-RU" sz="2800" dirty="0" err="1">
                <a:solidFill>
                  <a:srgbClr val="000000"/>
                </a:solidFill>
              </a:rPr>
              <a:t>Mg</a:t>
            </a:r>
            <a:r>
              <a:rPr lang="ru-RU" sz="2800" dirty="0">
                <a:solidFill>
                  <a:srgbClr val="000000"/>
                </a:solidFill>
              </a:rPr>
              <a:t> и </a:t>
            </a:r>
            <a:r>
              <a:rPr lang="ru-RU" sz="2800" dirty="0" err="1">
                <a:solidFill>
                  <a:srgbClr val="000000"/>
                </a:solidFill>
              </a:rPr>
              <a:t>Al</a:t>
            </a:r>
            <a:r>
              <a:rPr lang="ru-RU" sz="2800" dirty="0">
                <a:solidFill>
                  <a:srgbClr val="000000"/>
                </a:solidFill>
              </a:rPr>
              <a:t> изготовлялись прочные и сверхлегкие сплавы для самолетостроения</a:t>
            </a:r>
            <a:r>
              <a:rPr lang="ru-RU" sz="2800" dirty="0" smtClean="0">
                <a:solidFill>
                  <a:srgbClr val="000000"/>
                </a:solidFill>
              </a:rPr>
              <a:t>.</a:t>
            </a:r>
          </a:p>
          <a:p>
            <a:r>
              <a:rPr lang="ru-RU" sz="2800" dirty="0">
                <a:solidFill>
                  <a:srgbClr val="000000"/>
                </a:solidFill>
              </a:rPr>
              <a:t>Порошок </a:t>
            </a:r>
            <a:r>
              <a:rPr lang="en-US" sz="2800" dirty="0">
                <a:solidFill>
                  <a:srgbClr val="000000"/>
                </a:solidFill>
              </a:rPr>
              <a:t>Al</a:t>
            </a:r>
            <a:r>
              <a:rPr lang="ru-RU" sz="2800" dirty="0">
                <a:solidFill>
                  <a:srgbClr val="000000"/>
                </a:solidFill>
              </a:rPr>
              <a:t> – для получения горючих и</a:t>
            </a:r>
          </a:p>
          <a:p>
            <a:r>
              <a:rPr lang="ru-RU" sz="2800" dirty="0">
                <a:solidFill>
                  <a:srgbClr val="000000"/>
                </a:solidFill>
              </a:rPr>
              <a:t>взрывчатых смесей (зажигательные бомбы)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955305" y="226150"/>
            <a:ext cx="1640542" cy="1559859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134598" y="522978"/>
            <a:ext cx="128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 smtClean="0">
                <a:solidFill>
                  <a:srgbClr val="C00000"/>
                </a:solidFill>
              </a:rPr>
              <a:t>Al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932458" y="247668"/>
            <a:ext cx="6947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13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986681" y="2061319"/>
            <a:ext cx="1640542" cy="1559859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76327" y="2297468"/>
            <a:ext cx="1461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C00000"/>
                </a:solidFill>
              </a:rPr>
              <a:t>Mg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963834" y="2082837"/>
            <a:ext cx="6947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12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8941" y="226150"/>
            <a:ext cx="90130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Химические элементы на </a:t>
            </a:r>
            <a:r>
              <a:rPr lang="ru-RU" sz="4000" b="1" dirty="0">
                <a:latin typeface="+mj-lt"/>
                <a:cs typeface="Times New Roman" panose="02020603050405020304" pitchFamily="18" charset="0"/>
              </a:rPr>
              <a:t>защите </a:t>
            </a:r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Родины</a:t>
            </a:r>
            <a:endParaRPr lang="en-GB" sz="4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в годы Великой Отечественной войны</a:t>
            </a:r>
            <a:endParaRPr lang="ru-RU" sz="4000" b="1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493059" y="1622612"/>
            <a:ext cx="8579224" cy="35859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493059" y="1779067"/>
            <a:ext cx="8579224" cy="35859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C:\Users\Павел\Downloads\LaxQZVWC8D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334" y="4142113"/>
            <a:ext cx="2334386" cy="196642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Павел\Downloads\HaHrhSdUWR8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59" y="4212335"/>
            <a:ext cx="3623003" cy="191031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Павел\Downloads\kursk-1943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56"/>
          <a:stretch/>
        </p:blipFill>
        <p:spPr bwMode="auto">
          <a:xfrm>
            <a:off x="8118992" y="4212335"/>
            <a:ext cx="2792288" cy="1821968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875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3059" y="2564157"/>
            <a:ext cx="646176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0000"/>
                </a:solidFill>
              </a:rPr>
              <a:t>Сплав титана (до 88%) с другими металлами </a:t>
            </a:r>
            <a:r>
              <a:rPr lang="ru-RU" sz="2800" dirty="0" smtClean="0">
                <a:solidFill>
                  <a:srgbClr val="000000"/>
                </a:solidFill>
              </a:rPr>
              <a:t>применяли для изготовления </a:t>
            </a:r>
            <a:r>
              <a:rPr lang="ru-RU" sz="2800" dirty="0">
                <a:solidFill>
                  <a:srgbClr val="000000"/>
                </a:solidFill>
              </a:rPr>
              <a:t>танковой брони. В 1943 г. </a:t>
            </a:r>
            <a:r>
              <a:rPr lang="ru-RU" sz="2800" dirty="0" smtClean="0">
                <a:solidFill>
                  <a:srgbClr val="000000"/>
                </a:solidFill>
              </a:rPr>
              <a:t>Фашисты не вступали </a:t>
            </a:r>
            <a:r>
              <a:rPr lang="ru-RU" sz="2800" dirty="0">
                <a:solidFill>
                  <a:srgbClr val="000000"/>
                </a:solidFill>
              </a:rPr>
              <a:t>в бой с советскими танками </a:t>
            </a:r>
            <a:r>
              <a:rPr lang="ru-RU" sz="2800" dirty="0" err="1">
                <a:solidFill>
                  <a:srgbClr val="000000"/>
                </a:solidFill>
              </a:rPr>
              <a:t>ИС</a:t>
            </a:r>
            <a:r>
              <a:rPr lang="ru-RU" sz="2800" dirty="0">
                <a:solidFill>
                  <a:srgbClr val="000000"/>
                </a:solidFill>
              </a:rPr>
              <a:t>-3 на расстоянии не более 1 км. Состав брони у этого танка был такой, что его не могли пробить фашистские снаряды.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771529" y="229070"/>
            <a:ext cx="1640542" cy="1559859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50823" y="584515"/>
            <a:ext cx="128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C00000"/>
                </a:solidFill>
              </a:rPr>
              <a:t>Ti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48682" y="250588"/>
            <a:ext cx="663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22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941" y="226150"/>
            <a:ext cx="89699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Химические элементы на </a:t>
            </a:r>
            <a:r>
              <a:rPr lang="ru-RU" sz="4000" b="1" dirty="0">
                <a:latin typeface="+mj-lt"/>
                <a:cs typeface="Times New Roman" panose="02020603050405020304" pitchFamily="18" charset="0"/>
              </a:rPr>
              <a:t>защите </a:t>
            </a:r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Родины</a:t>
            </a:r>
            <a:endParaRPr lang="en-GB" sz="4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в годы Великой Отечественной войны</a:t>
            </a:r>
            <a:endParaRPr lang="ru-RU" sz="4000" b="1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493059" y="1622612"/>
            <a:ext cx="8579224" cy="35859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493059" y="1779067"/>
            <a:ext cx="8579224" cy="35859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 descr="https://avatars.mds.yandex.net/get-zen_doc/51182/pub_5d42f7811d656a00ada09f81_5d4302987cccba00add529c1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459" y="2803575"/>
            <a:ext cx="4016860" cy="262970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018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93955" y="2162231"/>
            <a:ext cx="110167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0000"/>
                </a:solidFill>
              </a:rPr>
              <a:t>Из ванадиевой стали изготавливали солдатские каски, шлемы, броневые плиты на пушках, бронебойные снаряды.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861176" y="226150"/>
            <a:ext cx="1640542" cy="1559859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40470" y="585680"/>
            <a:ext cx="128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dirty="0" smtClean="0">
                <a:solidFill>
                  <a:srgbClr val="C00000"/>
                </a:solidFill>
              </a:rPr>
              <a:t>V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851774" y="291294"/>
            <a:ext cx="6589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23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8941" y="226150"/>
            <a:ext cx="90217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Химические элементы на </a:t>
            </a:r>
            <a:r>
              <a:rPr lang="ru-RU" sz="4000" b="1" dirty="0">
                <a:latin typeface="+mj-lt"/>
                <a:cs typeface="Times New Roman" panose="02020603050405020304" pitchFamily="18" charset="0"/>
              </a:rPr>
              <a:t>защите </a:t>
            </a:r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Родины</a:t>
            </a:r>
            <a:endParaRPr lang="en-GB" sz="4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в годы Великой Отечественной войны</a:t>
            </a:r>
            <a:endParaRPr lang="ru-RU" sz="4000" b="1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493059" y="1622612"/>
            <a:ext cx="8579224" cy="35859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93059" y="1779067"/>
            <a:ext cx="8579224" cy="35859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https://avatars.mds.yandex.net/get-zen_doc/1654945/pub_5e9717d5fcbffb26249aa7fc_5e976d44e5688f70ddbdd89c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175" y="3492561"/>
            <a:ext cx="3913505" cy="275932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935" y="3492561"/>
            <a:ext cx="3675194" cy="2723434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497931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3059" y="2169599"/>
            <a:ext cx="113430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0000"/>
                </a:solidFill>
              </a:rPr>
              <a:t>Хромовые стали нужны для изготовления огнестрельных орудий, корпусов подводных лодок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 cyr" panose="020B0604020202020204" pitchFamily="34" charset="0"/>
              </a:rPr>
              <a:t>.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914964" y="226150"/>
            <a:ext cx="1640542" cy="1559859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C00000"/>
                </a:solidFill>
              </a:ln>
              <a:noFill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25636" y="585680"/>
            <a:ext cx="1281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rgbClr val="C00000"/>
                </a:solidFill>
              </a:rPr>
              <a:t>Cr</a:t>
            </a: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84541" y="247668"/>
            <a:ext cx="623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24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8941" y="226150"/>
            <a:ext cx="89785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Химические элементы на </a:t>
            </a:r>
            <a:r>
              <a:rPr lang="ru-RU" sz="4000" b="1" dirty="0">
                <a:latin typeface="+mj-lt"/>
                <a:cs typeface="Times New Roman" panose="02020603050405020304" pitchFamily="18" charset="0"/>
              </a:rPr>
              <a:t>защите </a:t>
            </a:r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Родины</a:t>
            </a:r>
            <a:endParaRPr lang="en-GB" sz="4000" b="1" dirty="0" smtClean="0">
              <a:latin typeface="+mj-lt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+mj-lt"/>
                <a:cs typeface="Times New Roman" panose="02020603050405020304" pitchFamily="18" charset="0"/>
              </a:rPr>
              <a:t>в годы Великой Отечественной войны</a:t>
            </a:r>
            <a:endParaRPr lang="ru-RU" sz="4000" b="1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493059" y="1622612"/>
            <a:ext cx="8579224" cy="35859"/>
          </a:xfrm>
          <a:prstGeom prst="line">
            <a:avLst/>
          </a:prstGeom>
          <a:ln w="38100">
            <a:solidFill>
              <a:schemeClr val="bg2">
                <a:lumMod val="9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93059" y="1779067"/>
            <a:ext cx="8579224" cy="35859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 descr="https://a-a-ah-ru.s3.amazonaws.com/uploads/items/138657/283771/large_26d65952678ad7c12a60e590546f60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627" y="3634834"/>
            <a:ext cx="3599987" cy="239999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history-doc.ru/wp-content/uploads/2020/11/02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848" y="3634834"/>
            <a:ext cx="3508788" cy="239999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07476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673</Words>
  <Application>Microsoft Office PowerPoint</Application>
  <PresentationFormat>Широкоэкранный</PresentationFormat>
  <Paragraphs>95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arial cyr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Грибова</dc:creator>
  <cp:lastModifiedBy>Учетная запись Майкрософт</cp:lastModifiedBy>
  <cp:revision>15</cp:revision>
  <dcterms:created xsi:type="dcterms:W3CDTF">2022-02-02T15:11:21Z</dcterms:created>
  <dcterms:modified xsi:type="dcterms:W3CDTF">2022-06-29T12:46:51Z</dcterms:modified>
</cp:coreProperties>
</file>