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24" r:id="rId1"/>
  </p:sldMasterIdLst>
  <p:notesMasterIdLst>
    <p:notesMasterId r:id="rId16"/>
  </p:notesMasterIdLst>
  <p:sldIdLst>
    <p:sldId id="258" r:id="rId2"/>
    <p:sldId id="259" r:id="rId3"/>
    <p:sldId id="260" r:id="rId4"/>
    <p:sldId id="261" r:id="rId5"/>
    <p:sldId id="262" r:id="rId6"/>
    <p:sldId id="263" r:id="rId7"/>
    <p:sldId id="264" r:id="rId8"/>
    <p:sldId id="272" r:id="rId9"/>
    <p:sldId id="267" r:id="rId10"/>
    <p:sldId id="270" r:id="rId11"/>
    <p:sldId id="274" r:id="rId12"/>
    <p:sldId id="269" r:id="rId13"/>
    <p:sldId id="268" r:id="rId14"/>
    <p:sldId id="257" r:id="rId1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1B3A"/>
    <a:srgbClr val="002060"/>
    <a:srgbClr val="000066"/>
    <a:srgbClr val="FF0066"/>
    <a:srgbClr val="FFCCCC"/>
    <a:srgbClr val="003399"/>
    <a:srgbClr val="FFCC99"/>
    <a:srgbClr val="A8EEFE"/>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664" autoAdjust="0"/>
  </p:normalViewPr>
  <p:slideViewPr>
    <p:cSldViewPr>
      <p:cViewPr varScale="1">
        <p:scale>
          <a:sx n="70" d="100"/>
          <a:sy n="70" d="100"/>
        </p:scale>
        <p:origin x="-138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2" Type="http://schemas.openxmlformats.org/officeDocument/2006/relationships/oleObject" Target="&#1050;&#1085;&#1080;&#1075;&#1072;1"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lrMapOvr bg1="lt1" tx1="dk1" bg2="lt2" tx2="dk2" accent1="accent1" accent2="accent2" accent3="accent3" accent4="accent4" accent5="accent5" accent6="accent6" hlink="hlink" folHlink="folHlink"/>
  <c:chart>
    <c:view3D>
      <c:rAngAx val="1"/>
    </c:view3D>
    <c:plotArea>
      <c:layout/>
      <c:bar3DChart>
        <c:barDir val="col"/>
        <c:grouping val="clustered"/>
        <c:ser>
          <c:idx val="0"/>
          <c:order val="0"/>
          <c:tx>
            <c:strRef>
              <c:f>Лист1!$A$16</c:f>
              <c:strCache>
                <c:ptCount val="1"/>
                <c:pt idx="0">
                  <c:v>Начало года</c:v>
                </c:pt>
              </c:strCache>
            </c:strRef>
          </c:tx>
          <c:val>
            <c:numRef>
              <c:f>Лист1!$A$17:$A$21</c:f>
              <c:numCache>
                <c:formatCode>General</c:formatCode>
                <c:ptCount val="5"/>
                <c:pt idx="0">
                  <c:v>2</c:v>
                </c:pt>
                <c:pt idx="1">
                  <c:v>4</c:v>
                </c:pt>
                <c:pt idx="2">
                  <c:v>3</c:v>
                </c:pt>
                <c:pt idx="3">
                  <c:v>4</c:v>
                </c:pt>
                <c:pt idx="4">
                  <c:v>6</c:v>
                </c:pt>
              </c:numCache>
            </c:numRef>
          </c:val>
        </c:ser>
        <c:ser>
          <c:idx val="1"/>
          <c:order val="1"/>
          <c:tx>
            <c:strRef>
              <c:f>Лист1!$B$16</c:f>
              <c:strCache>
                <c:ptCount val="1"/>
                <c:pt idx="0">
                  <c:v>Конец года</c:v>
                </c:pt>
              </c:strCache>
            </c:strRef>
          </c:tx>
          <c:val>
            <c:numRef>
              <c:f>Лист1!$B$17:$B$21</c:f>
              <c:numCache>
                <c:formatCode>General</c:formatCode>
                <c:ptCount val="5"/>
                <c:pt idx="0">
                  <c:v>16</c:v>
                </c:pt>
                <c:pt idx="1">
                  <c:v>14</c:v>
                </c:pt>
                <c:pt idx="2">
                  <c:v>15</c:v>
                </c:pt>
                <c:pt idx="3">
                  <c:v>14</c:v>
                </c:pt>
                <c:pt idx="4">
                  <c:v>12</c:v>
                </c:pt>
              </c:numCache>
            </c:numRef>
          </c:val>
        </c:ser>
        <c:shape val="box"/>
        <c:axId val="70749568"/>
        <c:axId val="79170944"/>
        <c:axId val="0"/>
      </c:bar3DChart>
      <c:catAx>
        <c:axId val="70749568"/>
        <c:scaling>
          <c:orientation val="minMax"/>
        </c:scaling>
        <c:axPos val="b"/>
        <c:tickLblPos val="nextTo"/>
        <c:txPr>
          <a:bodyPr/>
          <a:lstStyle/>
          <a:p>
            <a:pPr>
              <a:defRPr sz="1400"/>
            </a:pPr>
            <a:endParaRPr lang="ru-RU"/>
          </a:p>
        </c:txPr>
        <c:crossAx val="79170944"/>
        <c:crosses val="autoZero"/>
        <c:auto val="1"/>
        <c:lblAlgn val="ctr"/>
        <c:lblOffset val="100"/>
      </c:catAx>
      <c:valAx>
        <c:axId val="79170944"/>
        <c:scaling>
          <c:orientation val="minMax"/>
        </c:scaling>
        <c:axPos val="l"/>
        <c:majorGridlines/>
        <c:numFmt formatCode="General" sourceLinked="1"/>
        <c:tickLblPos val="nextTo"/>
        <c:crossAx val="70749568"/>
        <c:crosses val="autoZero"/>
        <c:crossBetween val="between"/>
      </c:valAx>
    </c:plotArea>
    <c:legend>
      <c:legendPos val="r"/>
      <c:txPr>
        <a:bodyPr/>
        <a:lstStyle/>
        <a:p>
          <a:pPr>
            <a:defRPr sz="1600"/>
          </a:pPr>
          <a:endParaRPr lang="ru-RU"/>
        </a:p>
      </c:txPr>
    </c:legend>
    <c:plotVisOnly val="1"/>
    <c:dispBlanksAs val="gap"/>
  </c:chart>
  <c:externalData r:id="rId2"/>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C72F9392-DEFE-48CE-8DD5-4469BEA55134}" type="datetimeFigureOut">
              <a:rPr lang="ru-RU"/>
              <a:pPr>
                <a:defRPr/>
              </a:pPr>
              <a:t>27.08.2021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F8D2B67A-C1B6-4891-AC9B-AB1E1C341160}"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Образ слайда 1"/>
          <p:cNvSpPr>
            <a:spLocks noGrp="1" noRot="1" noChangeAspect="1" noTextEdit="1"/>
          </p:cNvSpPr>
          <p:nvPr>
            <p:ph type="sldImg"/>
          </p:nvPr>
        </p:nvSpPr>
        <p:spPr bwMode="auto">
          <a:noFill/>
          <a:ln>
            <a:solidFill>
              <a:srgbClr val="000000"/>
            </a:solidFill>
            <a:miter lim="800000"/>
            <a:headEnd/>
            <a:tailEnd/>
          </a:ln>
        </p:spPr>
      </p:sp>
      <p:sp>
        <p:nvSpPr>
          <p:cNvPr id="20483"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048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5EDD3ED-F625-4F2E-854F-F059367C225C}" type="slidenum">
              <a:rPr lang="ru-RU" smtClean="0"/>
              <a:pPr/>
              <a:t>8</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3"/>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4"/>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Oval 6"/>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672C6D40-D108-452E-83BB-AC90BB394637}" type="slidenum">
              <a:rPr lang="en-US"/>
              <a:pPr>
                <a:defRPr/>
              </a:pPr>
              <a:t>‹#›</a:t>
            </a:fld>
            <a:endParaRPr lang="en-US"/>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79BA076-4F6C-4048-9294-2C59CBEC86A1}" type="slidenum">
              <a:rPr lang="en-US"/>
              <a:pPr>
                <a:defRPr/>
              </a:pPr>
              <a:t>‹#›</a:t>
            </a:fld>
            <a:endParaRPr lang="en-US"/>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3872DCE-D1E7-4CC0-8F07-4D7869BCA3EA}" type="slidenum">
              <a:rPr lang="en-US"/>
              <a:pPr>
                <a:defRPr/>
              </a:pPr>
              <a:t>‹#›</a:t>
            </a:fld>
            <a:endParaRPr lang="en-US"/>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en-US"/>
          </a:p>
        </p:txBody>
      </p:sp>
      <p:sp>
        <p:nvSpPr>
          <p:cNvPr id="5" name="Footer Placeholder 4"/>
          <p:cNvSpPr>
            <a:spLocks noGrp="1"/>
          </p:cNvSpPr>
          <p:nvPr>
            <p:ph type="ftr" sz="quarter" idx="15"/>
          </p:nvPr>
        </p:nvSpPr>
        <p:spPr/>
        <p:txBody>
          <a:bodyPr/>
          <a:lstStyle>
            <a:lvl1pPr>
              <a:defRPr/>
            </a:lvl1pPr>
          </a:lstStyle>
          <a:p>
            <a:pPr>
              <a:defRPr/>
            </a:pPr>
            <a:endParaRPr lang="en-US"/>
          </a:p>
        </p:txBody>
      </p:sp>
      <p:sp>
        <p:nvSpPr>
          <p:cNvPr id="6" name="Slide Number Placeholder 5"/>
          <p:cNvSpPr>
            <a:spLocks noGrp="1"/>
          </p:cNvSpPr>
          <p:nvPr>
            <p:ph type="sldNum" sz="quarter" idx="16"/>
          </p:nvPr>
        </p:nvSpPr>
        <p:spPr/>
        <p:txBody>
          <a:bodyPr/>
          <a:lstStyle>
            <a:lvl1pPr>
              <a:defRPr/>
            </a:lvl1pPr>
          </a:lstStyle>
          <a:p>
            <a:pPr>
              <a:defRPr/>
            </a:pPr>
            <a:fld id="{0DF7C12E-39D0-48C0-8B29-C4CE398A89F4}" type="slidenum">
              <a:rPr lang="en-US"/>
              <a:pPr>
                <a:defRPr/>
              </a:pPr>
              <a:t>‹#›</a:t>
            </a:fld>
            <a:endParaRPr lang="en-US"/>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67EA0D4F-3BE7-4473-8F58-B61755F114FF}" type="slidenum">
              <a:rPr lang="en-US"/>
              <a:pPr>
                <a:defRPr/>
              </a:pPr>
              <a:t>‹#›</a:t>
            </a:fld>
            <a:endParaRPr lang="en-US"/>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en-US"/>
          </a:p>
        </p:txBody>
      </p:sp>
      <p:sp>
        <p:nvSpPr>
          <p:cNvPr id="6" name="Footer Placeholder 4"/>
          <p:cNvSpPr>
            <a:spLocks noGrp="1"/>
          </p:cNvSpPr>
          <p:nvPr>
            <p:ph type="ftr" sz="quarter" idx="16"/>
          </p:nvPr>
        </p:nvSpPr>
        <p:spPr/>
        <p:txBody>
          <a:bodyPr/>
          <a:lstStyle>
            <a:lvl1pPr>
              <a:defRPr/>
            </a:lvl1pPr>
          </a:lstStyle>
          <a:p>
            <a:pPr>
              <a:defRPr/>
            </a:pPr>
            <a:endParaRPr lang="en-US"/>
          </a:p>
        </p:txBody>
      </p:sp>
      <p:sp>
        <p:nvSpPr>
          <p:cNvPr id="7" name="Slide Number Placeholder 5"/>
          <p:cNvSpPr>
            <a:spLocks noGrp="1"/>
          </p:cNvSpPr>
          <p:nvPr>
            <p:ph type="sldNum" sz="quarter" idx="17"/>
          </p:nvPr>
        </p:nvSpPr>
        <p:spPr/>
        <p:txBody>
          <a:bodyPr/>
          <a:lstStyle>
            <a:lvl1pPr>
              <a:defRPr/>
            </a:lvl1pPr>
          </a:lstStyle>
          <a:p>
            <a:pPr>
              <a:defRPr/>
            </a:pPr>
            <a:fld id="{57EBEAC6-B73F-4048-8B54-D6A4DB4F1E2C}" type="slidenum">
              <a:rPr lang="en-US"/>
              <a:pPr>
                <a:defRPr/>
              </a:pPr>
              <a:t>‹#›</a:t>
            </a:fld>
            <a:endParaRPr lang="en-US"/>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E91C4DA-EAE9-4EC5-AF24-797B3ED43F07}" type="slidenum">
              <a:rPr lang="en-US"/>
              <a:pPr>
                <a:defRPr/>
              </a:pPr>
              <a:t>‹#›</a:t>
            </a:fld>
            <a:endParaRPr lang="en-US"/>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9FFA1B-6834-46D9-B006-BA4BC3FF197B}" type="slidenum">
              <a:rPr lang="en-US"/>
              <a:pPr>
                <a:defRPr/>
              </a:pPr>
              <a:t>‹#›</a:t>
            </a:fld>
            <a:endParaRPr lang="en-US"/>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19412607-99FC-41DA-A65A-851BE8BBB87C}" type="slidenum">
              <a:rPr lang="en-US"/>
              <a:pPr>
                <a:defRPr/>
              </a:pPr>
              <a:t>‹#›</a:t>
            </a:fld>
            <a:endParaRPr lang="en-US"/>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7E91C7A-B819-46B1-A16E-460B7CBE2885}" type="slidenum">
              <a:rPr lang="en-US"/>
              <a:pPr>
                <a:defRPr/>
              </a:pPr>
              <a:t>‹#›</a:t>
            </a:fld>
            <a:endParaRPr lang="en-US"/>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p:txBody>
          <a:bodyPr/>
          <a:lstStyle>
            <a:lvl1pPr>
              <a:defRPr/>
            </a:lvl1pPr>
          </a:lstStyle>
          <a:p>
            <a:pPr>
              <a:defRPr/>
            </a:pPr>
            <a:fld id="{D88F0CC6-42BE-4383-BC0A-E0F0ABA35259}" type="slidenum">
              <a:rPr lang="en-US"/>
              <a:pPr>
                <a:defRPr/>
              </a:pPr>
              <a:t>‹#›</a:t>
            </a:fld>
            <a:endParaRPr lang="en-US"/>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a:defRPr/>
            </a:pPr>
            <a:endParaRPr lang="en-US"/>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a:defRPr/>
            </a:pPr>
            <a:endParaRPr 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a:defRPr/>
            </a:pPr>
            <a:fld id="{7C189B67-DF7F-4FA6-B1F4-BFA38875ABC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45" r:id="rId1"/>
    <p:sldLayoutId id="2147484137" r:id="rId2"/>
    <p:sldLayoutId id="2147484146" r:id="rId3"/>
    <p:sldLayoutId id="2147484138" r:id="rId4"/>
    <p:sldLayoutId id="2147484139" r:id="rId5"/>
    <p:sldLayoutId id="2147484140" r:id="rId6"/>
    <p:sldLayoutId id="2147484141" r:id="rId7"/>
    <p:sldLayoutId id="2147484142" r:id="rId8"/>
    <p:sldLayoutId id="2147484147" r:id="rId9"/>
    <p:sldLayoutId id="2147484143" r:id="rId10"/>
    <p:sldLayoutId id="2147484144" r:id="rId11"/>
  </p:sldLayoutIdLst>
  <p:transition>
    <p:fade thruBlk="1"/>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E36406"/>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E36406"/>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E36406"/>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E36406"/>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E36406"/>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E36406"/>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E36406"/>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E36406"/>
        </a:buClr>
        <a:buSzPct val="130000"/>
        <a:buFont typeface="Georgia" pitchFamily="18" charset="0"/>
        <a:buChar char="*"/>
        <a:defRPr sz="2400"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E36406"/>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E36406"/>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1076;&#1080;&#1076;&#1072;&#1082;&#1090;&#1080;&#1095;&#1077;&#1089;&#1082;&#1080;&#1077;%20&#1080;&#1075;&#1088;&#1099;.docx" TargetMode="External"/><Relationship Id="rId2" Type="http://schemas.openxmlformats.org/officeDocument/2006/relationships/image" Target="../media/image5.gif"/><Relationship Id="rId1" Type="http://schemas.openxmlformats.org/officeDocument/2006/relationships/slideLayout" Target="../slideLayouts/slideLayout7.xml"/><Relationship Id="rId4" Type="http://schemas.openxmlformats.org/officeDocument/2006/relationships/hyperlink" Target="&#1051;&#1102;&#1073;&#1080;&#1084;&#1099;&#1077;%20&#1076;&#1077;&#1090;&#1089;&#1082;&#1080;&#1077;%20&#1087;&#1086;&#1090;&#1077;&#1096;&#1082;&#1080;.docx" TargetMode="Externa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126___01"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1082;&#1086;&#1085;&#1089;&#1091;&#1083;&#1100;&#1090;&#1072;&#1094;&#1080;&#1103;%20&#1076;&#1083;&#1103;%20&#1088;&#1086;&#1076;&#1080;&#1090;&#1077;&#1083;&#1077;&#1081;.docx" TargetMode="External"/><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1044;&#1080;&#1072;&#1075;&#1085;&#1086;&#1089;&#1090;&#1080;&#1082;&#1072;.docx" TargetMode="External"/><Relationship Id="rId2" Type="http://schemas.openxmlformats.org/officeDocument/2006/relationships/hyperlink" Target="&#1040;&#1085;&#1082;&#1077;&#1090;&#1072;%20&#1076;&#1083;&#1103;%20&#1088;&#1086;&#1076;&#1080;&#1090;&#1077;&#1083;&#1077;&#1081;.docx" TargetMode="Externa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ChangeArrowheads="1"/>
          </p:cNvSpPr>
          <p:nvPr/>
        </p:nvSpPr>
        <p:spPr bwMode="auto">
          <a:xfrm>
            <a:off x="1928813" y="1916113"/>
            <a:ext cx="6738937" cy="3416300"/>
          </a:xfrm>
          <a:prstGeom prst="rect">
            <a:avLst/>
          </a:prstGeom>
          <a:noFill/>
          <a:ln w="9525">
            <a:noFill/>
            <a:miter lim="800000"/>
            <a:headEnd/>
            <a:tailEnd/>
          </a:ln>
        </p:spPr>
        <p:txBody>
          <a:bodyPr anchor="ctr">
            <a:spAutoFit/>
          </a:bodyPr>
          <a:lstStyle/>
          <a:p>
            <a:pPr indent="457200" algn="just"/>
            <a:r>
              <a:rPr lang="ru-RU" sz="2400">
                <a:solidFill>
                  <a:srgbClr val="772754"/>
                </a:solidFill>
                <a:latin typeface="Calibri" pitchFamily="34" charset="0"/>
                <a:ea typeface="Calibri" pitchFamily="34" charset="0"/>
                <a:cs typeface="Calibri" pitchFamily="34" charset="0"/>
              </a:rPr>
              <a:t>«Одна из важнейших задач детского сада, привить ребятам навыки, укрепляющие их здоровье. С раннего возраста надо учить ребят мыть руки перед едой, есть из отдельной тарелки, ходить чистыми, стричь волосы, вытряхивать одежду, не пить сырой воды, вовремя есть, вовремя спать, быть больше на свежем воздухе и так далее»</a:t>
            </a:r>
          </a:p>
          <a:p>
            <a:pPr indent="457200" algn="r"/>
            <a:r>
              <a:rPr lang="ru-RU" sz="2400">
                <a:solidFill>
                  <a:srgbClr val="772754"/>
                </a:solidFill>
                <a:latin typeface="Calibri" pitchFamily="34" charset="0"/>
                <a:ea typeface="Calibri" pitchFamily="34" charset="0"/>
                <a:cs typeface="Calibri" pitchFamily="34" charset="0"/>
              </a:rPr>
              <a:t>Н. К. Крупская</a:t>
            </a:r>
            <a:endParaRPr lang="ru-RU" b="1">
              <a:solidFill>
                <a:srgbClr val="772754"/>
              </a:solidFill>
              <a:latin typeface="Calibri" pitchFamily="34" charset="0"/>
              <a:ea typeface="Calibri" pitchFamily="34" charset="0"/>
              <a:cs typeface="Calibri" pitchFamily="34" charset="0"/>
            </a:endParaRPr>
          </a:p>
        </p:txBody>
      </p:sp>
      <p:sp>
        <p:nvSpPr>
          <p:cNvPr id="5" name="Скругленный прямоугольник 4"/>
          <p:cNvSpPr/>
          <p:nvPr/>
        </p:nvSpPr>
        <p:spPr bwMode="auto">
          <a:xfrm>
            <a:off x="242888" y="188913"/>
            <a:ext cx="8715375" cy="1511300"/>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algn="ctr"/>
            <a:r>
              <a:rPr lang="ru-RU" altLang="ru-RU" sz="2800">
                <a:solidFill>
                  <a:schemeClr val="bg1"/>
                </a:solidFill>
                <a:latin typeface="Calibri" pitchFamily="34" charset="0"/>
                <a:ea typeface="Calibri" pitchFamily="34" charset="0"/>
                <a:cs typeface="Calibri" pitchFamily="34" charset="0"/>
              </a:rPr>
              <a:t>Тема: </a:t>
            </a:r>
            <a:r>
              <a:rPr lang="ru-RU" altLang="ru-RU" sz="2800" b="1">
                <a:solidFill>
                  <a:schemeClr val="bg1"/>
                </a:solidFill>
                <a:effectLst>
                  <a:outerShdw blurRad="38100" dist="38100" dir="2700000" algn="tl">
                    <a:srgbClr val="000000"/>
                  </a:outerShdw>
                </a:effectLst>
                <a:latin typeface="Calibri" pitchFamily="34" charset="0"/>
                <a:ea typeface="Calibri" pitchFamily="34" charset="0"/>
                <a:cs typeface="Calibri" pitchFamily="34" charset="0"/>
              </a:rPr>
              <a:t>«Формирование у детей раннего возраста культурно-гигиенических навыков</a:t>
            </a:r>
          </a:p>
          <a:p>
            <a:pPr algn="ctr"/>
            <a:r>
              <a:rPr lang="ru-RU" altLang="ru-RU" sz="2800" b="1">
                <a:solidFill>
                  <a:schemeClr val="bg1"/>
                </a:solidFill>
                <a:effectLst>
                  <a:outerShdw blurRad="38100" dist="38100" dir="2700000" algn="tl">
                    <a:srgbClr val="000000"/>
                  </a:outerShdw>
                </a:effectLst>
                <a:latin typeface="Calibri" pitchFamily="34" charset="0"/>
                <a:ea typeface="Calibri" pitchFamily="34" charset="0"/>
                <a:cs typeface="Calibri" pitchFamily="34" charset="0"/>
              </a:rPr>
              <a:t> посредством фольклора»</a:t>
            </a:r>
          </a:p>
        </p:txBody>
      </p:sp>
      <p:pic>
        <p:nvPicPr>
          <p:cNvPr id="5124" name="Picture 4" descr="C:\Документы\заочное обучение\Вилкова Н.Ю\127___10\5079127.jpg"/>
          <p:cNvPicPr>
            <a:picLocks noChangeAspect="1" noChangeArrowheads="1"/>
          </p:cNvPicPr>
          <p:nvPr/>
        </p:nvPicPr>
        <p:blipFill>
          <a:blip r:embed="rId2"/>
          <a:srcRect/>
          <a:stretch>
            <a:fillRect/>
          </a:stretch>
        </p:blipFill>
        <p:spPr bwMode="auto">
          <a:xfrm>
            <a:off x="214313" y="3571875"/>
            <a:ext cx="1484312" cy="2409825"/>
          </a:xfrm>
          <a:prstGeom prst="rect">
            <a:avLst/>
          </a:prstGeom>
          <a:noFill/>
          <a:ln w="9525">
            <a:noFill/>
            <a:miter lim="800000"/>
            <a:headEnd/>
            <a:tailEnd/>
          </a:ln>
        </p:spPr>
      </p:pic>
      <p:sp>
        <p:nvSpPr>
          <p:cNvPr id="6" name="Скругленный прямоугольник 5"/>
          <p:cNvSpPr/>
          <p:nvPr/>
        </p:nvSpPr>
        <p:spPr bwMode="auto">
          <a:xfrm>
            <a:off x="188913" y="6153150"/>
            <a:ext cx="8715375" cy="571500"/>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algn="ctr">
              <a:defRPr/>
            </a:pPr>
            <a:r>
              <a:rPr lang="ru-RU" sz="2400" dirty="0">
                <a:solidFill>
                  <a:schemeClr val="bg1"/>
                </a:solidFill>
                <a:latin typeface="Arial" charset="0"/>
              </a:rPr>
              <a:t>Девиз: </a:t>
            </a:r>
            <a:r>
              <a:rPr lang="ru-RU" sz="2400" b="1" dirty="0">
                <a:solidFill>
                  <a:schemeClr val="bg1"/>
                </a:solidFill>
                <a:latin typeface="Arial" charset="0"/>
              </a:rPr>
              <a:t>«Посеешь привычку – пожнешь характер» </a:t>
            </a:r>
            <a:endParaRPr lang="ru-RU" sz="2400" dirty="0">
              <a:solidFill>
                <a:schemeClr val="bg1"/>
              </a:solidFill>
              <a:latin typeface="Arial" charset="0"/>
            </a:endParaRP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bwMode="auto">
          <a:xfrm>
            <a:off x="246063" y="117475"/>
            <a:ext cx="8715375" cy="1127125"/>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indent="457200" algn="ctr"/>
            <a:r>
              <a:rPr lang="ru-RU" altLang="ru-RU" sz="2800" b="1">
                <a:solidFill>
                  <a:schemeClr val="bg1"/>
                </a:solidFill>
                <a:effectLst>
                  <a:outerShdw blurRad="38100" dist="38100" dir="2700000" algn="tl">
                    <a:srgbClr val="000000"/>
                  </a:outerShdw>
                </a:effectLst>
                <a:latin typeface="Calibri" pitchFamily="34" charset="0"/>
                <a:ea typeface="Calibri" pitchFamily="34" charset="0"/>
                <a:cs typeface="Calibri" pitchFamily="34" charset="0"/>
              </a:rPr>
              <a:t>Диапазон личного вклада педагога в развитие образования  и степень его новизны</a:t>
            </a:r>
            <a:endParaRPr lang="ru-RU" altLang="ru-RU" sz="2800">
              <a:solidFill>
                <a:schemeClr val="bg1"/>
              </a:solidFill>
              <a:latin typeface="Calibri" pitchFamily="34" charset="0"/>
              <a:ea typeface="Calibri" pitchFamily="34" charset="0"/>
              <a:cs typeface="Calibri" pitchFamily="34" charset="0"/>
            </a:endParaRPr>
          </a:p>
          <a:p>
            <a:pPr indent="457200" algn="ctr"/>
            <a:endParaRPr lang="ru-RU" altLang="ru-RU" sz="2800" b="1">
              <a:solidFill>
                <a:srgbClr val="FF0000"/>
              </a:solidFill>
              <a:effectLst>
                <a:outerShdw blurRad="38100" dist="38100" dir="2700000" algn="tl">
                  <a:srgbClr val="000000"/>
                </a:outerShdw>
              </a:effectLst>
              <a:latin typeface="Calibri" pitchFamily="34" charset="0"/>
              <a:ea typeface="Calibri" pitchFamily="34" charset="0"/>
              <a:cs typeface="Calibri" pitchFamily="34" charset="0"/>
            </a:endParaRPr>
          </a:p>
        </p:txBody>
      </p:sp>
      <p:sp>
        <p:nvSpPr>
          <p:cNvPr id="2" name="Прямоугольник 1"/>
          <p:cNvSpPr/>
          <p:nvPr/>
        </p:nvSpPr>
        <p:spPr>
          <a:xfrm>
            <a:off x="369888" y="2127250"/>
            <a:ext cx="8426450" cy="1016000"/>
          </a:xfrm>
          <a:prstGeom prst="rect">
            <a:avLst/>
          </a:prstGeom>
        </p:spPr>
        <p:txBody>
          <a:bodyPr>
            <a:spAutoFit/>
          </a:bodyPr>
          <a:lstStyle/>
          <a:p>
            <a:pPr marL="342900" indent="-342900" algn="just" defTabSz="457200">
              <a:buFontTx/>
              <a:buBlip>
                <a:blip r:embed="rId2"/>
              </a:buBlip>
              <a:defRPr/>
            </a:pPr>
            <a:r>
              <a:rPr lang="ru-RU" sz="2000" dirty="0">
                <a:solidFill>
                  <a:schemeClr val="accent5">
                    <a:lumMod val="50000"/>
                  </a:schemeClr>
                </a:solidFill>
                <a:latin typeface="Times New Roman" pitchFamily="18" charset="0"/>
                <a:cs typeface="Times New Roman" pitchFamily="18" charset="0"/>
                <a:hlinkClick r:id="rId3" action="ppaction://hlinkfile"/>
              </a:rPr>
              <a:t>Разработан комплекс дидактических игр</a:t>
            </a:r>
            <a:r>
              <a:rPr lang="ru-RU" sz="2000" dirty="0">
                <a:solidFill>
                  <a:schemeClr val="accent5">
                    <a:lumMod val="50000"/>
                  </a:schemeClr>
                </a:solidFill>
                <a:latin typeface="Times New Roman" pitchFamily="18" charset="0"/>
                <a:cs typeface="Times New Roman" pitchFamily="18" charset="0"/>
              </a:rPr>
              <a:t>, направленных на формирование культурно-гигиенических навыков; </a:t>
            </a:r>
          </a:p>
          <a:p>
            <a:pPr marL="342900" indent="-342900" algn="just" defTabSz="457200">
              <a:buFontTx/>
              <a:buBlip>
                <a:blip r:embed="rId2"/>
              </a:buBlip>
              <a:defRPr/>
            </a:pPr>
            <a:r>
              <a:rPr lang="ru-RU" sz="2000" dirty="0">
                <a:solidFill>
                  <a:schemeClr val="accent5">
                    <a:lumMod val="50000"/>
                  </a:schemeClr>
                </a:solidFill>
                <a:latin typeface="Times New Roman" pitchFamily="18" charset="0"/>
                <a:cs typeface="Times New Roman" pitchFamily="18" charset="0"/>
              </a:rPr>
              <a:t>Подборка произведений фольклора «</a:t>
            </a:r>
            <a:r>
              <a:rPr lang="ru-RU" sz="2000" dirty="0">
                <a:solidFill>
                  <a:schemeClr val="accent5">
                    <a:lumMod val="50000"/>
                  </a:schemeClr>
                </a:solidFill>
                <a:latin typeface="Times New Roman" pitchFamily="18" charset="0"/>
                <a:cs typeface="Times New Roman" pitchFamily="18" charset="0"/>
                <a:hlinkClick r:id="rId4" action="ppaction://hlinkfile"/>
              </a:rPr>
              <a:t>Любимые детские </a:t>
            </a:r>
            <a:r>
              <a:rPr lang="ru-RU" sz="2000" dirty="0" err="1">
                <a:solidFill>
                  <a:schemeClr val="accent5">
                    <a:lumMod val="50000"/>
                  </a:schemeClr>
                </a:solidFill>
                <a:latin typeface="Times New Roman" pitchFamily="18" charset="0"/>
                <a:cs typeface="Times New Roman" pitchFamily="18" charset="0"/>
                <a:hlinkClick r:id="rId4" action="ppaction://hlinkfile"/>
              </a:rPr>
              <a:t>потешки</a:t>
            </a:r>
            <a:r>
              <a:rPr lang="ru-RU" sz="2000" dirty="0">
                <a:solidFill>
                  <a:schemeClr val="accent5">
                    <a:lumMod val="50000"/>
                  </a:schemeClr>
                </a:solidFill>
                <a:latin typeface="Times New Roman" pitchFamily="18" charset="0"/>
                <a:cs typeface="Times New Roman" pitchFamily="18" charset="0"/>
              </a:rPr>
              <a:t>»</a:t>
            </a:r>
          </a:p>
        </p:txBody>
      </p:sp>
    </p:spTree>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a:stretch>
            <a:fillRect/>
          </a:stretch>
        </p:blipFill>
        <p:spPr bwMode="auto">
          <a:xfrm>
            <a:off x="149225" y="115888"/>
            <a:ext cx="8845550" cy="1255712"/>
          </a:xfrm>
          <a:prstGeom prst="rect">
            <a:avLst/>
          </a:prstGeom>
          <a:noFill/>
          <a:ln w="9525">
            <a:noFill/>
            <a:miter lim="800000"/>
            <a:headEnd/>
            <a:tailEnd/>
          </a:ln>
        </p:spPr>
      </p:pic>
      <p:sp>
        <p:nvSpPr>
          <p:cNvPr id="15363" name="Прямоугольник 1"/>
          <p:cNvSpPr>
            <a:spLocks noChangeArrowheads="1"/>
          </p:cNvSpPr>
          <p:nvPr/>
        </p:nvSpPr>
        <p:spPr bwMode="auto">
          <a:xfrm>
            <a:off x="323850" y="4292600"/>
            <a:ext cx="8496300" cy="2032000"/>
          </a:xfrm>
          <a:prstGeom prst="rect">
            <a:avLst/>
          </a:prstGeom>
          <a:noFill/>
          <a:ln w="9525">
            <a:noFill/>
            <a:miter lim="800000"/>
            <a:headEnd/>
            <a:tailEnd/>
          </a:ln>
        </p:spPr>
        <p:txBody>
          <a:bodyPr>
            <a:spAutoFit/>
          </a:bodyPr>
          <a:lstStyle/>
          <a:p>
            <a:pPr marL="342900" indent="-342900" algn="just">
              <a:buClr>
                <a:srgbClr val="8A2E4E"/>
              </a:buClr>
              <a:buFont typeface="Trebuchet MS" pitchFamily="34" charset="0"/>
              <a:buAutoNum type="arabicPeriod"/>
            </a:pPr>
            <a:r>
              <a:rPr lang="ru-RU" altLang="ru-RU">
                <a:solidFill>
                  <a:srgbClr val="772754"/>
                </a:solidFill>
                <a:latin typeface="Calibri" pitchFamily="34" charset="0"/>
                <a:ea typeface="Calibri" pitchFamily="34" charset="0"/>
                <a:cs typeface="Calibri" pitchFamily="34" charset="0"/>
              </a:rPr>
              <a:t>Дети воспринимают смысл художественного слова (потешки, песенки, стишки); </a:t>
            </a:r>
          </a:p>
          <a:p>
            <a:pPr marL="342900" indent="-342900" algn="just">
              <a:buClr>
                <a:srgbClr val="8A2E4E"/>
              </a:buClr>
              <a:buFont typeface="Trebuchet MS" pitchFamily="34" charset="0"/>
              <a:buAutoNum type="arabicPeriod"/>
            </a:pPr>
            <a:r>
              <a:rPr lang="ru-RU" altLang="ru-RU">
                <a:solidFill>
                  <a:srgbClr val="772754"/>
                </a:solidFill>
                <a:latin typeface="Calibri" pitchFamily="34" charset="0"/>
                <a:ea typeface="Calibri" pitchFamily="34" charset="0"/>
                <a:cs typeface="Calibri" pitchFamily="34" charset="0"/>
              </a:rPr>
              <a:t>Имеют представления о гигиене и культуре поведения в ходе  режимных  моментов в детском саду;</a:t>
            </a:r>
          </a:p>
          <a:p>
            <a:pPr marL="342900" indent="-342900" algn="just">
              <a:buClr>
                <a:srgbClr val="8A2E4E"/>
              </a:buClr>
              <a:buFont typeface="Trebuchet MS" pitchFamily="34" charset="0"/>
              <a:buAutoNum type="arabicPeriod"/>
            </a:pPr>
            <a:r>
              <a:rPr lang="ru-RU" altLang="ru-RU">
                <a:solidFill>
                  <a:srgbClr val="772754"/>
                </a:solidFill>
                <a:latin typeface="Calibri" pitchFamily="34" charset="0"/>
                <a:ea typeface="Calibri" pitchFamily="34" charset="0"/>
                <a:cs typeface="Calibri" pitchFamily="34" charset="0"/>
              </a:rPr>
              <a:t>Дети знакомы с алгоритмом выполнения культурно-гигиенических навыков;</a:t>
            </a:r>
          </a:p>
          <a:p>
            <a:pPr marL="342900" indent="-342900" algn="just">
              <a:buClr>
                <a:srgbClr val="8A2E4E"/>
              </a:buClr>
              <a:buFont typeface="Trebuchet MS" pitchFamily="34" charset="0"/>
              <a:buAutoNum type="arabicPeriod"/>
            </a:pPr>
            <a:r>
              <a:rPr lang="ru-RU" altLang="ru-RU">
                <a:solidFill>
                  <a:srgbClr val="772754"/>
                </a:solidFill>
                <a:latin typeface="Calibri" pitchFamily="34" charset="0"/>
                <a:ea typeface="Calibri" pitchFamily="34" charset="0"/>
                <a:cs typeface="Calibri" pitchFamily="34" charset="0"/>
              </a:rPr>
              <a:t>Следят за своим внешним видом, имеют простейшие навыки  самообслуживания и поведения за столом;</a:t>
            </a:r>
          </a:p>
          <a:p>
            <a:pPr marL="342900" indent="-342900" algn="just">
              <a:buClr>
                <a:srgbClr val="8A2E4E"/>
              </a:buClr>
              <a:buFont typeface="Trebuchet MS" pitchFamily="34" charset="0"/>
              <a:buAutoNum type="arabicPeriod"/>
            </a:pPr>
            <a:r>
              <a:rPr lang="ru-RU" altLang="ru-RU">
                <a:solidFill>
                  <a:srgbClr val="772754"/>
                </a:solidFill>
                <a:latin typeface="Calibri" pitchFamily="34" charset="0"/>
                <a:ea typeface="Calibri" pitchFamily="34" charset="0"/>
                <a:cs typeface="Calibri" pitchFamily="34" charset="0"/>
              </a:rPr>
              <a:t>Проявляют самостоятельность</a:t>
            </a:r>
          </a:p>
        </p:txBody>
      </p:sp>
      <p:graphicFrame>
        <p:nvGraphicFramePr>
          <p:cNvPr id="4" name="Диаграмма 3"/>
          <p:cNvGraphicFramePr>
            <a:graphicFrameLocks/>
          </p:cNvGraphicFramePr>
          <p:nvPr/>
        </p:nvGraphicFramePr>
        <p:xfrm>
          <a:off x="827584" y="1532515"/>
          <a:ext cx="7560840" cy="2743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bwMode="auto">
          <a:xfrm>
            <a:off x="214313" y="142875"/>
            <a:ext cx="8715375" cy="693738"/>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indent="457200" algn="ctr"/>
            <a:r>
              <a:rPr lang="ru-RU" altLang="ru-RU" sz="2800" b="1">
                <a:solidFill>
                  <a:schemeClr val="bg1"/>
                </a:solidFill>
                <a:effectLst>
                  <a:outerShdw blurRad="38100" dist="38100" dir="2700000" algn="tl">
                    <a:srgbClr val="000000"/>
                  </a:outerShdw>
                </a:effectLst>
                <a:latin typeface="Calibri" pitchFamily="34" charset="0"/>
                <a:ea typeface="Calibri" pitchFamily="34" charset="0"/>
                <a:cs typeface="Calibri" pitchFamily="34" charset="0"/>
              </a:rPr>
              <a:t>Заключение </a:t>
            </a:r>
          </a:p>
          <a:p>
            <a:pPr indent="457200" algn="ctr"/>
            <a:endParaRPr lang="ru-RU" altLang="ru-RU" sz="2800" b="1">
              <a:solidFill>
                <a:srgbClr val="B23B7E"/>
              </a:solidFill>
              <a:effectLst>
                <a:outerShdw blurRad="38100" dist="38100" dir="2700000" algn="tl">
                  <a:srgbClr val="000000"/>
                </a:outerShdw>
              </a:effectLst>
              <a:latin typeface="Calibri" pitchFamily="34" charset="0"/>
              <a:ea typeface="Calibri" pitchFamily="34" charset="0"/>
              <a:cs typeface="Calibri" pitchFamily="34" charset="0"/>
            </a:endParaRPr>
          </a:p>
        </p:txBody>
      </p:sp>
      <p:sp>
        <p:nvSpPr>
          <p:cNvPr id="16387" name="Прямоугольник 1"/>
          <p:cNvSpPr>
            <a:spLocks noChangeArrowheads="1"/>
          </p:cNvSpPr>
          <p:nvPr/>
        </p:nvSpPr>
        <p:spPr bwMode="auto">
          <a:xfrm>
            <a:off x="233363" y="844550"/>
            <a:ext cx="8715375" cy="3692525"/>
          </a:xfrm>
          <a:prstGeom prst="rect">
            <a:avLst/>
          </a:prstGeom>
          <a:noFill/>
          <a:ln w="9525">
            <a:noFill/>
            <a:miter lim="800000"/>
            <a:headEnd/>
            <a:tailEnd/>
          </a:ln>
        </p:spPr>
        <p:txBody>
          <a:bodyPr>
            <a:spAutoFit/>
          </a:bodyPr>
          <a:lstStyle/>
          <a:p>
            <a:pPr indent="457200" algn="just" eaLnBrk="1" hangingPunct="1"/>
            <a:r>
              <a:rPr lang="ru-RU" altLang="ru-RU">
                <a:solidFill>
                  <a:srgbClr val="772754"/>
                </a:solidFill>
                <a:latin typeface="Calibri" pitchFamily="34" charset="0"/>
                <a:ea typeface="Calibri" pitchFamily="34" charset="0"/>
                <a:cs typeface="Calibri" pitchFamily="34" charset="0"/>
              </a:rPr>
              <a:t>С учетом анализа собственного опыта пришла к выводу, что разработанный материал может быть использован воспитателями  дошкольных  образовательных учреждений в  работе по формированию культурно-гигиенических навыков у детей раннего возраста.</a:t>
            </a:r>
          </a:p>
          <a:p>
            <a:pPr indent="457200" algn="just">
              <a:buClr>
                <a:srgbClr val="FF0000"/>
              </a:buClr>
            </a:pPr>
            <a:r>
              <a:rPr lang="ru-RU">
                <a:solidFill>
                  <a:srgbClr val="772754"/>
                </a:solidFill>
                <a:latin typeface="Calibri" pitchFamily="34" charset="0"/>
                <a:ea typeface="Calibri" pitchFamily="34" charset="0"/>
                <a:cs typeface="Calibri" pitchFamily="34" charset="0"/>
              </a:rPr>
              <a:t>Система работы по формированию у малышей культурно-гигиенических навыков посредством фольклора принесла положительные </a:t>
            </a:r>
            <a:r>
              <a:rPr lang="ru-RU">
                <a:solidFill>
                  <a:srgbClr val="772754"/>
                </a:solidFill>
                <a:latin typeface="Calibri" pitchFamily="34" charset="0"/>
                <a:ea typeface="Calibri" pitchFamily="34" charset="0"/>
                <a:cs typeface="Calibri" pitchFamily="34" charset="0"/>
                <a:hlinkClick r:id="rId2" action="ppaction://hlinkfile"/>
              </a:rPr>
              <a:t>результаты</a:t>
            </a:r>
            <a:r>
              <a:rPr lang="ru-RU">
                <a:solidFill>
                  <a:srgbClr val="772754"/>
                </a:solidFill>
                <a:latin typeface="Calibri" pitchFamily="34" charset="0"/>
                <a:ea typeface="Calibri" pitchFamily="34" charset="0"/>
                <a:cs typeface="Calibri" pitchFamily="34" charset="0"/>
              </a:rPr>
              <a:t>: </a:t>
            </a:r>
            <a:endParaRPr lang="ru-RU" sz="1200">
              <a:solidFill>
                <a:srgbClr val="772754"/>
              </a:solidFill>
              <a:latin typeface="Calibri" pitchFamily="34" charset="0"/>
              <a:ea typeface="Calibri" pitchFamily="34" charset="0"/>
              <a:cs typeface="Calibri" pitchFamily="34" charset="0"/>
            </a:endParaRPr>
          </a:p>
          <a:p>
            <a:pPr indent="457200" algn="just">
              <a:buClr>
                <a:srgbClr val="210F17"/>
              </a:buClr>
              <a:buFont typeface="Wingdings" pitchFamily="2" charset="2"/>
              <a:buChar char="Ø"/>
            </a:pPr>
            <a:r>
              <a:rPr lang="ru-RU">
                <a:solidFill>
                  <a:srgbClr val="772754"/>
                </a:solidFill>
                <a:latin typeface="Calibri" pitchFamily="34" charset="0"/>
                <a:ea typeface="Calibri" pitchFamily="34" charset="0"/>
                <a:cs typeface="Calibri" pitchFamily="34" charset="0"/>
              </a:rPr>
              <a:t>у детей развивается восприятие смысла художественного слова; обеспечивается эмоциональное благополучие воспитанников;</a:t>
            </a:r>
          </a:p>
          <a:p>
            <a:pPr indent="457200" algn="just">
              <a:buClr>
                <a:srgbClr val="210F17"/>
              </a:buClr>
              <a:buFont typeface="Wingdings" pitchFamily="2" charset="2"/>
              <a:buChar char="Ø"/>
            </a:pPr>
            <a:r>
              <a:rPr lang="ru-RU">
                <a:solidFill>
                  <a:srgbClr val="772754"/>
                </a:solidFill>
                <a:latin typeface="Calibri" pitchFamily="34" charset="0"/>
                <a:ea typeface="Calibri" pitchFamily="34" charset="0"/>
                <a:cs typeface="Calibri" pitchFamily="34" charset="0"/>
              </a:rPr>
              <a:t>формируются культурно-гигиенические навыки и навыки самообслуживания; дети активно проявляют самостоятельность;</a:t>
            </a:r>
          </a:p>
          <a:p>
            <a:pPr indent="457200" algn="just">
              <a:buClr>
                <a:srgbClr val="210F17"/>
              </a:buClr>
              <a:buFont typeface="Wingdings" pitchFamily="2" charset="2"/>
              <a:buChar char="Ø"/>
            </a:pPr>
            <a:r>
              <a:rPr lang="ru-RU">
                <a:solidFill>
                  <a:srgbClr val="772754"/>
                </a:solidFill>
                <a:latin typeface="Calibri" pitchFamily="34" charset="0"/>
                <a:ea typeface="Calibri" pitchFamily="34" charset="0"/>
                <a:cs typeface="Calibri" pitchFamily="34" charset="0"/>
              </a:rPr>
              <a:t>отобраны и апробированы наиболее эффективные методы и приемы работы с детьми раннего возраста по формированию у них культурно-гигиенических навыков средствами фольклора;</a:t>
            </a:r>
          </a:p>
        </p:txBody>
      </p:sp>
      <p:pic>
        <p:nvPicPr>
          <p:cNvPr id="16388" name="Picture 4"/>
          <p:cNvPicPr>
            <a:picLocks noChangeAspect="1" noChangeArrowheads="1"/>
          </p:cNvPicPr>
          <p:nvPr/>
        </p:nvPicPr>
        <p:blipFill>
          <a:blip r:embed="rId3"/>
          <a:srcRect/>
          <a:stretch>
            <a:fillRect/>
          </a:stretch>
        </p:blipFill>
        <p:spPr bwMode="auto">
          <a:xfrm>
            <a:off x="5756275" y="4543425"/>
            <a:ext cx="3151188" cy="2058988"/>
          </a:xfrm>
          <a:prstGeom prst="rect">
            <a:avLst/>
          </a:prstGeom>
          <a:noFill/>
          <a:ln w="9525">
            <a:noFill/>
            <a:miter lim="800000"/>
            <a:headEnd/>
            <a:tailEnd/>
          </a:ln>
        </p:spPr>
      </p:pic>
      <p:sp>
        <p:nvSpPr>
          <p:cNvPr id="16389" name="Прямоугольник 2"/>
          <p:cNvSpPr>
            <a:spLocks noChangeArrowheads="1"/>
          </p:cNvSpPr>
          <p:nvPr/>
        </p:nvSpPr>
        <p:spPr bwMode="auto">
          <a:xfrm>
            <a:off x="238125" y="4419600"/>
            <a:ext cx="5541963" cy="2308225"/>
          </a:xfrm>
          <a:prstGeom prst="rect">
            <a:avLst/>
          </a:prstGeom>
          <a:noFill/>
          <a:ln w="9525">
            <a:noFill/>
            <a:miter lim="800000"/>
            <a:headEnd/>
            <a:tailEnd/>
          </a:ln>
        </p:spPr>
        <p:txBody>
          <a:bodyPr>
            <a:spAutoFit/>
          </a:bodyPr>
          <a:lstStyle/>
          <a:p>
            <a:pPr marL="285750" indent="-285750" algn="just">
              <a:buClr>
                <a:srgbClr val="210F17"/>
              </a:buClr>
              <a:buFont typeface="Wingdings" pitchFamily="2" charset="2"/>
              <a:buChar char="Ø"/>
            </a:pPr>
            <a:r>
              <a:rPr lang="ru-RU">
                <a:solidFill>
                  <a:srgbClr val="772754"/>
                </a:solidFill>
                <a:latin typeface="Calibri" pitchFamily="34" charset="0"/>
                <a:ea typeface="Calibri" pitchFamily="34" charset="0"/>
                <a:cs typeface="Calibri" pitchFamily="34" charset="0"/>
              </a:rPr>
              <a:t>предметно-развивающая среда пополнилась комплексом дидактических игр; подборкой произведений фольклора «Любимые детские потешки»;</a:t>
            </a:r>
          </a:p>
          <a:p>
            <a:pPr marL="285750" indent="-285750" algn="just">
              <a:buClr>
                <a:srgbClr val="210F17"/>
              </a:buClr>
              <a:buFont typeface="Wingdings" pitchFamily="2" charset="2"/>
              <a:buChar char="Ø"/>
            </a:pPr>
            <a:r>
              <a:rPr lang="ru-RU">
                <a:solidFill>
                  <a:srgbClr val="772754"/>
                </a:solidFill>
                <a:latin typeface="Calibri" pitchFamily="34" charset="0"/>
                <a:ea typeface="Calibri" pitchFamily="34" charset="0"/>
                <a:cs typeface="Calibri" pitchFamily="34" charset="0"/>
              </a:rPr>
              <a:t>разработана система сотрудничества с родителями по формированию культурно-гигиенических навыков детей раннего дошкольного возраста средствами фольклора </a:t>
            </a:r>
          </a:p>
        </p:txBody>
      </p:sp>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Скругленный прямоугольник 18"/>
          <p:cNvSpPr/>
          <p:nvPr/>
        </p:nvSpPr>
        <p:spPr bwMode="auto">
          <a:xfrm>
            <a:off x="146050" y="188913"/>
            <a:ext cx="8893175" cy="1320800"/>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indent="457200" algn="ctr"/>
            <a:r>
              <a:rPr lang="ru-RU" altLang="ru-RU" sz="2600" b="1">
                <a:solidFill>
                  <a:schemeClr val="bg1"/>
                </a:solidFill>
                <a:effectLst>
                  <a:outerShdw blurRad="38100" dist="38100" dir="2700000" algn="tl">
                    <a:srgbClr val="000000"/>
                  </a:outerShdw>
                </a:effectLst>
                <a:latin typeface="Calibri" pitchFamily="34" charset="0"/>
                <a:ea typeface="Calibri" pitchFamily="34" charset="0"/>
                <a:cs typeface="Calibri" pitchFamily="34" charset="0"/>
              </a:rPr>
              <a:t>Транслируемость практических достижений профессиональной деятельности педагогического работника</a:t>
            </a:r>
            <a:endParaRPr lang="ru-RU" altLang="ru-RU" sz="2600">
              <a:solidFill>
                <a:schemeClr val="bg1"/>
              </a:solidFill>
              <a:latin typeface="Calibri" pitchFamily="34" charset="0"/>
              <a:ea typeface="Calibri" pitchFamily="34" charset="0"/>
              <a:cs typeface="Calibri" pitchFamily="34" charset="0"/>
            </a:endParaRPr>
          </a:p>
          <a:p>
            <a:pPr indent="457200" algn="ctr"/>
            <a:endParaRPr lang="ru-RU" altLang="ru-RU" sz="2800" b="1">
              <a:solidFill>
                <a:srgbClr val="FF0000"/>
              </a:solidFill>
              <a:effectLst>
                <a:outerShdw blurRad="38100" dist="38100" dir="2700000" algn="tl">
                  <a:srgbClr val="000000"/>
                </a:outerShdw>
              </a:effectLst>
              <a:latin typeface="Calibri" pitchFamily="34" charset="0"/>
              <a:ea typeface="Calibri" pitchFamily="34" charset="0"/>
              <a:cs typeface="Calibri" pitchFamily="34" charset="0"/>
            </a:endParaRPr>
          </a:p>
        </p:txBody>
      </p:sp>
      <p:sp>
        <p:nvSpPr>
          <p:cNvPr id="17411" name="Прямоугольник 1"/>
          <p:cNvSpPr>
            <a:spLocks noChangeArrowheads="1"/>
          </p:cNvSpPr>
          <p:nvPr/>
        </p:nvSpPr>
        <p:spPr bwMode="auto">
          <a:xfrm>
            <a:off x="2417763" y="2060575"/>
            <a:ext cx="6373812" cy="3170238"/>
          </a:xfrm>
          <a:prstGeom prst="rect">
            <a:avLst/>
          </a:prstGeom>
          <a:noFill/>
          <a:ln w="9525">
            <a:noFill/>
            <a:miter lim="800000"/>
            <a:headEnd/>
            <a:tailEnd/>
          </a:ln>
        </p:spPr>
        <p:txBody>
          <a:bodyPr>
            <a:spAutoFit/>
          </a:bodyPr>
          <a:lstStyle/>
          <a:p>
            <a:pPr indent="457200" algn="just" eaLnBrk="1" hangingPunct="1">
              <a:buFont typeface="Wingdings" pitchFamily="2" charset="2"/>
              <a:buChar char="Ø"/>
            </a:pPr>
            <a:r>
              <a:rPr lang="ru-RU" sz="2000">
                <a:solidFill>
                  <a:srgbClr val="772754"/>
                </a:solidFill>
                <a:latin typeface="Calibri" pitchFamily="34" charset="0"/>
                <a:ea typeface="Calibri" pitchFamily="34" charset="0"/>
                <a:cs typeface="Calibri" pitchFamily="34" charset="0"/>
              </a:rPr>
              <a:t>Размещение материала по воспитанию культурно-гигиенических навыков у детей раннего возраста посредством фольклора на сайте;</a:t>
            </a:r>
          </a:p>
          <a:p>
            <a:pPr indent="457200" algn="just" eaLnBrk="1" hangingPunct="1">
              <a:buFont typeface="Wingdings" pitchFamily="2" charset="2"/>
              <a:buChar char="Ø"/>
            </a:pPr>
            <a:r>
              <a:rPr lang="ru-RU" sz="2000">
                <a:solidFill>
                  <a:srgbClr val="772754"/>
                </a:solidFill>
                <a:latin typeface="Calibri" pitchFamily="34" charset="0"/>
                <a:ea typeface="Calibri" pitchFamily="34" charset="0"/>
                <a:cs typeface="Calibri" pitchFamily="34" charset="0"/>
              </a:rPr>
              <a:t>Проведение открытого игрового занятия «Научим куклу Катю умываться»; </a:t>
            </a:r>
          </a:p>
          <a:p>
            <a:pPr indent="457200" algn="just" eaLnBrk="1" hangingPunct="1">
              <a:buFont typeface="Wingdings" pitchFamily="2" charset="2"/>
              <a:buChar char="Ø"/>
            </a:pPr>
            <a:r>
              <a:rPr lang="ru-RU" sz="2000">
                <a:solidFill>
                  <a:srgbClr val="772754"/>
                </a:solidFill>
                <a:latin typeface="Calibri" pitchFamily="34" charset="0"/>
                <a:ea typeface="Calibri" pitchFamily="34" charset="0"/>
                <a:cs typeface="Calibri" pitchFamily="34" charset="0"/>
              </a:rPr>
              <a:t>Оформление наглядной информации в родительском уголке:</a:t>
            </a:r>
          </a:p>
          <a:p>
            <a:pPr indent="457200" algn="just" eaLnBrk="1" hangingPunct="1">
              <a:buFontTx/>
              <a:buBlip>
                <a:blip r:embed="rId2"/>
              </a:buBlip>
            </a:pPr>
            <a:r>
              <a:rPr lang="ru-RU" sz="2000">
                <a:solidFill>
                  <a:srgbClr val="772754"/>
                </a:solidFill>
                <a:latin typeface="Calibri" pitchFamily="34" charset="0"/>
                <a:ea typeface="Calibri" pitchFamily="34" charset="0"/>
                <a:cs typeface="Calibri" pitchFamily="34" charset="0"/>
                <a:hlinkClick r:id="rId3" action="ppaction://hlinkfile"/>
              </a:rPr>
              <a:t>консультации для родителей</a:t>
            </a:r>
            <a:r>
              <a:rPr lang="ru-RU" sz="2000">
                <a:solidFill>
                  <a:srgbClr val="772754"/>
                </a:solidFill>
                <a:latin typeface="Calibri" pitchFamily="34" charset="0"/>
                <a:ea typeface="Calibri" pitchFamily="34" charset="0"/>
                <a:cs typeface="Calibri" pitchFamily="34" charset="0"/>
              </a:rPr>
              <a:t>;</a:t>
            </a:r>
          </a:p>
          <a:p>
            <a:pPr indent="457200" algn="just" eaLnBrk="1" hangingPunct="1">
              <a:buFontTx/>
              <a:buBlip>
                <a:blip r:embed="rId2"/>
              </a:buBlip>
            </a:pPr>
            <a:r>
              <a:rPr lang="ru-RU" sz="2000">
                <a:solidFill>
                  <a:srgbClr val="772754"/>
                </a:solidFill>
                <a:latin typeface="Calibri" pitchFamily="34" charset="0"/>
                <a:ea typeface="Calibri" pitchFamily="34" charset="0"/>
                <a:cs typeface="Calibri" pitchFamily="34" charset="0"/>
              </a:rPr>
              <a:t>подбор произведений фольклора «Любимые детские потешки»</a:t>
            </a:r>
          </a:p>
        </p:txBody>
      </p:sp>
      <p:pic>
        <p:nvPicPr>
          <p:cNvPr id="17412" name="Picture 4" descr="C:\Users\123\Desktop\картини\1334610536_sviden.ru_cl1.jpg"/>
          <p:cNvPicPr>
            <a:picLocks noChangeAspect="1" noChangeArrowheads="1"/>
          </p:cNvPicPr>
          <p:nvPr/>
        </p:nvPicPr>
        <p:blipFill>
          <a:blip r:embed="rId4"/>
          <a:srcRect/>
          <a:stretch>
            <a:fillRect/>
          </a:stretch>
        </p:blipFill>
        <p:spPr bwMode="auto">
          <a:xfrm>
            <a:off x="130175" y="3784600"/>
            <a:ext cx="2271713" cy="2989263"/>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55650" y="214313"/>
            <a:ext cx="9144000" cy="369887"/>
          </a:xfrm>
          <a:prstGeom prst="rect">
            <a:avLst/>
          </a:prstGeom>
          <a:noFill/>
          <a:ln w="9525">
            <a:noFill/>
            <a:miter lim="800000"/>
            <a:headEnd/>
            <a:tailEnd/>
          </a:ln>
        </p:spPr>
        <p:txBody>
          <a:bodyPr>
            <a:spAutoFit/>
          </a:bodyPr>
          <a:lstStyle/>
          <a:p>
            <a:pPr algn="ctr"/>
            <a:r>
              <a:rPr lang="ru-RU" altLang="ru-RU"/>
              <a:t> </a:t>
            </a:r>
          </a:p>
        </p:txBody>
      </p:sp>
      <p:sp>
        <p:nvSpPr>
          <p:cNvPr id="5" name="Скругленный прямоугольник 4"/>
          <p:cNvSpPr/>
          <p:nvPr/>
        </p:nvSpPr>
        <p:spPr bwMode="auto">
          <a:xfrm>
            <a:off x="182563" y="61913"/>
            <a:ext cx="8715375" cy="674687"/>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indent="457200" algn="ctr"/>
            <a:r>
              <a:rPr lang="ru-RU" altLang="ru-RU" sz="2800" b="1">
                <a:solidFill>
                  <a:schemeClr val="bg1"/>
                </a:solidFill>
                <a:effectLst>
                  <a:outerShdw blurRad="38100" dist="38100" dir="2700000" algn="tl">
                    <a:srgbClr val="000000"/>
                  </a:outerShdw>
                </a:effectLst>
                <a:latin typeface="Calibri" pitchFamily="34" charset="0"/>
                <a:ea typeface="Calibri" pitchFamily="34" charset="0"/>
                <a:cs typeface="Calibri" pitchFamily="34" charset="0"/>
              </a:rPr>
              <a:t>Литература</a:t>
            </a:r>
            <a:endParaRPr lang="ru-RU" altLang="ru-RU" sz="4000" b="1">
              <a:solidFill>
                <a:schemeClr val="bg1"/>
              </a:solidFill>
              <a:effectLst>
                <a:outerShdw blurRad="38100" dist="38100" dir="2700000" algn="tl">
                  <a:srgbClr val="000000"/>
                </a:outerShdw>
              </a:effectLst>
              <a:latin typeface="Calibri" pitchFamily="34" charset="0"/>
              <a:ea typeface="Calibri" pitchFamily="34" charset="0"/>
              <a:cs typeface="Calibri" pitchFamily="34" charset="0"/>
            </a:endParaRPr>
          </a:p>
        </p:txBody>
      </p:sp>
      <p:sp>
        <p:nvSpPr>
          <p:cNvPr id="6" name="Скругленный прямоугольник 5"/>
          <p:cNvSpPr/>
          <p:nvPr/>
        </p:nvSpPr>
        <p:spPr bwMode="auto">
          <a:xfrm>
            <a:off x="214313" y="6127750"/>
            <a:ext cx="8715375" cy="619125"/>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algn="ctr"/>
            <a:r>
              <a:rPr lang="ru-RU" altLang="ru-RU" sz="2800" b="1">
                <a:solidFill>
                  <a:schemeClr val="bg1"/>
                </a:solidFill>
                <a:effectLst>
                  <a:outerShdw blurRad="38100" dist="38100" dir="2700000" algn="tl">
                    <a:srgbClr val="000000"/>
                  </a:outerShdw>
                </a:effectLst>
                <a:latin typeface="Calibri" pitchFamily="34" charset="0"/>
                <a:ea typeface="Calibri" pitchFamily="34" charset="0"/>
                <a:cs typeface="Calibri" pitchFamily="34" charset="0"/>
              </a:rPr>
              <a:t>Спасибо за внимание!</a:t>
            </a:r>
          </a:p>
        </p:txBody>
      </p:sp>
      <p:sp>
        <p:nvSpPr>
          <p:cNvPr id="18437" name="Прямоугольник 7"/>
          <p:cNvSpPr>
            <a:spLocks noChangeArrowheads="1"/>
          </p:cNvSpPr>
          <p:nvPr/>
        </p:nvSpPr>
        <p:spPr bwMode="auto">
          <a:xfrm>
            <a:off x="182563" y="836613"/>
            <a:ext cx="8715375" cy="5016500"/>
          </a:xfrm>
          <a:prstGeom prst="rect">
            <a:avLst/>
          </a:prstGeom>
          <a:noFill/>
          <a:ln w="9525">
            <a:noFill/>
            <a:miter lim="800000"/>
            <a:headEnd/>
            <a:tailEnd/>
          </a:ln>
        </p:spPr>
        <p:txBody>
          <a:bodyPr>
            <a:spAutoFit/>
          </a:bodyPr>
          <a:lstStyle/>
          <a:p>
            <a:pPr marL="342900" indent="-342900" algn="just">
              <a:buFont typeface="Arial Narrow" pitchFamily="34" charset="0"/>
              <a:buAutoNum type="arabicPeriod"/>
            </a:pPr>
            <a:r>
              <a:rPr lang="ru-RU" sz="1600" smtClean="0">
                <a:solidFill>
                  <a:srgbClr val="772754"/>
                </a:solidFill>
                <a:latin typeface="Calibri" pitchFamily="34" charset="0"/>
                <a:ea typeface="Calibri" pitchFamily="34" charset="0"/>
                <a:cs typeface="Calibri" pitchFamily="34" charset="0"/>
              </a:rPr>
              <a:t>Буре Р.С., Островская А.Ф. Воспитатель и дети. - М.: Просвещение, 2006.</a:t>
            </a:r>
          </a:p>
          <a:p>
            <a:pPr marL="342900" indent="-342900" algn="just">
              <a:buFont typeface="Arial Narrow" pitchFamily="34" charset="0"/>
              <a:buAutoNum type="arabicPeriod"/>
            </a:pPr>
            <a:r>
              <a:rPr lang="ru-RU" sz="1600" smtClean="0">
                <a:solidFill>
                  <a:srgbClr val="772754"/>
                </a:solidFill>
                <a:latin typeface="Calibri" pitchFamily="34" charset="0"/>
                <a:ea typeface="Calibri" pitchFamily="34" charset="0"/>
                <a:cs typeface="Calibri" pitchFamily="34" charset="0"/>
              </a:rPr>
              <a:t>Вместе: воспитание детей раннего возраста в семейном игровом центре: методическое пособие; под ред. Н.Ю. Майданкиной.- Ульяновск, УИПКПРО, 2014.- 228с.</a:t>
            </a:r>
          </a:p>
          <a:p>
            <a:pPr marL="342900" indent="-342900" algn="just">
              <a:buFont typeface="Arial Narrow" pitchFamily="34" charset="0"/>
              <a:buAutoNum type="arabicPeriod"/>
            </a:pPr>
            <a:r>
              <a:rPr lang="ru-RU" sz="1600" smtClean="0">
                <a:solidFill>
                  <a:srgbClr val="772754"/>
                </a:solidFill>
                <a:latin typeface="Calibri" pitchFamily="34" charset="0"/>
                <a:ea typeface="Calibri" pitchFamily="34" charset="0"/>
                <a:cs typeface="Calibri" pitchFamily="34" charset="0"/>
              </a:rPr>
              <a:t>Галигузова  Л.Н. Педагогика детей раннего возраста: учеб. пособие  для студентов вузов, обучающихся по специальностям «Дошкольная педагогика и психология», «Педагогика и методика дошкольного образования». – М.: ВЛАДОС, 2007.</a:t>
            </a:r>
          </a:p>
          <a:p>
            <a:pPr marL="342900" indent="-342900" algn="just">
              <a:buFont typeface="Arial Narrow" pitchFamily="34" charset="0"/>
              <a:buAutoNum type="arabicPeriod"/>
            </a:pPr>
            <a:r>
              <a:rPr lang="ru-RU" sz="1600" smtClean="0">
                <a:solidFill>
                  <a:srgbClr val="772754"/>
                </a:solidFill>
                <a:latin typeface="Calibri" pitchFamily="34" charset="0"/>
                <a:ea typeface="Calibri" pitchFamily="34" charset="0"/>
                <a:cs typeface="Calibri" pitchFamily="34" charset="0"/>
              </a:rPr>
              <a:t>Гербова В.В., Комарова Т.С., Василева М.А. Основная образовательная программа ДО «От рождения до школы». «Мозаика-синтез», М-2016.</a:t>
            </a:r>
          </a:p>
          <a:p>
            <a:pPr marL="342900" indent="-342900" algn="just">
              <a:buFont typeface="Arial Narrow" pitchFamily="34" charset="0"/>
              <a:buAutoNum type="arabicPeriod"/>
            </a:pPr>
            <a:r>
              <a:rPr lang="ru-RU" sz="1600" smtClean="0">
                <a:solidFill>
                  <a:srgbClr val="772754"/>
                </a:solidFill>
                <a:latin typeface="Calibri" pitchFamily="34" charset="0"/>
                <a:ea typeface="Calibri" pitchFamily="34" charset="0"/>
                <a:cs typeface="Calibri" pitchFamily="34" charset="0"/>
              </a:rPr>
              <a:t>Губанова Н.Ф. Развитие игровой деятельности. Вторая группа раннего возраста. Для занятий с детьми 2-3 лет. «Мозаика-синтез», М-2014.</a:t>
            </a:r>
          </a:p>
          <a:p>
            <a:pPr marL="342900" indent="-342900" algn="just">
              <a:buFont typeface="Arial Narrow" pitchFamily="34" charset="0"/>
              <a:buAutoNum type="arabicPeriod"/>
            </a:pPr>
            <a:r>
              <a:rPr lang="ru-RU" sz="1600" smtClean="0">
                <a:solidFill>
                  <a:srgbClr val="772754"/>
                </a:solidFill>
                <a:latin typeface="Calibri" pitchFamily="34" charset="0"/>
                <a:ea typeface="Calibri" pitchFamily="34" charset="0"/>
                <a:cs typeface="Calibri" pitchFamily="34" charset="0"/>
              </a:rPr>
              <a:t>Гурина И. В. Первые шаги от 0 до 3 лет. Засыпаем, кушаем, маму с папой слушаем. – СПб.,  2007. </a:t>
            </a:r>
          </a:p>
          <a:p>
            <a:pPr marL="342900" indent="-342900" algn="just">
              <a:buFont typeface="Arial Narrow" pitchFamily="34" charset="0"/>
              <a:buAutoNum type="arabicPeriod"/>
            </a:pPr>
            <a:r>
              <a:rPr lang="ru-RU" sz="1600" smtClean="0">
                <a:solidFill>
                  <a:srgbClr val="772754"/>
                </a:solidFill>
                <a:latin typeface="Calibri" pitchFamily="34" charset="0"/>
                <a:ea typeface="Calibri" pitchFamily="34" charset="0"/>
                <a:cs typeface="Calibri" pitchFamily="34" charset="0"/>
              </a:rPr>
              <a:t>Конина Е.Ю. Формирование культурно-гигиенических навыков у детей. Игровой комплект.- Айрис-пресс, 2007 -12 с.</a:t>
            </a:r>
          </a:p>
          <a:p>
            <a:pPr marL="342900" indent="-342900" algn="just">
              <a:buFont typeface="Arial Narrow" pitchFamily="34" charset="0"/>
              <a:buAutoNum type="arabicPeriod"/>
            </a:pPr>
            <a:r>
              <a:rPr lang="ru-RU" sz="1600" smtClean="0">
                <a:solidFill>
                  <a:srgbClr val="772754"/>
                </a:solidFill>
                <a:latin typeface="Calibri" pitchFamily="34" charset="0"/>
                <a:ea typeface="Calibri" pitchFamily="34" charset="0"/>
                <a:cs typeface="Calibri" pitchFamily="34" charset="0"/>
              </a:rPr>
              <a:t>Павлова Л.Н. Организация жизни и культура воспитания детей в группах раннего возраста. – М.: Айрис – пресс, 2006. </a:t>
            </a:r>
          </a:p>
          <a:p>
            <a:pPr marL="342900" indent="-342900" algn="just">
              <a:buFont typeface="Arial Narrow" pitchFamily="34" charset="0"/>
              <a:buAutoNum type="arabicPeriod"/>
            </a:pPr>
            <a:r>
              <a:rPr lang="ru-RU" sz="1600" smtClean="0">
                <a:solidFill>
                  <a:srgbClr val="772754"/>
                </a:solidFill>
                <a:latin typeface="Calibri" pitchFamily="34" charset="0"/>
                <a:ea typeface="Calibri" pitchFamily="34" charset="0"/>
                <a:cs typeface="Calibri" pitchFamily="34" charset="0"/>
              </a:rPr>
              <a:t>Теплюк С.Н. Ребенок второго года жизни. «Мозаика-синтез», М-2013.</a:t>
            </a:r>
          </a:p>
          <a:p>
            <a:pPr marL="342900" indent="-342900" algn="just">
              <a:buFont typeface="Arial Narrow" pitchFamily="34" charset="0"/>
              <a:buAutoNum type="arabicPeriod"/>
            </a:pPr>
            <a:r>
              <a:rPr lang="ru-RU" sz="1600" smtClean="0">
                <a:solidFill>
                  <a:srgbClr val="772754"/>
                </a:solidFill>
                <a:latin typeface="Calibri" pitchFamily="34" charset="0"/>
                <a:ea typeface="Calibri" pitchFamily="34" charset="0"/>
                <a:cs typeface="Calibri" pitchFamily="34" charset="0"/>
              </a:rPr>
              <a:t>Хрестоматия для чтения детям в детском саду и дома 1-3 «Мозаика-синтез», М-2016.</a:t>
            </a:r>
          </a:p>
          <a:p>
            <a:pPr marL="342900" indent="-342900" algn="just">
              <a:buFont typeface="Arial Narrow" pitchFamily="34" charset="0"/>
              <a:buAutoNum type="arabicPeriod"/>
            </a:pPr>
            <a:r>
              <a:rPr lang="ru-RU" sz="1600" smtClean="0">
                <a:solidFill>
                  <a:srgbClr val="772754"/>
                </a:solidFill>
                <a:latin typeface="Calibri" pitchFamily="34" charset="0"/>
                <a:ea typeface="Calibri" pitchFamily="34" charset="0"/>
                <a:cs typeface="Calibri" pitchFamily="34" charset="0"/>
              </a:rPr>
              <a:t>http://Maam.ru/</a:t>
            </a:r>
          </a:p>
          <a:p>
            <a:pPr marL="342900" indent="-342900" algn="just">
              <a:buFont typeface="Arial Narrow" pitchFamily="34" charset="0"/>
              <a:buAutoNum type="arabicPeriod"/>
            </a:pPr>
            <a:r>
              <a:rPr lang="ru-RU" sz="1600" smtClean="0">
                <a:solidFill>
                  <a:srgbClr val="772754"/>
                </a:solidFill>
                <a:latin typeface="Calibri" pitchFamily="34" charset="0"/>
                <a:ea typeface="Calibri" pitchFamily="34" charset="0"/>
                <a:cs typeface="Calibri" pitchFamily="34" charset="0"/>
              </a:rPr>
              <a:t>http://pptcloud.ru/</a:t>
            </a:r>
            <a:endParaRPr lang="ru-RU" sz="1600">
              <a:solidFill>
                <a:srgbClr val="772754"/>
              </a:solidFill>
            </a:endParaRPr>
          </a:p>
        </p:txBody>
      </p:sp>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bwMode="auto">
          <a:xfrm>
            <a:off x="225425" y="230188"/>
            <a:ext cx="8715375" cy="1127125"/>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indent="457200" algn="ctr"/>
            <a:r>
              <a:rPr lang="ru-RU" altLang="ru-RU" sz="2800" b="1">
                <a:solidFill>
                  <a:schemeClr val="bg1"/>
                </a:solidFill>
                <a:effectLst>
                  <a:outerShdw blurRad="38100" dist="38100" dir="2700000" algn="tl">
                    <a:srgbClr val="000000"/>
                  </a:outerShdw>
                </a:effectLst>
                <a:latin typeface="Calibri" pitchFamily="34" charset="0"/>
                <a:ea typeface="Calibri" pitchFamily="34" charset="0"/>
                <a:cs typeface="Calibri" pitchFamily="34" charset="0"/>
              </a:rPr>
              <a:t>Условия формирования личного вклада педагога в развитие образования</a:t>
            </a:r>
          </a:p>
        </p:txBody>
      </p:sp>
      <p:sp>
        <p:nvSpPr>
          <p:cNvPr id="3" name="Прямоугольник 2"/>
          <p:cNvSpPr/>
          <p:nvPr/>
        </p:nvSpPr>
        <p:spPr>
          <a:xfrm>
            <a:off x="225425" y="1700213"/>
            <a:ext cx="8715375" cy="4746625"/>
          </a:xfrm>
          <a:prstGeom prst="rect">
            <a:avLst/>
          </a:prstGeom>
        </p:spPr>
        <p:txBody>
          <a:bodyPr>
            <a:spAutoFit/>
          </a:bodyPr>
          <a:lstStyle/>
          <a:p>
            <a:pPr eaLnBrk="1" fontAlgn="auto" hangingPunct="1">
              <a:spcBef>
                <a:spcPct val="20000"/>
              </a:spcBef>
              <a:spcAft>
                <a:spcPts val="0"/>
              </a:spcAft>
              <a:defRPr/>
            </a:pPr>
            <a:r>
              <a:rPr lang="ru-RU" b="1" dirty="0">
                <a:solidFill>
                  <a:prstClr val="black"/>
                </a:solidFill>
                <a:latin typeface="Candara"/>
              </a:rPr>
              <a:t>Научно-исследовательские условия</a:t>
            </a:r>
            <a:r>
              <a:rPr lang="ru-RU" dirty="0">
                <a:solidFill>
                  <a:prstClr val="black"/>
                </a:solidFill>
                <a:latin typeface="Candara"/>
              </a:rPr>
              <a:t>: </a:t>
            </a:r>
          </a:p>
          <a:p>
            <a:pPr marL="342900" indent="-342900" algn="just" eaLnBrk="1" fontAlgn="auto" hangingPunct="1">
              <a:spcBef>
                <a:spcPct val="20000"/>
              </a:spcBef>
              <a:spcAft>
                <a:spcPts val="0"/>
              </a:spcAft>
              <a:buFont typeface="Arial" pitchFamily="34" charset="0"/>
              <a:buChar char="•"/>
              <a:defRPr/>
            </a:pPr>
            <a:r>
              <a:rPr lang="ru-RU" dirty="0">
                <a:solidFill>
                  <a:prstClr val="black"/>
                </a:solidFill>
                <a:latin typeface="Candara"/>
              </a:rPr>
              <a:t>Изучение работ педагогов, врачей (Р.С. Буре и А.Ф. Островская; </a:t>
            </a:r>
            <a:r>
              <a:rPr lang="ru-RU" dirty="0" err="1">
                <a:solidFill>
                  <a:prstClr val="black"/>
                </a:solidFill>
                <a:latin typeface="Candara"/>
              </a:rPr>
              <a:t>Афонькина</a:t>
            </a:r>
            <a:r>
              <a:rPr lang="ru-RU" dirty="0">
                <a:solidFill>
                  <a:prstClr val="black"/>
                </a:solidFill>
                <a:latin typeface="Candara"/>
              </a:rPr>
              <a:t> Ю.А. и </a:t>
            </a:r>
            <a:r>
              <a:rPr lang="ru-RU" dirty="0" err="1">
                <a:solidFill>
                  <a:prstClr val="black"/>
                </a:solidFill>
                <a:latin typeface="Candara"/>
              </a:rPr>
              <a:t>Урунтаева</a:t>
            </a:r>
            <a:r>
              <a:rPr lang="ru-RU" dirty="0">
                <a:solidFill>
                  <a:prstClr val="black"/>
                </a:solidFill>
                <a:latin typeface="Candara"/>
              </a:rPr>
              <a:t> Г.А.; Н.М. </a:t>
            </a:r>
            <a:r>
              <a:rPr lang="ru-RU" dirty="0" err="1">
                <a:solidFill>
                  <a:prstClr val="black"/>
                </a:solidFill>
                <a:latin typeface="Candara"/>
              </a:rPr>
              <a:t>Щелованов</a:t>
            </a:r>
            <a:r>
              <a:rPr lang="ru-RU" dirty="0">
                <a:solidFill>
                  <a:prstClr val="black"/>
                </a:solidFill>
                <a:latin typeface="Candara"/>
              </a:rPr>
              <a:t> и Е.А. Аркин) по проблеме формирования культурно-гигиенических навыков и навыков самообслуживания у детей младшего дошкольного возраста; </a:t>
            </a:r>
          </a:p>
          <a:p>
            <a:pPr marL="342900" indent="-342900" algn="just" eaLnBrk="1" fontAlgn="auto" hangingPunct="1">
              <a:spcBef>
                <a:spcPct val="20000"/>
              </a:spcBef>
              <a:spcAft>
                <a:spcPts val="0"/>
              </a:spcAft>
              <a:buFont typeface="Arial" pitchFamily="34" charset="0"/>
              <a:buChar char="•"/>
              <a:defRPr/>
            </a:pPr>
            <a:r>
              <a:rPr lang="ru-RU" dirty="0">
                <a:solidFill>
                  <a:prstClr val="black"/>
                </a:solidFill>
                <a:latin typeface="Candara"/>
              </a:rPr>
              <a:t>Изучение и введение в практику ФГОС ДО.</a:t>
            </a:r>
          </a:p>
          <a:p>
            <a:pPr eaLnBrk="1" fontAlgn="auto" hangingPunct="1">
              <a:spcBef>
                <a:spcPct val="20000"/>
              </a:spcBef>
              <a:spcAft>
                <a:spcPts val="0"/>
              </a:spcAft>
              <a:defRPr/>
            </a:pPr>
            <a:r>
              <a:rPr lang="ru-RU" b="1" dirty="0">
                <a:solidFill>
                  <a:prstClr val="black"/>
                </a:solidFill>
                <a:latin typeface="Candara"/>
              </a:rPr>
              <a:t>Методические условия:</a:t>
            </a:r>
          </a:p>
          <a:p>
            <a:pPr marL="342900" indent="-342900" algn="just" eaLnBrk="1" fontAlgn="auto" hangingPunct="1">
              <a:spcBef>
                <a:spcPct val="20000"/>
              </a:spcBef>
              <a:spcAft>
                <a:spcPts val="0"/>
              </a:spcAft>
              <a:buFont typeface="Arial" pitchFamily="34" charset="0"/>
              <a:buChar char="•"/>
              <a:defRPr/>
            </a:pPr>
            <a:r>
              <a:rPr lang="ru-RU" dirty="0">
                <a:solidFill>
                  <a:prstClr val="black"/>
                </a:solidFill>
                <a:latin typeface="Candara"/>
              </a:rPr>
              <a:t>Изучение опыта работы по формированию культурно-гигиенических навыков и навыков самообслуживания у детей младшего дошкольного возраста посредством фольклора в сетевых педагогических сообществах, в профессиональных журналах;</a:t>
            </a:r>
          </a:p>
          <a:p>
            <a:pPr algn="just" eaLnBrk="1" fontAlgn="auto" hangingPunct="1">
              <a:spcBef>
                <a:spcPts val="0"/>
              </a:spcBef>
              <a:spcAft>
                <a:spcPts val="0"/>
              </a:spcAft>
              <a:defRPr/>
            </a:pPr>
            <a:r>
              <a:rPr lang="ru-RU" b="1" dirty="0">
                <a:solidFill>
                  <a:prstClr val="black"/>
                </a:solidFill>
                <a:latin typeface="Candara"/>
              </a:rPr>
              <a:t>Организационно-педагогические условия: </a:t>
            </a:r>
          </a:p>
          <a:p>
            <a:pPr indent="-342900" algn="just" eaLnBrk="1" fontAlgn="auto" hangingPunct="1">
              <a:spcBef>
                <a:spcPts val="0"/>
              </a:spcBef>
              <a:spcAft>
                <a:spcPts val="0"/>
              </a:spcAft>
              <a:buFont typeface="Arial" pitchFamily="34" charset="0"/>
              <a:buChar char="•"/>
              <a:defRPr/>
            </a:pPr>
            <a:r>
              <a:rPr lang="ru-RU" dirty="0">
                <a:solidFill>
                  <a:prstClr val="black"/>
                </a:solidFill>
                <a:latin typeface="Candara"/>
              </a:rPr>
              <a:t>Методические рекомендации по формированию у детей раннего возраста культурно-гигиенических навыков в процессе восприятия  фольклора; </a:t>
            </a:r>
          </a:p>
          <a:p>
            <a:pPr indent="-342900" algn="just" eaLnBrk="1" fontAlgn="auto" hangingPunct="1">
              <a:spcBef>
                <a:spcPts val="0"/>
              </a:spcBef>
              <a:spcAft>
                <a:spcPts val="0"/>
              </a:spcAft>
              <a:buFont typeface="Arial" pitchFamily="34" charset="0"/>
              <a:buChar char="•"/>
              <a:defRPr/>
            </a:pPr>
            <a:r>
              <a:rPr lang="ru-RU" dirty="0">
                <a:solidFill>
                  <a:prstClr val="black"/>
                </a:solidFill>
                <a:latin typeface="Candara"/>
              </a:rPr>
              <a:t>Участие в работе районных методических объединений;</a:t>
            </a:r>
          </a:p>
          <a:p>
            <a:pPr indent="-342900" algn="just" eaLnBrk="1" fontAlgn="auto" hangingPunct="1">
              <a:spcBef>
                <a:spcPts val="0"/>
              </a:spcBef>
              <a:spcAft>
                <a:spcPts val="0"/>
              </a:spcAft>
              <a:buFont typeface="Arial" pitchFamily="34" charset="0"/>
              <a:buChar char="•"/>
              <a:defRPr/>
            </a:pPr>
            <a:r>
              <a:rPr lang="ru-RU" dirty="0">
                <a:solidFill>
                  <a:prstClr val="black"/>
                </a:solidFill>
                <a:latin typeface="Candara"/>
              </a:rPr>
              <a:t>Самообразование по теме «Роль фольклора в развитии детей раннего возраста»</a:t>
            </a:r>
          </a:p>
        </p:txBody>
      </p:sp>
      <p:sp>
        <p:nvSpPr>
          <p:cNvPr id="6" name="Скругленный прямоугольник 5"/>
          <p:cNvSpPr/>
          <p:nvPr/>
        </p:nvSpPr>
        <p:spPr bwMode="auto">
          <a:xfrm>
            <a:off x="238125" y="2565400"/>
            <a:ext cx="8715375" cy="3311525"/>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indent="457200" algn="just"/>
            <a:r>
              <a:rPr lang="ru-RU" altLang="ru-RU" b="1">
                <a:solidFill>
                  <a:srgbClr val="210F17"/>
                </a:solidFill>
                <a:latin typeface="Calibri" pitchFamily="34" charset="0"/>
                <a:ea typeface="Calibri" pitchFamily="34" charset="0"/>
                <a:cs typeface="Calibri" pitchFamily="34" charset="0"/>
              </a:rPr>
              <a:t>В приобщении детей к здоровому образу жизни важное значение приобретает освоение дошкольниками основ культуры гигиены.</a:t>
            </a:r>
          </a:p>
          <a:p>
            <a:pPr indent="457200" algn="just"/>
            <a:r>
              <a:rPr lang="ru-RU" altLang="ru-RU" b="1">
                <a:solidFill>
                  <a:srgbClr val="210F17"/>
                </a:solidFill>
                <a:latin typeface="Calibri" pitchFamily="34" charset="0"/>
                <a:ea typeface="Calibri" pitchFamily="34" charset="0"/>
                <a:cs typeface="Calibri" pitchFamily="34" charset="0"/>
              </a:rPr>
              <a:t>Базой для освоения ребенком культурных способов деятельности – навыков приема пищи, раздевания и одевания, умывания и мытья рук – является самообслуживание.</a:t>
            </a:r>
          </a:p>
          <a:p>
            <a:pPr indent="457200" algn="just"/>
            <a:r>
              <a:rPr lang="ru-RU" altLang="ru-RU" b="1">
                <a:solidFill>
                  <a:srgbClr val="210F17"/>
                </a:solidFill>
                <a:latin typeface="Calibri" pitchFamily="34" charset="0"/>
                <a:ea typeface="Calibri" pitchFamily="34" charset="0"/>
                <a:cs typeface="Calibri" pitchFamily="34" charset="0"/>
              </a:rPr>
              <a:t>Самообслуживание играет определенную роль в развитии ребенка. Именно с раннего возраста начинают формироваться такие черты характера как воля, уверенность в себе, желание добиться успеха, стремление к цели, активность и упорство в ее достижении. А происходит это именно с воспитания у младших дошкольников культурных способов деятельности. Особо значимым средством является фольклор</a:t>
            </a:r>
          </a:p>
          <a:p>
            <a:pPr indent="457200" algn="just"/>
            <a:endParaRPr lang="ru-RU" altLang="ru-RU" b="1">
              <a:solidFill>
                <a:schemeClr val="bg1"/>
              </a:solidFill>
              <a:latin typeface="Calibri" pitchFamily="34" charset="0"/>
              <a:ea typeface="Calibri" pitchFamily="34" charset="0"/>
              <a:cs typeface="Calibri" pitchFamily="34"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bwMode="auto">
          <a:xfrm>
            <a:off x="250825" y="177800"/>
            <a:ext cx="8715375" cy="1127125"/>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indent="457200" algn="ctr"/>
            <a:r>
              <a:rPr lang="ru-RU" altLang="ru-RU" sz="2800" b="1">
                <a:solidFill>
                  <a:schemeClr val="bg1"/>
                </a:solidFill>
                <a:effectLst>
                  <a:outerShdw blurRad="38100" dist="38100" dir="2700000" algn="tl">
                    <a:srgbClr val="000000"/>
                  </a:outerShdw>
                </a:effectLst>
                <a:latin typeface="Calibri" pitchFamily="34" charset="0"/>
                <a:ea typeface="Calibri" pitchFamily="34" charset="0"/>
                <a:cs typeface="Calibri" pitchFamily="34" charset="0"/>
              </a:rPr>
              <a:t>Актуальность личного вклада педагога в развитие образования</a:t>
            </a:r>
          </a:p>
          <a:p>
            <a:pPr indent="457200" algn="ctr"/>
            <a:endParaRPr lang="ru-RU" altLang="ru-RU" sz="2800" b="1">
              <a:solidFill>
                <a:srgbClr val="FF0000"/>
              </a:solidFill>
              <a:effectLst>
                <a:outerShdw blurRad="38100" dist="38100" dir="2700000" algn="tl">
                  <a:srgbClr val="000000"/>
                </a:outerShdw>
              </a:effectLst>
              <a:latin typeface="Calibri" pitchFamily="34" charset="0"/>
              <a:ea typeface="Calibri" pitchFamily="34" charset="0"/>
              <a:cs typeface="Calibri" pitchFamily="34" charset="0"/>
            </a:endParaRPr>
          </a:p>
        </p:txBody>
      </p:sp>
      <p:sp>
        <p:nvSpPr>
          <p:cNvPr id="7171" name="Прямоугольник 2"/>
          <p:cNvSpPr>
            <a:spLocks noChangeArrowheads="1"/>
          </p:cNvSpPr>
          <p:nvPr/>
        </p:nvSpPr>
        <p:spPr bwMode="auto">
          <a:xfrm>
            <a:off x="468313" y="1316038"/>
            <a:ext cx="8280400" cy="5356225"/>
          </a:xfrm>
          <a:prstGeom prst="rect">
            <a:avLst/>
          </a:prstGeom>
          <a:noFill/>
          <a:ln w="9525">
            <a:noFill/>
            <a:miter lim="800000"/>
            <a:headEnd/>
            <a:tailEnd/>
          </a:ln>
        </p:spPr>
        <p:txBody>
          <a:bodyPr>
            <a:spAutoFit/>
          </a:bodyPr>
          <a:lstStyle/>
          <a:p>
            <a:pPr indent="457200" algn="just"/>
            <a:r>
              <a:rPr lang="ru-RU">
                <a:solidFill>
                  <a:srgbClr val="772754"/>
                </a:solidFill>
                <a:latin typeface="Calibri" pitchFamily="34" charset="0"/>
                <a:ea typeface="Calibri" pitchFamily="34" charset="0"/>
                <a:cs typeface="Calibri" pitchFamily="34" charset="0"/>
              </a:rPr>
              <a:t>Актуальность проблемы формирования у детей раннего возраста культурно-гигиенических навыков отмечают современные нормативные документы. </a:t>
            </a:r>
          </a:p>
          <a:p>
            <a:pPr indent="457200" algn="just"/>
            <a:r>
              <a:rPr lang="ru-RU" b="1">
                <a:solidFill>
                  <a:srgbClr val="772754"/>
                </a:solidFill>
                <a:latin typeface="Calibri" pitchFamily="34" charset="0"/>
                <a:ea typeface="Calibri" pitchFamily="34" charset="0"/>
                <a:cs typeface="Calibri" pitchFamily="34" charset="0"/>
              </a:rPr>
              <a:t>Гигиеническое воспитание </a:t>
            </a:r>
            <a:r>
              <a:rPr lang="ru-RU">
                <a:solidFill>
                  <a:srgbClr val="772754"/>
                </a:solidFill>
                <a:latin typeface="Calibri" pitchFamily="34" charset="0"/>
                <a:ea typeface="Calibri" pitchFamily="34" charset="0"/>
                <a:cs typeface="Calibri" pitchFamily="34" charset="0"/>
              </a:rPr>
              <a:t>– основа общей культуры личности (Закон «Об образовании в РФ» (2012г.) [7, 138]), ФГОС ДО ставят задачу формирования у детей дошкольного возраста основ общей культуры и культурных способов деятельности [19, 5].</a:t>
            </a:r>
          </a:p>
          <a:p>
            <a:pPr indent="457200" algn="just"/>
            <a:r>
              <a:rPr lang="ru-RU">
                <a:solidFill>
                  <a:srgbClr val="772754"/>
                </a:solidFill>
                <a:latin typeface="Calibri" pitchFamily="34" charset="0"/>
                <a:ea typeface="Calibri" pitchFamily="34" charset="0"/>
                <a:cs typeface="Calibri" pitchFamily="34" charset="0"/>
              </a:rPr>
              <a:t>ФГОС ДО в качестве целевых ориентиров образования в младенческом и раннем возрасте определяет: проявление ребенком интереса к окружающим предметам и активные действия с ними; эмоциональную вовлеченность в действия с игрушками и другими предметами, стремление проявлять настойчивость в достижении результата своих действий; использование специфических, культурно фиксированных предметных действий, знание назначения бытовых предметов (ложки, расчески, карандаша и пр.) и умение пользоваться ими; владение простейшими навыками самообслуживания; стремление проявлять самостоятельность в бытовом и игровом поведении.</a:t>
            </a:r>
          </a:p>
          <a:p>
            <a:pPr indent="457200" algn="just"/>
            <a:r>
              <a:rPr lang="ru-RU" b="1">
                <a:solidFill>
                  <a:srgbClr val="772754"/>
                </a:solidFill>
                <a:latin typeface="Calibri" pitchFamily="34" charset="0"/>
                <a:ea typeface="Calibri" pitchFamily="34" charset="0"/>
                <a:cs typeface="Calibri" pitchFamily="34" charset="0"/>
              </a:rPr>
              <a:t>Воспитание у детей культурно-гигиенических навыков на этапе раннего детства играет важнейшую роль в сохранении здоровья, в формировании у малышей элементарных моделей поведения в быту и в обществе взрослых и сверстников</a:t>
            </a:r>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bwMode="auto">
          <a:xfrm>
            <a:off x="174625" y="193675"/>
            <a:ext cx="8715375" cy="1127125"/>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indent="457200" algn="ctr"/>
            <a:r>
              <a:rPr lang="ru-RU" altLang="ru-RU" sz="2800" b="1">
                <a:solidFill>
                  <a:schemeClr val="bg1"/>
                </a:solidFill>
                <a:effectLst>
                  <a:outerShdw blurRad="38100" dist="38100" dir="2700000" algn="tl">
                    <a:srgbClr val="000000"/>
                  </a:outerShdw>
                </a:effectLst>
                <a:latin typeface="Calibri" pitchFamily="34" charset="0"/>
                <a:ea typeface="Calibri" pitchFamily="34" charset="0"/>
                <a:cs typeface="Calibri" pitchFamily="34" charset="0"/>
              </a:rPr>
              <a:t>Теоретическое обоснование личного вклада педагога в развитие образования</a:t>
            </a:r>
          </a:p>
          <a:p>
            <a:pPr indent="457200" algn="ctr"/>
            <a:endParaRPr lang="ru-RU" altLang="ru-RU" sz="2800" b="1">
              <a:solidFill>
                <a:srgbClr val="FF0000"/>
              </a:solidFill>
              <a:effectLst>
                <a:outerShdw blurRad="38100" dist="38100" dir="2700000" algn="tl">
                  <a:srgbClr val="000000"/>
                </a:outerShdw>
              </a:effectLst>
              <a:latin typeface="Calibri" pitchFamily="34" charset="0"/>
              <a:ea typeface="Calibri" pitchFamily="34" charset="0"/>
              <a:cs typeface="Calibri" pitchFamily="34" charset="0"/>
            </a:endParaRPr>
          </a:p>
        </p:txBody>
      </p:sp>
      <p:sp>
        <p:nvSpPr>
          <p:cNvPr id="9" name="Объект 2"/>
          <p:cNvSpPr txBox="1">
            <a:spLocks/>
          </p:cNvSpPr>
          <p:nvPr/>
        </p:nvSpPr>
        <p:spPr>
          <a:xfrm>
            <a:off x="3094038" y="1357313"/>
            <a:ext cx="5848350" cy="1298575"/>
          </a:xfrm>
          <a:prstGeom prst="rect">
            <a:avLst/>
          </a:prstGeom>
          <a:solidFill>
            <a:srgbClr val="A8EEFE"/>
          </a:solidFill>
          <a:ln>
            <a:solidFill>
              <a:schemeClr val="accent2"/>
            </a:solidFill>
          </a:ln>
        </p:spPr>
        <p:style>
          <a:lnRef idx="1">
            <a:schemeClr val="accent3"/>
          </a:lnRef>
          <a:fillRef idx="2">
            <a:schemeClr val="accent3"/>
          </a:fillRef>
          <a:effectRef idx="1">
            <a:schemeClr val="accent3"/>
          </a:effectRef>
          <a:fontRef idx="minor">
            <a:schemeClr val="dk1"/>
          </a:fontRef>
        </p:style>
        <p:txBody>
          <a:bodyPr/>
          <a:lstStyle/>
          <a:p>
            <a:pPr algn="just" eaLnBrk="1" hangingPunct="1">
              <a:spcBef>
                <a:spcPct val="20000"/>
              </a:spcBef>
              <a:buFont typeface="Arial" charset="0"/>
              <a:buNone/>
            </a:pPr>
            <a:r>
              <a:rPr lang="ru-RU">
                <a:solidFill>
                  <a:srgbClr val="210F17"/>
                </a:solidFill>
                <a:latin typeface="Calibri" pitchFamily="34" charset="0"/>
                <a:ea typeface="Calibri" pitchFamily="34" charset="0"/>
                <a:cs typeface="Calibri" pitchFamily="34" charset="0"/>
              </a:rPr>
              <a:t>«Настаивая, чтобы дети мыли руки перед обедом, не забывайте и от себя требовать того же. Старайтесь сами убирать свою постель, это вовсе не трудная и позорная работа»</a:t>
            </a:r>
            <a:endParaRPr lang="ru-RU">
              <a:solidFill>
                <a:srgbClr val="210F17"/>
              </a:solidFill>
              <a:effectLst>
                <a:outerShdw blurRad="38100" dist="38100" dir="2700000" algn="tl">
                  <a:srgbClr val="000000"/>
                </a:outerShdw>
              </a:effectLst>
              <a:latin typeface="Calibri" pitchFamily="34" charset="0"/>
              <a:ea typeface="Calibri" pitchFamily="34" charset="0"/>
              <a:cs typeface="Calibri" pitchFamily="34" charset="0"/>
            </a:endParaRPr>
          </a:p>
          <a:p>
            <a:pPr eaLnBrk="1" hangingPunct="1">
              <a:spcBef>
                <a:spcPct val="20000"/>
              </a:spcBef>
              <a:buFont typeface="Arial" charset="0"/>
              <a:buNone/>
            </a:pPr>
            <a:endParaRPr lang="ru-RU" sz="2400">
              <a:solidFill>
                <a:srgbClr val="C00000"/>
              </a:solidFill>
              <a:latin typeface="Candara" pitchFamily="34" charset="0"/>
            </a:endParaRPr>
          </a:p>
        </p:txBody>
      </p:sp>
      <p:sp>
        <p:nvSpPr>
          <p:cNvPr id="15" name="Пятиугольник 14"/>
          <p:cNvSpPr/>
          <p:nvPr/>
        </p:nvSpPr>
        <p:spPr bwMode="auto">
          <a:xfrm>
            <a:off x="196626" y="1575494"/>
            <a:ext cx="2896702" cy="862653"/>
          </a:xfrm>
          <a:prstGeom prst="homePlate">
            <a:avLst/>
          </a:prstGeom>
          <a:solidFill>
            <a:srgbClr val="A8EEFE"/>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a:lstStyle/>
          <a:p>
            <a:pPr algn="ctr">
              <a:defRPr/>
            </a:pPr>
            <a:endParaRPr lang="ru-RU" dirty="0">
              <a:solidFill>
                <a:srgbClr val="C00000"/>
              </a:solidFill>
              <a:latin typeface="Candara" pitchFamily="34" charset="0"/>
            </a:endParaRPr>
          </a:p>
          <a:p>
            <a:pPr algn="ctr">
              <a:defRPr/>
            </a:pPr>
            <a:r>
              <a:rPr lang="ru-RU" dirty="0" err="1">
                <a:solidFill>
                  <a:schemeClr val="bg2">
                    <a:lumMod val="10000"/>
                  </a:schemeClr>
                </a:solidFill>
                <a:latin typeface="Calibri" pitchFamily="34" charset="0"/>
                <a:cs typeface="Calibri" pitchFamily="34" charset="0"/>
              </a:rPr>
              <a:t>А.С.Макаренко</a:t>
            </a:r>
            <a:endParaRPr lang="ru-RU" dirty="0">
              <a:solidFill>
                <a:schemeClr val="bg2">
                  <a:lumMod val="10000"/>
                </a:schemeClr>
              </a:solidFill>
              <a:latin typeface="Calibri" pitchFamily="34" charset="0"/>
              <a:cs typeface="Calibri" pitchFamily="34" charset="0"/>
            </a:endParaRPr>
          </a:p>
        </p:txBody>
      </p:sp>
      <p:sp>
        <p:nvSpPr>
          <p:cNvPr id="17" name="Пятиугольник 16"/>
          <p:cNvSpPr/>
          <p:nvPr/>
        </p:nvSpPr>
        <p:spPr bwMode="auto">
          <a:xfrm>
            <a:off x="178764" y="2656344"/>
            <a:ext cx="2896702" cy="846101"/>
          </a:xfrm>
          <a:prstGeom prst="homePlate">
            <a:avLst/>
          </a:prstGeom>
          <a:solidFill>
            <a:schemeClr val="accent6">
              <a:lumMod val="20000"/>
              <a:lumOff val="80000"/>
            </a:schemeClr>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a:lstStyle/>
          <a:p>
            <a:pPr algn="ctr" fontAlgn="auto">
              <a:spcAft>
                <a:spcPts val="0"/>
              </a:spcAft>
              <a:defRPr/>
            </a:pPr>
            <a:endParaRPr lang="ru-RU" dirty="0">
              <a:solidFill>
                <a:srgbClr val="000000">
                  <a:lumMod val="95000"/>
                  <a:lumOff val="5000"/>
                </a:srgbClr>
              </a:solidFill>
              <a:latin typeface="Calibri" pitchFamily="34" charset="0"/>
              <a:cs typeface="Calibri" pitchFamily="34" charset="0"/>
            </a:endParaRPr>
          </a:p>
          <a:p>
            <a:pPr algn="ctr" fontAlgn="auto">
              <a:spcAft>
                <a:spcPts val="0"/>
              </a:spcAft>
              <a:defRPr/>
            </a:pPr>
            <a:r>
              <a:rPr lang="ru-RU" dirty="0">
                <a:solidFill>
                  <a:srgbClr val="000000">
                    <a:lumMod val="95000"/>
                    <a:lumOff val="5000"/>
                  </a:srgbClr>
                </a:solidFill>
                <a:latin typeface="Calibri" pitchFamily="34" charset="0"/>
                <a:cs typeface="Calibri" pitchFamily="34" charset="0"/>
              </a:rPr>
              <a:t>Г.А. </a:t>
            </a:r>
            <a:r>
              <a:rPr lang="ru-RU" dirty="0" err="1">
                <a:solidFill>
                  <a:srgbClr val="000000">
                    <a:lumMod val="95000"/>
                    <a:lumOff val="5000"/>
                  </a:srgbClr>
                </a:solidFill>
                <a:latin typeface="Calibri" pitchFamily="34" charset="0"/>
                <a:cs typeface="Calibri" pitchFamily="34" charset="0"/>
              </a:rPr>
              <a:t>Урунтаева</a:t>
            </a:r>
            <a:endParaRPr lang="ru-RU" dirty="0">
              <a:solidFill>
                <a:srgbClr val="000000">
                  <a:lumMod val="95000"/>
                  <a:lumOff val="5000"/>
                </a:srgbClr>
              </a:solidFill>
              <a:latin typeface="Calibri" pitchFamily="34" charset="0"/>
              <a:cs typeface="Calibri" pitchFamily="34" charset="0"/>
            </a:endParaRPr>
          </a:p>
        </p:txBody>
      </p:sp>
      <p:sp>
        <p:nvSpPr>
          <p:cNvPr id="18" name="Пятиугольник 17"/>
          <p:cNvSpPr/>
          <p:nvPr/>
        </p:nvSpPr>
        <p:spPr bwMode="auto">
          <a:xfrm>
            <a:off x="170957" y="3789040"/>
            <a:ext cx="2896702" cy="792087"/>
          </a:xfrm>
          <a:prstGeom prst="homePlate">
            <a:avLst/>
          </a:prstGeom>
          <a:solidFill>
            <a:srgbClr val="FFCC99"/>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a:lstStyle/>
          <a:p>
            <a:pPr algn="ctr">
              <a:defRPr/>
            </a:pPr>
            <a:endParaRPr lang="ru-RU" dirty="0">
              <a:solidFill>
                <a:schemeClr val="tx1"/>
              </a:solidFill>
              <a:latin typeface="Arial" charset="0"/>
            </a:endParaRPr>
          </a:p>
          <a:p>
            <a:pPr algn="ctr">
              <a:defRPr/>
            </a:pPr>
            <a:r>
              <a:rPr lang="ru-RU" dirty="0">
                <a:solidFill>
                  <a:schemeClr val="tx1"/>
                </a:solidFill>
                <a:latin typeface="Arial" charset="0"/>
              </a:rPr>
              <a:t>Н.Ф. Виноградова</a:t>
            </a:r>
          </a:p>
        </p:txBody>
      </p:sp>
      <p:sp>
        <p:nvSpPr>
          <p:cNvPr id="19" name="Пятиугольник 18"/>
          <p:cNvSpPr/>
          <p:nvPr/>
        </p:nvSpPr>
        <p:spPr bwMode="auto">
          <a:xfrm>
            <a:off x="173029" y="4774031"/>
            <a:ext cx="2896702" cy="790645"/>
          </a:xfrm>
          <a:prstGeom prst="homePlate">
            <a:avLst/>
          </a:prstGeom>
          <a:solidFill>
            <a:srgbClr val="FFCCCC"/>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a:lstStyle/>
          <a:p>
            <a:pPr algn="ctr">
              <a:defRPr/>
            </a:pPr>
            <a:endParaRPr lang="ru-RU" dirty="0">
              <a:solidFill>
                <a:schemeClr val="tx1"/>
              </a:solidFill>
              <a:latin typeface="Arial" charset="0"/>
            </a:endParaRPr>
          </a:p>
          <a:p>
            <a:pPr algn="ctr">
              <a:defRPr/>
            </a:pPr>
            <a:r>
              <a:rPr lang="ru-RU" dirty="0">
                <a:solidFill>
                  <a:schemeClr val="tx1"/>
                </a:solidFill>
                <a:latin typeface="Arial" charset="0"/>
              </a:rPr>
              <a:t>ФГОС ДО</a:t>
            </a:r>
          </a:p>
        </p:txBody>
      </p:sp>
      <p:sp>
        <p:nvSpPr>
          <p:cNvPr id="20" name="Пятиугольник 19"/>
          <p:cNvSpPr/>
          <p:nvPr/>
        </p:nvSpPr>
        <p:spPr bwMode="auto">
          <a:xfrm>
            <a:off x="149502" y="5786454"/>
            <a:ext cx="2896702" cy="836712"/>
          </a:xfrm>
          <a:prstGeom prst="homePlate">
            <a:avLst/>
          </a:prstGeom>
          <a:solidFill>
            <a:schemeClr val="bg1">
              <a:lumMod val="85000"/>
            </a:schemeClr>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a:lstStyle/>
          <a:p>
            <a:pPr algn="ctr">
              <a:defRPr/>
            </a:pPr>
            <a:endParaRPr lang="ru-RU" dirty="0">
              <a:solidFill>
                <a:schemeClr val="tx1"/>
              </a:solidFill>
              <a:latin typeface="Arial" charset="0"/>
            </a:endParaRPr>
          </a:p>
          <a:p>
            <a:pPr algn="ctr">
              <a:defRPr/>
            </a:pPr>
            <a:r>
              <a:rPr lang="ru-RU" dirty="0">
                <a:solidFill>
                  <a:schemeClr val="tx1"/>
                </a:solidFill>
                <a:latin typeface="Arial" charset="0"/>
              </a:rPr>
              <a:t>В.П. Аникин </a:t>
            </a:r>
          </a:p>
        </p:txBody>
      </p:sp>
      <p:sp>
        <p:nvSpPr>
          <p:cNvPr id="21" name="Объект 2"/>
          <p:cNvSpPr txBox="1">
            <a:spLocks/>
          </p:cNvSpPr>
          <p:nvPr/>
        </p:nvSpPr>
        <p:spPr>
          <a:xfrm>
            <a:off x="3105150" y="2182813"/>
            <a:ext cx="5857875" cy="2085975"/>
          </a:xfrm>
          <a:prstGeom prst="rect">
            <a:avLst/>
          </a:prstGeom>
          <a:solidFill>
            <a:schemeClr val="accent6">
              <a:lumMod val="20000"/>
              <a:lumOff val="80000"/>
            </a:schemeClr>
          </a:solidFill>
          <a:ln/>
        </p:spPr>
        <p:style>
          <a:lnRef idx="1">
            <a:schemeClr val="accent2"/>
          </a:lnRef>
          <a:fillRef idx="2">
            <a:schemeClr val="accent2"/>
          </a:fillRef>
          <a:effectRef idx="1">
            <a:schemeClr val="accent2"/>
          </a:effectRef>
          <a:fontRef idx="minor">
            <a:schemeClr val="dk1"/>
          </a:fontRef>
        </p:style>
        <p:txBody>
          <a:bodyPr/>
          <a:lstStyle/>
          <a:p>
            <a:pPr algn="just">
              <a:buFont typeface="Arial" charset="0"/>
              <a:buNone/>
            </a:pPr>
            <a:r>
              <a:rPr lang="ru-RU">
                <a:solidFill>
                  <a:srgbClr val="0D0D0D"/>
                </a:solidFill>
                <a:latin typeface="Calibri" pitchFamily="34" charset="0"/>
                <a:ea typeface="Calibri" pitchFamily="34" charset="0"/>
                <a:cs typeface="Calibri" pitchFamily="34" charset="0"/>
              </a:rPr>
              <a:t>«Освоение культурно-гигиенических навыков влияет не только на игровую и трудовую деятельность, но и на взаимоотношения ребенка с взрослыми и сверстниками. Если взрослому он хочет показать то, чему научился, заслужить одобрение и поддержку, дать понять, что он его уважает, уважает его требования. Принимает и придерживается их, то сверстника он пытается научить»</a:t>
            </a:r>
          </a:p>
        </p:txBody>
      </p:sp>
      <p:sp>
        <p:nvSpPr>
          <p:cNvPr id="22" name="Объект 2"/>
          <p:cNvSpPr txBox="1">
            <a:spLocks/>
          </p:cNvSpPr>
          <p:nvPr/>
        </p:nvSpPr>
        <p:spPr>
          <a:xfrm>
            <a:off x="3089275" y="3225800"/>
            <a:ext cx="5857875" cy="2711450"/>
          </a:xfrm>
          <a:prstGeom prst="rect">
            <a:avLst/>
          </a:prstGeom>
          <a:solidFill>
            <a:srgbClr val="FFCC99"/>
          </a:solidFill>
          <a:ln/>
        </p:spPr>
        <p:style>
          <a:lnRef idx="1">
            <a:schemeClr val="accent2"/>
          </a:lnRef>
          <a:fillRef idx="2">
            <a:schemeClr val="accent2"/>
          </a:fillRef>
          <a:effectRef idx="1">
            <a:schemeClr val="accent2"/>
          </a:effectRef>
          <a:fontRef idx="minor">
            <a:schemeClr val="dk1"/>
          </a:fontRef>
        </p:style>
        <p:txBody>
          <a:bodyPr/>
          <a:lstStyle/>
          <a:p>
            <a:pPr algn="just">
              <a:buFont typeface="Arial" charset="0"/>
              <a:buNone/>
            </a:pPr>
            <a:r>
              <a:rPr lang="ru-RU">
                <a:solidFill>
                  <a:srgbClr val="0D0D0D"/>
                </a:solidFill>
                <a:latin typeface="Calibri" pitchFamily="34" charset="0"/>
                <a:ea typeface="Calibri" pitchFamily="34" charset="0"/>
                <a:cs typeface="Calibri" pitchFamily="34" charset="0"/>
              </a:rPr>
              <a:t>«Режим дня - это четкий распорядок жизни в течение суток, у ребенка, приученного к строгому распорядку, потребность в еде, сне, наступает через определенные промежутки времени и сопровождается ритмическими изменениями в деятельности всех внутренних органов. Организм как бы заблаговременно настраивается на предстоящую деятельность, поэтому она осуществляется достаточно эффективно, без лишней траты нервной энергии и не вызывает выраженного утомления»</a:t>
            </a:r>
          </a:p>
        </p:txBody>
      </p:sp>
      <p:sp>
        <p:nvSpPr>
          <p:cNvPr id="23" name="Объект 2"/>
          <p:cNvSpPr txBox="1">
            <a:spLocks/>
          </p:cNvSpPr>
          <p:nvPr/>
        </p:nvSpPr>
        <p:spPr>
          <a:xfrm>
            <a:off x="3103563" y="4467225"/>
            <a:ext cx="5857875" cy="2022475"/>
          </a:xfrm>
          <a:prstGeom prst="rect">
            <a:avLst/>
          </a:prstGeom>
          <a:solidFill>
            <a:srgbClr val="FFCCCC"/>
          </a:solidFill>
          <a:ln/>
        </p:spPr>
        <p:style>
          <a:lnRef idx="1">
            <a:schemeClr val="accent2"/>
          </a:lnRef>
          <a:fillRef idx="2">
            <a:schemeClr val="accent2"/>
          </a:fillRef>
          <a:effectRef idx="1">
            <a:schemeClr val="accent2"/>
          </a:effectRef>
          <a:fontRef idx="minor">
            <a:schemeClr val="dk1"/>
          </a:fontRef>
        </p:style>
        <p:txBody>
          <a:bodyPr/>
          <a:lstStyle/>
          <a:p>
            <a:pPr algn="just">
              <a:buFont typeface="Arial" charset="0"/>
              <a:buNone/>
            </a:pPr>
            <a:r>
              <a:rPr lang="ru-RU">
                <a:solidFill>
                  <a:srgbClr val="0D0D0D"/>
                </a:solidFill>
                <a:latin typeface="Calibri" pitchFamily="34" charset="0"/>
                <a:ea typeface="Calibri" pitchFamily="34" charset="0"/>
                <a:cs typeface="Calibri" pitchFamily="34" charset="0"/>
              </a:rPr>
              <a:t>«Использует специфические, культурно фиксированные предметные действия, знает назначение бытовых предметов (ложки, расчески, карандаша и пр.) и умеет пользоваться ими. Владеет простейшими навыками самообслуживания; стремится проявлять самостоятельность в бытовом и игровом поведении; проявляет навыки опрятности»</a:t>
            </a:r>
          </a:p>
        </p:txBody>
      </p:sp>
      <p:sp>
        <p:nvSpPr>
          <p:cNvPr id="24" name="Объект 2"/>
          <p:cNvSpPr txBox="1">
            <a:spLocks/>
          </p:cNvSpPr>
          <p:nvPr/>
        </p:nvSpPr>
        <p:spPr>
          <a:xfrm>
            <a:off x="3103563" y="5307013"/>
            <a:ext cx="5857875" cy="1460500"/>
          </a:xfrm>
          <a:prstGeom prst="rect">
            <a:avLst/>
          </a:prstGeom>
          <a:solidFill>
            <a:schemeClr val="bg1">
              <a:lumMod val="85000"/>
            </a:schemeClr>
          </a:solidFill>
          <a:ln>
            <a:solidFill>
              <a:schemeClr val="accent2"/>
            </a:solidFill>
          </a:ln>
        </p:spPr>
        <p:style>
          <a:lnRef idx="1">
            <a:schemeClr val="accent4"/>
          </a:lnRef>
          <a:fillRef idx="2">
            <a:schemeClr val="accent4"/>
          </a:fillRef>
          <a:effectRef idx="1">
            <a:schemeClr val="accent4"/>
          </a:effectRef>
          <a:fontRef idx="minor">
            <a:schemeClr val="dk1"/>
          </a:fontRef>
        </p:style>
        <p:txBody>
          <a:bodyPr/>
          <a:lstStyle/>
          <a:p>
            <a:pPr algn="just" eaLnBrk="1" hangingPunct="1">
              <a:spcBef>
                <a:spcPct val="20000"/>
              </a:spcBef>
              <a:buFont typeface="Arial" charset="0"/>
              <a:buNone/>
            </a:pPr>
            <a:r>
              <a:rPr lang="ru-RU">
                <a:solidFill>
                  <a:srgbClr val="210F17"/>
                </a:solidFill>
                <a:latin typeface="Calibri" pitchFamily="34" charset="0"/>
                <a:ea typeface="Calibri" pitchFamily="34" charset="0"/>
                <a:cs typeface="Calibri" pitchFamily="34" charset="0"/>
              </a:rPr>
              <a:t>«Фольклор – это традиционное художественное творчество народа. Оно равно относится как к устному, словесному, так и иному изобразительному искусству, как к старинному творчеству, так и к новому, созданному в новое время и творимому в наши дни»</a:t>
            </a:r>
          </a:p>
          <a:p>
            <a:pPr algn="just" eaLnBrk="1" hangingPunct="1">
              <a:spcBef>
                <a:spcPct val="20000"/>
              </a:spcBef>
              <a:buFont typeface="Arial" charset="0"/>
              <a:buNone/>
            </a:pPr>
            <a:endParaRPr lang="ru-RU" sz="2000">
              <a:solidFill>
                <a:srgbClr val="F9BA43"/>
              </a:solidFill>
              <a:latin typeface="Monotype Corsiva" pitchFamily="66"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1" grpId="0" animBg="1"/>
      <p:bldP spid="22" grpId="0" animBg="1"/>
      <p:bldP spid="23"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850" y="1243013"/>
            <a:ext cx="8632825" cy="708025"/>
          </a:xfrm>
          <a:prstGeom prst="rect">
            <a:avLst/>
          </a:prstGeom>
          <a:noFill/>
        </p:spPr>
        <p:txBody>
          <a:bodyPr>
            <a:spAutoFit/>
          </a:bodyPr>
          <a:lstStyle/>
          <a:p>
            <a:pPr algn="just"/>
            <a:r>
              <a:rPr lang="ru-RU" altLang="ru-RU" sz="2000" b="1">
                <a:solidFill>
                  <a:srgbClr val="B23B7E"/>
                </a:solidFill>
                <a:effectLst>
                  <a:outerShdw blurRad="38100" dist="38100" dir="2700000" algn="tl">
                    <a:srgbClr val="C0C0C0"/>
                  </a:outerShdw>
                </a:effectLst>
                <a:latin typeface="Calibri" pitchFamily="34" charset="0"/>
                <a:ea typeface="Calibri" pitchFamily="34" charset="0"/>
                <a:cs typeface="Calibri" pitchFamily="34" charset="0"/>
              </a:rPr>
              <a:t>Цель: </a:t>
            </a:r>
            <a:r>
              <a:rPr lang="ru-RU" altLang="ru-RU" sz="2000">
                <a:solidFill>
                  <a:srgbClr val="772754"/>
                </a:solidFill>
                <a:latin typeface="Calibri" pitchFamily="34" charset="0"/>
                <a:ea typeface="Calibri" pitchFamily="34" charset="0"/>
                <a:cs typeface="Calibri" pitchFamily="34" charset="0"/>
              </a:rPr>
              <a:t>создать условия для формирования культурно-гигиенических навыков у детей раннего возраста посредством фольклора</a:t>
            </a:r>
          </a:p>
        </p:txBody>
      </p:sp>
      <p:sp>
        <p:nvSpPr>
          <p:cNvPr id="3" name="TextBox 2"/>
          <p:cNvSpPr txBox="1"/>
          <p:nvPr/>
        </p:nvSpPr>
        <p:spPr>
          <a:xfrm>
            <a:off x="293688" y="1951038"/>
            <a:ext cx="8462962" cy="4708525"/>
          </a:xfrm>
          <a:prstGeom prst="rect">
            <a:avLst/>
          </a:prstGeom>
          <a:noFill/>
        </p:spPr>
        <p:txBody>
          <a:bodyPr>
            <a:spAutoFit/>
          </a:bodyPr>
          <a:lstStyle/>
          <a:p>
            <a:r>
              <a:rPr lang="ru-RU" altLang="ru-RU" sz="2000" b="1">
                <a:solidFill>
                  <a:srgbClr val="B23B7E"/>
                </a:solidFill>
                <a:effectLst>
                  <a:outerShdw blurRad="38100" dist="38100" dir="2700000" algn="tl">
                    <a:srgbClr val="C0C0C0"/>
                  </a:outerShdw>
                </a:effectLst>
                <a:latin typeface="Calibri" pitchFamily="34" charset="0"/>
                <a:ea typeface="Calibri" pitchFamily="34" charset="0"/>
                <a:cs typeface="Calibri" pitchFamily="34" charset="0"/>
              </a:rPr>
              <a:t>Задачи:</a:t>
            </a:r>
          </a:p>
          <a:p>
            <a:pPr algn="just">
              <a:buClr>
                <a:srgbClr val="8A2E4E"/>
              </a:buClr>
              <a:buFont typeface="Wingdings" pitchFamily="2" charset="2"/>
              <a:buChar char="Ø"/>
            </a:pPr>
            <a:r>
              <a:rPr lang="ru-RU" altLang="ru-RU" sz="2000">
                <a:solidFill>
                  <a:srgbClr val="772754"/>
                </a:solidFill>
                <a:latin typeface="Calibri" pitchFamily="34" charset="0"/>
                <a:ea typeface="Calibri" pitchFamily="34" charset="0"/>
                <a:cs typeface="Calibri" pitchFamily="34" charset="0"/>
              </a:rPr>
              <a:t>развивать восприятие смысла художественного слова (потешек, песенок, стишков); </a:t>
            </a:r>
          </a:p>
          <a:p>
            <a:pPr algn="just">
              <a:buClr>
                <a:srgbClr val="8A2E4E"/>
              </a:buClr>
              <a:buFont typeface="Wingdings" pitchFamily="2" charset="2"/>
              <a:buChar char="Ø"/>
            </a:pPr>
            <a:r>
              <a:rPr lang="ru-RU" altLang="ru-RU" sz="2000">
                <a:solidFill>
                  <a:srgbClr val="772754"/>
                </a:solidFill>
                <a:latin typeface="Calibri" pitchFamily="34" charset="0"/>
                <a:ea typeface="Calibri" pitchFamily="34" charset="0"/>
                <a:cs typeface="Calibri" pitchFamily="34" charset="0"/>
              </a:rPr>
              <a:t>дать детям представления о гигиене и культуре поведения в ходе  режимных  моментов в детском саду;</a:t>
            </a:r>
          </a:p>
          <a:p>
            <a:pPr algn="just">
              <a:buClr>
                <a:srgbClr val="8A2E4E"/>
              </a:buClr>
              <a:buFont typeface="Wingdings" pitchFamily="2" charset="2"/>
              <a:buChar char="Ø"/>
            </a:pPr>
            <a:r>
              <a:rPr lang="ru-RU" altLang="ru-RU" sz="2000">
                <a:solidFill>
                  <a:srgbClr val="772754"/>
                </a:solidFill>
                <a:latin typeface="Calibri" pitchFamily="34" charset="0"/>
                <a:ea typeface="Calibri" pitchFamily="34" charset="0"/>
                <a:cs typeface="Calibri" pitchFamily="34" charset="0"/>
              </a:rPr>
              <a:t>познакомить детей с алгоритмом выполнения КГН;</a:t>
            </a:r>
          </a:p>
          <a:p>
            <a:pPr algn="just">
              <a:buClr>
                <a:srgbClr val="8A2E4E"/>
              </a:buClr>
              <a:buFont typeface="Wingdings" pitchFamily="2" charset="2"/>
              <a:buChar char="Ø"/>
            </a:pPr>
            <a:r>
              <a:rPr lang="ru-RU" altLang="ru-RU" sz="2000">
                <a:solidFill>
                  <a:srgbClr val="772754"/>
                </a:solidFill>
                <a:latin typeface="Calibri" pitchFamily="34" charset="0"/>
                <a:ea typeface="Calibri" pitchFamily="34" charset="0"/>
                <a:cs typeface="Calibri" pitchFamily="34" charset="0"/>
              </a:rPr>
              <a:t>приучать детей следить за своим внешним видом, формировать простейшие навыки  самообслуживания и поведения за столом;</a:t>
            </a:r>
          </a:p>
          <a:p>
            <a:pPr algn="just">
              <a:buClr>
                <a:srgbClr val="8A2E4E"/>
              </a:buClr>
              <a:buFont typeface="Wingdings" pitchFamily="2" charset="2"/>
              <a:buChar char="Ø"/>
            </a:pPr>
            <a:r>
              <a:rPr lang="ru-RU" altLang="ru-RU" sz="2000">
                <a:solidFill>
                  <a:srgbClr val="772754"/>
                </a:solidFill>
                <a:latin typeface="Calibri" pitchFamily="34" charset="0"/>
                <a:ea typeface="Calibri" pitchFamily="34" charset="0"/>
                <a:cs typeface="Calibri" pitchFamily="34" charset="0"/>
              </a:rPr>
              <a:t>побуждать детей к самостоятельности;</a:t>
            </a:r>
          </a:p>
          <a:p>
            <a:pPr algn="just">
              <a:buClr>
                <a:srgbClr val="8A2E4E"/>
              </a:buClr>
              <a:buFont typeface="Wingdings" pitchFamily="2" charset="2"/>
              <a:buChar char="Ø"/>
            </a:pPr>
            <a:r>
              <a:rPr lang="ru-RU" altLang="ru-RU" sz="2000">
                <a:solidFill>
                  <a:srgbClr val="772754"/>
                </a:solidFill>
                <a:latin typeface="Calibri" pitchFamily="34" charset="0"/>
                <a:ea typeface="Calibri" pitchFamily="34" charset="0"/>
                <a:cs typeface="Calibri" pitchFamily="34" charset="0"/>
              </a:rPr>
              <a:t>дополнить предметно-развивающую среду комплексом дидактических игр; подборкой произведений фольклора «Любимые потешки для детей»;</a:t>
            </a:r>
          </a:p>
          <a:p>
            <a:pPr algn="just">
              <a:buClr>
                <a:srgbClr val="8A2E4E"/>
              </a:buClr>
              <a:buFont typeface="Wingdings" pitchFamily="2" charset="2"/>
              <a:buChar char="Ø"/>
            </a:pPr>
            <a:r>
              <a:rPr lang="ru-RU" altLang="ru-RU" sz="2000">
                <a:solidFill>
                  <a:srgbClr val="772754"/>
                </a:solidFill>
                <a:latin typeface="Calibri" pitchFamily="34" charset="0"/>
                <a:ea typeface="Calibri" pitchFamily="34" charset="0"/>
                <a:cs typeface="Calibri" pitchFamily="34" charset="0"/>
              </a:rPr>
              <a:t>повысить педагогическую компетентность родителей в воспитании у детей раннего возраста культурно-гигиенических навыков и навыков самообслуживания с помощью художественного слова</a:t>
            </a:r>
            <a:endParaRPr lang="ru-RU" altLang="ru-RU" sz="2800" b="1">
              <a:solidFill>
                <a:srgbClr val="FF0000"/>
              </a:solidFill>
              <a:effectLst>
                <a:outerShdw blurRad="38100" dist="38100" dir="2700000" algn="tl">
                  <a:srgbClr val="C0C0C0"/>
                </a:outerShdw>
              </a:effectLst>
              <a:latin typeface="Calibri" pitchFamily="34" charset="0"/>
              <a:ea typeface="Calibri" pitchFamily="34" charset="0"/>
              <a:cs typeface="Calibri" pitchFamily="34" charset="0"/>
            </a:endParaRPr>
          </a:p>
        </p:txBody>
      </p:sp>
      <p:sp>
        <p:nvSpPr>
          <p:cNvPr id="5" name="Скругленный прямоугольник 4"/>
          <p:cNvSpPr/>
          <p:nvPr/>
        </p:nvSpPr>
        <p:spPr bwMode="auto">
          <a:xfrm>
            <a:off x="252413" y="188913"/>
            <a:ext cx="8715375" cy="792162"/>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indent="457200" algn="ctr">
              <a:defRPr/>
            </a:pPr>
            <a:r>
              <a:rPr lang="ru-RU" sz="2800" b="1" dirty="0">
                <a:solidFill>
                  <a:schemeClr val="bg1"/>
                </a:solidFill>
                <a:effectLst>
                  <a:outerShdw blurRad="38100" dist="38100" dir="2700000" algn="tl">
                    <a:srgbClr val="000000">
                      <a:alpha val="43137"/>
                    </a:srgbClr>
                  </a:outerShdw>
                </a:effectLst>
                <a:latin typeface="Calibri"/>
                <a:cs typeface="Arial" charset="0"/>
              </a:rPr>
              <a:t>Цель и задачи педагогической деятельности</a:t>
            </a:r>
          </a:p>
          <a:p>
            <a:pPr indent="457200" algn="ctr">
              <a:defRPr/>
            </a:pPr>
            <a:endParaRPr lang="ru-RU" altLang="ru-RU" sz="2800" b="1" dirty="0">
              <a:solidFill>
                <a:srgbClr val="FF0000"/>
              </a:solidFill>
              <a:effectLst>
                <a:outerShdw blurRad="38100" dist="38100" dir="2700000" algn="tl">
                  <a:srgbClr val="C0C0C0"/>
                </a:outerShdw>
              </a:effectLst>
              <a:latin typeface="Calibri" pitchFamily="34" charset="0"/>
              <a:cs typeface="Calibri" pitchFamily="34" charset="0"/>
            </a:endParaRP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bwMode="auto">
          <a:xfrm>
            <a:off x="214313" y="285750"/>
            <a:ext cx="8715375" cy="795338"/>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indent="457200" algn="ctr"/>
            <a:r>
              <a:rPr lang="ru-RU" altLang="ru-RU" sz="2800" b="1">
                <a:solidFill>
                  <a:schemeClr val="bg1"/>
                </a:solidFill>
                <a:effectLst>
                  <a:outerShdw blurRad="38100" dist="38100" dir="2700000" algn="tl">
                    <a:srgbClr val="000000"/>
                  </a:outerShdw>
                </a:effectLst>
                <a:latin typeface="Calibri" pitchFamily="34" charset="0"/>
                <a:ea typeface="Calibri" pitchFamily="34" charset="0"/>
                <a:cs typeface="Calibri" pitchFamily="34" charset="0"/>
              </a:rPr>
              <a:t>Ведущая педагогическая идея</a:t>
            </a:r>
          </a:p>
        </p:txBody>
      </p:sp>
      <p:sp>
        <p:nvSpPr>
          <p:cNvPr id="10243" name="Прямоугольник 2"/>
          <p:cNvSpPr>
            <a:spLocks noChangeArrowheads="1"/>
          </p:cNvSpPr>
          <p:nvPr/>
        </p:nvSpPr>
        <p:spPr bwMode="auto">
          <a:xfrm>
            <a:off x="441325" y="1412875"/>
            <a:ext cx="8137525" cy="2586038"/>
          </a:xfrm>
          <a:prstGeom prst="rect">
            <a:avLst/>
          </a:prstGeom>
          <a:noFill/>
          <a:ln w="9525">
            <a:noFill/>
            <a:miter lim="800000"/>
            <a:headEnd/>
            <a:tailEnd/>
          </a:ln>
        </p:spPr>
        <p:txBody>
          <a:bodyPr>
            <a:spAutoFit/>
          </a:bodyPr>
          <a:lstStyle/>
          <a:p>
            <a:pPr indent="450850" algn="just"/>
            <a:r>
              <a:rPr lang="ru-RU">
                <a:solidFill>
                  <a:srgbClr val="772754"/>
                </a:solidFill>
                <a:latin typeface="Calibri" pitchFamily="34" charset="0"/>
                <a:ea typeface="Calibri" pitchFamily="34" charset="0"/>
                <a:cs typeface="Calibri" pitchFamily="34" charset="0"/>
              </a:rPr>
              <a:t>Воспитание у детей культурно-гигиенических навыков на этапе раннего детства играет важнейшую роль в сохранении здоровья, в формировании у малышей элементарных моделей поведения в быту и в обществе взрослых и сверстников. </a:t>
            </a:r>
          </a:p>
          <a:p>
            <a:pPr indent="450850" algn="just"/>
            <a:r>
              <a:rPr lang="ru-RU">
                <a:solidFill>
                  <a:srgbClr val="772754"/>
                </a:solidFill>
                <a:latin typeface="Calibri" pitchFamily="34" charset="0"/>
                <a:ea typeface="Calibri" pitchFamily="34" charset="0"/>
                <a:cs typeface="Calibri" pitchFamily="34" charset="0"/>
              </a:rPr>
              <a:t>В целевых ориентирах ФГОС ДО, применительно к раннему возрасту, указывается необходимость развивать и поддерживать  интерес малышей к восприятию фольклора: «Проявляет интерес к стихам, песням и сказкам, рассматриванию картинок, стремится двигаться под музыку; эмоционально откликается на различные произведения культуры и искусства».</a:t>
            </a:r>
          </a:p>
        </p:txBody>
      </p:sp>
      <p:pic>
        <p:nvPicPr>
          <p:cNvPr id="10244" name="Picture 4" descr="C:\Документы\заочное обучение\Вилкова Н.Ю\127___10\5079127 - копия.jpg"/>
          <p:cNvPicPr>
            <a:picLocks noChangeAspect="1" noChangeArrowheads="1"/>
          </p:cNvPicPr>
          <p:nvPr/>
        </p:nvPicPr>
        <p:blipFill>
          <a:blip r:embed="rId2"/>
          <a:srcRect/>
          <a:stretch>
            <a:fillRect/>
          </a:stretch>
        </p:blipFill>
        <p:spPr bwMode="auto">
          <a:xfrm>
            <a:off x="7235825" y="3824288"/>
            <a:ext cx="1908175" cy="3017837"/>
          </a:xfrm>
          <a:prstGeom prst="rect">
            <a:avLst/>
          </a:prstGeom>
          <a:noFill/>
          <a:ln w="9525">
            <a:noFill/>
            <a:miter lim="800000"/>
            <a:headEnd/>
            <a:tailEnd/>
          </a:ln>
        </p:spPr>
      </p:pic>
      <p:sp>
        <p:nvSpPr>
          <p:cNvPr id="10245" name="Прямоугольник 1"/>
          <p:cNvSpPr>
            <a:spLocks noChangeArrowheads="1"/>
          </p:cNvSpPr>
          <p:nvPr/>
        </p:nvSpPr>
        <p:spPr bwMode="auto">
          <a:xfrm>
            <a:off x="469900" y="4149725"/>
            <a:ext cx="5902325" cy="1754188"/>
          </a:xfrm>
          <a:prstGeom prst="rect">
            <a:avLst/>
          </a:prstGeom>
          <a:noFill/>
          <a:ln w="9525">
            <a:noFill/>
            <a:miter lim="800000"/>
            <a:headEnd/>
            <a:tailEnd/>
          </a:ln>
        </p:spPr>
        <p:txBody>
          <a:bodyPr>
            <a:spAutoFit/>
          </a:bodyPr>
          <a:lstStyle/>
          <a:p>
            <a:pPr indent="450850" algn="just"/>
            <a:r>
              <a:rPr lang="ru-RU">
                <a:solidFill>
                  <a:srgbClr val="772754"/>
                </a:solidFill>
                <a:latin typeface="Calibri" pitchFamily="34" charset="0"/>
                <a:ea typeface="Calibri" pitchFamily="34" charset="0"/>
                <a:cs typeface="Calibri" pitchFamily="34" charset="0"/>
              </a:rPr>
              <a:t>Подытожив вышесказанное, можно сделать вывод: </a:t>
            </a:r>
            <a:r>
              <a:rPr lang="ru-RU" b="1">
                <a:solidFill>
                  <a:srgbClr val="772754"/>
                </a:solidFill>
                <a:latin typeface="Calibri" pitchFamily="34" charset="0"/>
                <a:ea typeface="Calibri" pitchFamily="34" charset="0"/>
                <a:cs typeface="Calibri" pitchFamily="34" charset="0"/>
              </a:rPr>
              <a:t>целенаправленное и систематическое использование малых форм фольклора в работе с детьми  раннего возраста помогает им овладеть первоначальными навыками самообслуживания и культурно- гигиеническими навыками</a:t>
            </a:r>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Таблица 18"/>
          <p:cNvGraphicFramePr>
            <a:graphicFrameLocks noGrp="1"/>
          </p:cNvGraphicFramePr>
          <p:nvPr/>
        </p:nvGraphicFramePr>
        <p:xfrm>
          <a:off x="179388" y="1628775"/>
          <a:ext cx="8785225" cy="4902200"/>
        </p:xfrm>
        <a:graphic>
          <a:graphicData uri="http://schemas.openxmlformats.org/drawingml/2006/table">
            <a:tbl>
              <a:tblPr firstRow="1" bandRow="1">
                <a:tableStyleId>{7DF18680-E054-41AD-8BC1-D1AEF772440D}</a:tableStyleId>
              </a:tblPr>
              <a:tblGrid>
                <a:gridCol w="2510224">
                  <a:extLst>
                    <a:ext uri="{9D8B030D-6E8A-4147-A177-3AD203B41FA5}"/>
                  </a:extLst>
                </a:gridCol>
                <a:gridCol w="3055978">
                  <a:extLst>
                    <a:ext uri="{9D8B030D-6E8A-4147-A177-3AD203B41FA5}"/>
                  </a:extLst>
                </a:gridCol>
                <a:gridCol w="3219023">
                  <a:extLst>
                    <a:ext uri="{9D8B030D-6E8A-4147-A177-3AD203B41FA5}"/>
                  </a:extLst>
                </a:gridCol>
              </a:tblGrid>
              <a:tr h="421931">
                <a:tc>
                  <a:txBody>
                    <a:bodyPr/>
                    <a:lstStyle>
                      <a:lvl1pPr marL="0" algn="l" defTabSz="914400" rtl="0" eaLnBrk="1" latinLnBrk="0" hangingPunct="1">
                        <a:defRPr sz="1800" b="1" kern="1200">
                          <a:solidFill>
                            <a:schemeClr val="lt1"/>
                          </a:solidFill>
                          <a:latin typeface="Arial Narrow"/>
                        </a:defRPr>
                      </a:lvl1pPr>
                      <a:lvl2pPr marL="457200" algn="l" defTabSz="914400" rtl="0" eaLnBrk="1" latinLnBrk="0" hangingPunct="1">
                        <a:defRPr sz="1800" b="1" kern="1200">
                          <a:solidFill>
                            <a:schemeClr val="lt1"/>
                          </a:solidFill>
                          <a:latin typeface="Arial Narrow"/>
                        </a:defRPr>
                      </a:lvl2pPr>
                      <a:lvl3pPr marL="914400" algn="l" defTabSz="914400" rtl="0" eaLnBrk="1" latinLnBrk="0" hangingPunct="1">
                        <a:defRPr sz="1800" b="1" kern="1200">
                          <a:solidFill>
                            <a:schemeClr val="lt1"/>
                          </a:solidFill>
                          <a:latin typeface="Arial Narrow"/>
                        </a:defRPr>
                      </a:lvl3pPr>
                      <a:lvl4pPr marL="1371600" algn="l" defTabSz="914400" rtl="0" eaLnBrk="1" latinLnBrk="0" hangingPunct="1">
                        <a:defRPr sz="1800" b="1" kern="1200">
                          <a:solidFill>
                            <a:schemeClr val="lt1"/>
                          </a:solidFill>
                          <a:latin typeface="Arial Narrow"/>
                        </a:defRPr>
                      </a:lvl4pPr>
                      <a:lvl5pPr marL="1828800" algn="l" defTabSz="914400" rtl="0" eaLnBrk="1" latinLnBrk="0" hangingPunct="1">
                        <a:defRPr sz="1800" b="1" kern="1200">
                          <a:solidFill>
                            <a:schemeClr val="lt1"/>
                          </a:solidFill>
                          <a:latin typeface="Arial Narrow"/>
                        </a:defRPr>
                      </a:lvl5pPr>
                      <a:lvl6pPr marL="2286000" algn="l" defTabSz="914400" rtl="0" eaLnBrk="1" latinLnBrk="0" hangingPunct="1">
                        <a:defRPr sz="1800" b="1" kern="1200">
                          <a:solidFill>
                            <a:schemeClr val="lt1"/>
                          </a:solidFill>
                          <a:latin typeface="Arial Narrow"/>
                        </a:defRPr>
                      </a:lvl6pPr>
                      <a:lvl7pPr marL="2743200" algn="l" defTabSz="914400" rtl="0" eaLnBrk="1" latinLnBrk="0" hangingPunct="1">
                        <a:defRPr sz="1800" b="1" kern="1200">
                          <a:solidFill>
                            <a:schemeClr val="lt1"/>
                          </a:solidFill>
                          <a:latin typeface="Arial Narrow"/>
                        </a:defRPr>
                      </a:lvl7pPr>
                      <a:lvl8pPr marL="3200400" algn="l" defTabSz="914400" rtl="0" eaLnBrk="1" latinLnBrk="0" hangingPunct="1">
                        <a:defRPr sz="1800" b="1" kern="1200">
                          <a:solidFill>
                            <a:schemeClr val="lt1"/>
                          </a:solidFill>
                          <a:latin typeface="Arial Narrow"/>
                        </a:defRPr>
                      </a:lvl8pPr>
                      <a:lvl9pPr marL="3657600" algn="l" defTabSz="914400" rtl="0" eaLnBrk="1" latinLnBrk="0" hangingPunct="1">
                        <a:defRPr sz="1800" b="1" kern="1200">
                          <a:solidFill>
                            <a:schemeClr val="lt1"/>
                          </a:solidFill>
                          <a:latin typeface="Arial Narrow"/>
                        </a:defRPr>
                      </a:lvl9pPr>
                    </a:lstStyle>
                    <a:p>
                      <a:pPr algn="ctr"/>
                      <a:r>
                        <a:rPr lang="en-US" sz="1800" dirty="0" smtClean="0"/>
                        <a:t>I</a:t>
                      </a:r>
                      <a:r>
                        <a:rPr lang="en-US" sz="1800" baseline="0" dirty="0" smtClean="0"/>
                        <a:t> </a:t>
                      </a:r>
                      <a:r>
                        <a:rPr lang="ru-RU" sz="1800" baseline="0" dirty="0" smtClean="0"/>
                        <a:t>этап</a:t>
                      </a:r>
                      <a:endParaRPr lang="ru-RU" sz="1800" baseline="0" dirty="0" smtClean="0">
                        <a:solidFill>
                          <a:schemeClr val="tx1"/>
                        </a:solidFill>
                        <a:latin typeface="Calibri" pitchFamily="34" charset="0"/>
                        <a:cs typeface="Calibri" pitchFamily="34" charset="0"/>
                      </a:endParaRPr>
                    </a:p>
                  </a:txBody>
                  <a:tcPr marL="91431" marR="91431" marT="45711" marB="45711"/>
                </a:tc>
                <a:tc>
                  <a:txBody>
                    <a:bodyPr/>
                    <a:lstStyle>
                      <a:lvl1pPr marL="0" algn="l" defTabSz="914400" rtl="0" eaLnBrk="1" latinLnBrk="0" hangingPunct="1">
                        <a:defRPr sz="1800" b="1" kern="1200">
                          <a:solidFill>
                            <a:schemeClr val="lt1"/>
                          </a:solidFill>
                          <a:latin typeface="Arial Narrow"/>
                        </a:defRPr>
                      </a:lvl1pPr>
                      <a:lvl2pPr marL="457200" algn="l" defTabSz="914400" rtl="0" eaLnBrk="1" latinLnBrk="0" hangingPunct="1">
                        <a:defRPr sz="1800" b="1" kern="1200">
                          <a:solidFill>
                            <a:schemeClr val="lt1"/>
                          </a:solidFill>
                          <a:latin typeface="Arial Narrow"/>
                        </a:defRPr>
                      </a:lvl2pPr>
                      <a:lvl3pPr marL="914400" algn="l" defTabSz="914400" rtl="0" eaLnBrk="1" latinLnBrk="0" hangingPunct="1">
                        <a:defRPr sz="1800" b="1" kern="1200">
                          <a:solidFill>
                            <a:schemeClr val="lt1"/>
                          </a:solidFill>
                          <a:latin typeface="Arial Narrow"/>
                        </a:defRPr>
                      </a:lvl3pPr>
                      <a:lvl4pPr marL="1371600" algn="l" defTabSz="914400" rtl="0" eaLnBrk="1" latinLnBrk="0" hangingPunct="1">
                        <a:defRPr sz="1800" b="1" kern="1200">
                          <a:solidFill>
                            <a:schemeClr val="lt1"/>
                          </a:solidFill>
                          <a:latin typeface="Arial Narrow"/>
                        </a:defRPr>
                      </a:lvl4pPr>
                      <a:lvl5pPr marL="1828800" algn="l" defTabSz="914400" rtl="0" eaLnBrk="1" latinLnBrk="0" hangingPunct="1">
                        <a:defRPr sz="1800" b="1" kern="1200">
                          <a:solidFill>
                            <a:schemeClr val="lt1"/>
                          </a:solidFill>
                          <a:latin typeface="Arial Narrow"/>
                        </a:defRPr>
                      </a:lvl5pPr>
                      <a:lvl6pPr marL="2286000" algn="l" defTabSz="914400" rtl="0" eaLnBrk="1" latinLnBrk="0" hangingPunct="1">
                        <a:defRPr sz="1800" b="1" kern="1200">
                          <a:solidFill>
                            <a:schemeClr val="lt1"/>
                          </a:solidFill>
                          <a:latin typeface="Arial Narrow"/>
                        </a:defRPr>
                      </a:lvl6pPr>
                      <a:lvl7pPr marL="2743200" algn="l" defTabSz="914400" rtl="0" eaLnBrk="1" latinLnBrk="0" hangingPunct="1">
                        <a:defRPr sz="1800" b="1" kern="1200">
                          <a:solidFill>
                            <a:schemeClr val="lt1"/>
                          </a:solidFill>
                          <a:latin typeface="Arial Narrow"/>
                        </a:defRPr>
                      </a:lvl7pPr>
                      <a:lvl8pPr marL="3200400" algn="l" defTabSz="914400" rtl="0" eaLnBrk="1" latinLnBrk="0" hangingPunct="1">
                        <a:defRPr sz="1800" b="1" kern="1200">
                          <a:solidFill>
                            <a:schemeClr val="lt1"/>
                          </a:solidFill>
                          <a:latin typeface="Arial Narrow"/>
                        </a:defRPr>
                      </a:lvl8pPr>
                      <a:lvl9pPr marL="3657600" algn="l" defTabSz="914400" rtl="0" eaLnBrk="1" latinLnBrk="0" hangingPunct="1">
                        <a:defRPr sz="1800" b="1" kern="1200">
                          <a:solidFill>
                            <a:schemeClr val="lt1"/>
                          </a:solidFill>
                          <a:latin typeface="Arial Narrow"/>
                        </a:defRPr>
                      </a:lvl9pPr>
                    </a:lstStyle>
                    <a:p>
                      <a:pPr algn="ctr"/>
                      <a:r>
                        <a:rPr lang="en-US" sz="1800" dirty="0" smtClean="0"/>
                        <a:t>II </a:t>
                      </a:r>
                      <a:r>
                        <a:rPr lang="ru-RU" sz="1800" dirty="0" smtClean="0"/>
                        <a:t>этап</a:t>
                      </a:r>
                      <a:endParaRPr lang="ru-RU" sz="1800" dirty="0">
                        <a:solidFill>
                          <a:schemeClr val="tx1"/>
                        </a:solidFill>
                        <a:latin typeface="Calibri" pitchFamily="34" charset="0"/>
                        <a:cs typeface="Calibri" pitchFamily="34" charset="0"/>
                      </a:endParaRPr>
                    </a:p>
                  </a:txBody>
                  <a:tcPr marL="91431" marR="91431" marT="45711" marB="45711"/>
                </a:tc>
                <a:tc>
                  <a:txBody>
                    <a:bodyPr/>
                    <a:lstStyle>
                      <a:lvl1pPr marL="0" algn="l" defTabSz="914400" rtl="0" eaLnBrk="1" latinLnBrk="0" hangingPunct="1">
                        <a:defRPr sz="1800" b="1" kern="1200">
                          <a:solidFill>
                            <a:schemeClr val="lt1"/>
                          </a:solidFill>
                          <a:latin typeface="Arial Narrow"/>
                        </a:defRPr>
                      </a:lvl1pPr>
                      <a:lvl2pPr marL="457200" algn="l" defTabSz="914400" rtl="0" eaLnBrk="1" latinLnBrk="0" hangingPunct="1">
                        <a:defRPr sz="1800" b="1" kern="1200">
                          <a:solidFill>
                            <a:schemeClr val="lt1"/>
                          </a:solidFill>
                          <a:latin typeface="Arial Narrow"/>
                        </a:defRPr>
                      </a:lvl2pPr>
                      <a:lvl3pPr marL="914400" algn="l" defTabSz="914400" rtl="0" eaLnBrk="1" latinLnBrk="0" hangingPunct="1">
                        <a:defRPr sz="1800" b="1" kern="1200">
                          <a:solidFill>
                            <a:schemeClr val="lt1"/>
                          </a:solidFill>
                          <a:latin typeface="Arial Narrow"/>
                        </a:defRPr>
                      </a:lvl3pPr>
                      <a:lvl4pPr marL="1371600" algn="l" defTabSz="914400" rtl="0" eaLnBrk="1" latinLnBrk="0" hangingPunct="1">
                        <a:defRPr sz="1800" b="1" kern="1200">
                          <a:solidFill>
                            <a:schemeClr val="lt1"/>
                          </a:solidFill>
                          <a:latin typeface="Arial Narrow"/>
                        </a:defRPr>
                      </a:lvl4pPr>
                      <a:lvl5pPr marL="1828800" algn="l" defTabSz="914400" rtl="0" eaLnBrk="1" latinLnBrk="0" hangingPunct="1">
                        <a:defRPr sz="1800" b="1" kern="1200">
                          <a:solidFill>
                            <a:schemeClr val="lt1"/>
                          </a:solidFill>
                          <a:latin typeface="Arial Narrow"/>
                        </a:defRPr>
                      </a:lvl5pPr>
                      <a:lvl6pPr marL="2286000" algn="l" defTabSz="914400" rtl="0" eaLnBrk="1" latinLnBrk="0" hangingPunct="1">
                        <a:defRPr sz="1800" b="1" kern="1200">
                          <a:solidFill>
                            <a:schemeClr val="lt1"/>
                          </a:solidFill>
                          <a:latin typeface="Arial Narrow"/>
                        </a:defRPr>
                      </a:lvl6pPr>
                      <a:lvl7pPr marL="2743200" algn="l" defTabSz="914400" rtl="0" eaLnBrk="1" latinLnBrk="0" hangingPunct="1">
                        <a:defRPr sz="1800" b="1" kern="1200">
                          <a:solidFill>
                            <a:schemeClr val="lt1"/>
                          </a:solidFill>
                          <a:latin typeface="Arial Narrow"/>
                        </a:defRPr>
                      </a:lvl7pPr>
                      <a:lvl8pPr marL="3200400" algn="l" defTabSz="914400" rtl="0" eaLnBrk="1" latinLnBrk="0" hangingPunct="1">
                        <a:defRPr sz="1800" b="1" kern="1200">
                          <a:solidFill>
                            <a:schemeClr val="lt1"/>
                          </a:solidFill>
                          <a:latin typeface="Arial Narrow"/>
                        </a:defRPr>
                      </a:lvl8pPr>
                      <a:lvl9pPr marL="3657600" algn="l" defTabSz="914400" rtl="0" eaLnBrk="1" latinLnBrk="0" hangingPunct="1">
                        <a:defRPr sz="1800" b="1" kern="1200">
                          <a:solidFill>
                            <a:schemeClr val="lt1"/>
                          </a:solidFill>
                          <a:latin typeface="Arial Narrow"/>
                        </a:defRPr>
                      </a:lvl9pPr>
                    </a:lstStyle>
                    <a:p>
                      <a:pPr algn="ctr"/>
                      <a:r>
                        <a:rPr lang="en-US" sz="1800" dirty="0" smtClean="0"/>
                        <a:t>III</a:t>
                      </a:r>
                      <a:r>
                        <a:rPr lang="ru-RU" sz="1800" dirty="0" smtClean="0"/>
                        <a:t> этап</a:t>
                      </a:r>
                      <a:endParaRPr lang="ru-RU" sz="1800" dirty="0">
                        <a:solidFill>
                          <a:schemeClr val="tx1"/>
                        </a:solidFill>
                        <a:latin typeface="Calibri" pitchFamily="34" charset="0"/>
                        <a:cs typeface="Calibri" pitchFamily="34" charset="0"/>
                      </a:endParaRPr>
                    </a:p>
                  </a:txBody>
                  <a:tcPr marL="91431" marR="91431" marT="45711" marB="45711"/>
                </a:tc>
                <a:extLst>
                  <a:ext uri="{0D108BD9-81ED-4DB2-BD59-A6C34878D82A}"/>
                </a:extLst>
              </a:tr>
              <a:tr h="4480269">
                <a:tc>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marL="0" indent="-342900" algn="just">
                        <a:buAutoNum type="arabicPeriod"/>
                      </a:pPr>
                      <a:r>
                        <a:rPr lang="ru-RU" sz="1600" baseline="0" dirty="0" smtClean="0"/>
                        <a:t>Подбор и изучение методической литературы  по данной проблеме </a:t>
                      </a:r>
                    </a:p>
                    <a:p>
                      <a:pPr algn="just"/>
                      <a:endParaRPr lang="ru-RU" sz="1600" baseline="0" dirty="0" smtClean="0"/>
                    </a:p>
                    <a:p>
                      <a:pPr algn="just"/>
                      <a:r>
                        <a:rPr lang="ru-RU" sz="1600" baseline="0" dirty="0" smtClean="0"/>
                        <a:t>2. Определение уровня </a:t>
                      </a:r>
                      <a:r>
                        <a:rPr lang="ru-RU" sz="1600" baseline="0" dirty="0" err="1" smtClean="0"/>
                        <a:t>сформированности</a:t>
                      </a:r>
                      <a:r>
                        <a:rPr lang="ru-RU" sz="1600" baseline="0" dirty="0" smtClean="0"/>
                        <a:t> КГН у детей</a:t>
                      </a:r>
                    </a:p>
                    <a:p>
                      <a:pPr algn="just"/>
                      <a:endParaRPr lang="ru-RU" sz="1600" baseline="0" dirty="0" smtClean="0"/>
                    </a:p>
                    <a:p>
                      <a:pPr algn="just"/>
                      <a:r>
                        <a:rPr lang="ru-RU" sz="1600" baseline="0" dirty="0" smtClean="0"/>
                        <a:t>3. Анализ предметно- пространственной среды </a:t>
                      </a:r>
                    </a:p>
                    <a:p>
                      <a:pPr algn="just"/>
                      <a:endParaRPr lang="ru-RU" sz="1600" baseline="0" dirty="0" smtClean="0"/>
                    </a:p>
                    <a:p>
                      <a:pPr algn="just"/>
                      <a:r>
                        <a:rPr lang="ru-RU" sz="1600" baseline="0" dirty="0" smtClean="0"/>
                        <a:t>4. </a:t>
                      </a:r>
                      <a:r>
                        <a:rPr lang="ru-RU" sz="1600" baseline="0" dirty="0" smtClean="0">
                          <a:hlinkClick r:id="rId2" action="ppaction://hlinkfile"/>
                        </a:rPr>
                        <a:t>Анкетирование</a:t>
                      </a:r>
                      <a:r>
                        <a:rPr lang="ru-RU" sz="1600" baseline="0" dirty="0" smtClean="0"/>
                        <a:t> родителей</a:t>
                      </a:r>
                    </a:p>
                    <a:p>
                      <a:pPr algn="just"/>
                      <a:r>
                        <a:rPr lang="ru-RU" sz="1600" baseline="0" dirty="0" smtClean="0"/>
                        <a:t>                                                                                                                                                          </a:t>
                      </a:r>
                      <a:endParaRPr lang="ru-RU" sz="1600" baseline="0" dirty="0" smtClean="0">
                        <a:latin typeface="Calibri" pitchFamily="34" charset="0"/>
                        <a:cs typeface="Calibri" pitchFamily="34" charset="0"/>
                      </a:endParaRPr>
                    </a:p>
                  </a:txBody>
                  <a:tcPr marL="91431" marR="91431" marT="45711" marB="45711"/>
                </a:tc>
                <a:tc>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marL="0" indent="-342900" algn="just">
                        <a:buAutoNum type="arabicPeriod"/>
                      </a:pPr>
                      <a:r>
                        <a:rPr lang="ru-RU" sz="1600" dirty="0" smtClean="0"/>
                        <a:t>Подбор методов и приемов для формирования у детей культурно-гигиенических навыков</a:t>
                      </a:r>
                    </a:p>
                    <a:p>
                      <a:pPr algn="just"/>
                      <a:endParaRPr lang="ru-RU" sz="1600" baseline="0" dirty="0" smtClean="0"/>
                    </a:p>
                    <a:p>
                      <a:pPr algn="just"/>
                      <a:r>
                        <a:rPr lang="ru-RU" sz="1600" dirty="0" smtClean="0"/>
                        <a:t>2. Организация работы с детьми</a:t>
                      </a:r>
                      <a:r>
                        <a:rPr lang="ru-RU" sz="1600" baseline="0" dirty="0" smtClean="0"/>
                        <a:t> по данному направлению. </a:t>
                      </a:r>
                    </a:p>
                    <a:p>
                      <a:pPr algn="just"/>
                      <a:endParaRPr lang="ru-RU" sz="1600" baseline="0" dirty="0" smtClean="0"/>
                    </a:p>
                    <a:p>
                      <a:pPr algn="just"/>
                      <a:r>
                        <a:rPr lang="ru-RU" sz="1600" baseline="0" dirty="0" smtClean="0"/>
                        <a:t>3. Обогащение предметно- пространственной среды произведениями фольклора,  комплексом дидактических игр для формирования КГН</a:t>
                      </a:r>
                    </a:p>
                    <a:p>
                      <a:pPr algn="just"/>
                      <a:endParaRPr lang="ru-RU" sz="1600" baseline="0" dirty="0" smtClean="0"/>
                    </a:p>
                    <a:p>
                      <a:pPr algn="just"/>
                      <a:r>
                        <a:rPr lang="ru-RU" sz="1600" baseline="0" dirty="0" smtClean="0"/>
                        <a:t>4. Реализация системы работы с родителями</a:t>
                      </a:r>
                      <a:endParaRPr lang="ru-RU" sz="1600" dirty="0">
                        <a:latin typeface="Calibri" pitchFamily="34" charset="0"/>
                        <a:cs typeface="Calibri" pitchFamily="34" charset="0"/>
                      </a:endParaRPr>
                    </a:p>
                  </a:txBody>
                  <a:tcPr marL="91431" marR="91431" marT="45711" marB="45711"/>
                </a:tc>
                <a:tc>
                  <a:txBody>
                    <a:bodyPr/>
                    <a:lstStyle>
                      <a:lvl1pPr marL="0" algn="l" defTabSz="914400" rtl="0" eaLnBrk="1" latinLnBrk="0" hangingPunct="1">
                        <a:defRPr sz="1800" kern="1200">
                          <a:solidFill>
                            <a:schemeClr val="dk1"/>
                          </a:solidFill>
                          <a:latin typeface="Arial Narrow"/>
                        </a:defRPr>
                      </a:lvl1pPr>
                      <a:lvl2pPr marL="457200" algn="l" defTabSz="914400" rtl="0" eaLnBrk="1" latinLnBrk="0" hangingPunct="1">
                        <a:defRPr sz="1800" kern="1200">
                          <a:solidFill>
                            <a:schemeClr val="dk1"/>
                          </a:solidFill>
                          <a:latin typeface="Arial Narrow"/>
                        </a:defRPr>
                      </a:lvl2pPr>
                      <a:lvl3pPr marL="914400" algn="l" defTabSz="914400" rtl="0" eaLnBrk="1" latinLnBrk="0" hangingPunct="1">
                        <a:defRPr sz="1800" kern="1200">
                          <a:solidFill>
                            <a:schemeClr val="dk1"/>
                          </a:solidFill>
                          <a:latin typeface="Arial Narrow"/>
                        </a:defRPr>
                      </a:lvl3pPr>
                      <a:lvl4pPr marL="1371600" algn="l" defTabSz="914400" rtl="0" eaLnBrk="1" latinLnBrk="0" hangingPunct="1">
                        <a:defRPr sz="1800" kern="1200">
                          <a:solidFill>
                            <a:schemeClr val="dk1"/>
                          </a:solidFill>
                          <a:latin typeface="Arial Narrow"/>
                        </a:defRPr>
                      </a:lvl4pPr>
                      <a:lvl5pPr marL="1828800" algn="l" defTabSz="914400" rtl="0" eaLnBrk="1" latinLnBrk="0" hangingPunct="1">
                        <a:defRPr sz="1800" kern="1200">
                          <a:solidFill>
                            <a:schemeClr val="dk1"/>
                          </a:solidFill>
                          <a:latin typeface="Arial Narrow"/>
                        </a:defRPr>
                      </a:lvl5pPr>
                      <a:lvl6pPr marL="2286000" algn="l" defTabSz="914400" rtl="0" eaLnBrk="1" latinLnBrk="0" hangingPunct="1">
                        <a:defRPr sz="1800" kern="1200">
                          <a:solidFill>
                            <a:schemeClr val="dk1"/>
                          </a:solidFill>
                          <a:latin typeface="Arial Narrow"/>
                        </a:defRPr>
                      </a:lvl6pPr>
                      <a:lvl7pPr marL="2743200" algn="l" defTabSz="914400" rtl="0" eaLnBrk="1" latinLnBrk="0" hangingPunct="1">
                        <a:defRPr sz="1800" kern="1200">
                          <a:solidFill>
                            <a:schemeClr val="dk1"/>
                          </a:solidFill>
                          <a:latin typeface="Arial Narrow"/>
                        </a:defRPr>
                      </a:lvl7pPr>
                      <a:lvl8pPr marL="3200400" algn="l" defTabSz="914400" rtl="0" eaLnBrk="1" latinLnBrk="0" hangingPunct="1">
                        <a:defRPr sz="1800" kern="1200">
                          <a:solidFill>
                            <a:schemeClr val="dk1"/>
                          </a:solidFill>
                          <a:latin typeface="Arial Narrow"/>
                        </a:defRPr>
                      </a:lvl8pPr>
                      <a:lvl9pPr marL="3657600" algn="l" defTabSz="914400" rtl="0" eaLnBrk="1" latinLnBrk="0" hangingPunct="1">
                        <a:defRPr sz="1800" kern="1200">
                          <a:solidFill>
                            <a:schemeClr val="dk1"/>
                          </a:solidFill>
                          <a:latin typeface="Arial Narrow"/>
                        </a:defRPr>
                      </a:lvl9pPr>
                    </a:lstStyle>
                    <a:p>
                      <a:pPr marL="0" indent="0" algn="just">
                        <a:buAutoNum type="arabicPeriod"/>
                      </a:pPr>
                      <a:r>
                        <a:rPr lang="ru-RU" sz="1600" dirty="0" smtClean="0"/>
                        <a:t> Разработаны рекомендации «Формирование культурно-гигиенических навыков у детей раннего возраста», размещение на сайте</a:t>
                      </a:r>
                    </a:p>
                    <a:p>
                      <a:pPr marL="0" indent="0" algn="just">
                        <a:buNone/>
                      </a:pPr>
                      <a:endParaRPr lang="ru-RU" sz="1600" dirty="0" smtClean="0"/>
                    </a:p>
                    <a:p>
                      <a:pPr marL="0" indent="0" algn="just">
                        <a:buNone/>
                      </a:pPr>
                      <a:r>
                        <a:rPr lang="ru-RU" sz="1600" dirty="0" smtClean="0"/>
                        <a:t>2. Проведение педагогической  </a:t>
                      </a:r>
                      <a:r>
                        <a:rPr lang="ru-RU" sz="1600" dirty="0" smtClean="0">
                          <a:hlinkClick r:id="rId3" action="ppaction://hlinkfile"/>
                        </a:rPr>
                        <a:t>диагностики</a:t>
                      </a:r>
                      <a:r>
                        <a:rPr lang="ru-RU" sz="1600" baseline="0" dirty="0" smtClean="0">
                          <a:hlinkClick r:id="rId3" action="ppaction://hlinkfile"/>
                        </a:rPr>
                        <a:t>  </a:t>
                      </a:r>
                      <a:r>
                        <a:rPr lang="ru-RU" sz="1600" baseline="0" dirty="0" err="1" smtClean="0"/>
                        <a:t>сформированности</a:t>
                      </a:r>
                      <a:r>
                        <a:rPr lang="ru-RU" sz="1600" baseline="0" dirty="0" smtClean="0"/>
                        <a:t> КГН у детей</a:t>
                      </a:r>
                    </a:p>
                    <a:p>
                      <a:pPr marL="0" indent="0" algn="just">
                        <a:buNone/>
                      </a:pPr>
                      <a:endParaRPr lang="ru-RU" sz="1600" baseline="0" dirty="0" smtClean="0"/>
                    </a:p>
                    <a:p>
                      <a:pPr marL="0" indent="0" algn="just">
                        <a:buNone/>
                      </a:pPr>
                      <a:r>
                        <a:rPr lang="ru-RU" sz="1600" baseline="0" dirty="0" smtClean="0"/>
                        <a:t>3. Наличие и использование комплекса дидактических игр, произведений фольклора при формированию КГН</a:t>
                      </a:r>
                    </a:p>
                    <a:p>
                      <a:pPr marL="0" indent="0" algn="just">
                        <a:buNone/>
                      </a:pPr>
                      <a:endParaRPr lang="ru-RU" sz="1600" baseline="0" dirty="0" smtClean="0"/>
                    </a:p>
                    <a:p>
                      <a:pPr marL="0" indent="0" algn="just">
                        <a:buNone/>
                      </a:pPr>
                      <a:r>
                        <a:rPr lang="ru-RU" sz="1600" baseline="0" dirty="0" smtClean="0"/>
                        <a:t>4. Подобраны произведения фольклора «Любимые детские </a:t>
                      </a:r>
                      <a:r>
                        <a:rPr lang="ru-RU" sz="1600" baseline="0" dirty="0" err="1" smtClean="0"/>
                        <a:t>потешки</a:t>
                      </a:r>
                      <a:r>
                        <a:rPr lang="ru-RU" sz="1600" baseline="0" dirty="0" smtClean="0"/>
                        <a:t>»</a:t>
                      </a:r>
                    </a:p>
                  </a:txBody>
                  <a:tcPr marL="91431" marR="91431" marT="45711" marB="45711"/>
                </a:tc>
                <a:extLst>
                  <a:ext uri="{0D108BD9-81ED-4DB2-BD59-A6C34878D82A}"/>
                </a:extLst>
              </a:tr>
            </a:tbl>
          </a:graphicData>
        </a:graphic>
      </p:graphicFrame>
      <p:pic>
        <p:nvPicPr>
          <p:cNvPr id="11280" name="Picture 18"/>
          <p:cNvPicPr>
            <a:picLocks noChangeAspect="1" noChangeArrowheads="1"/>
          </p:cNvPicPr>
          <p:nvPr/>
        </p:nvPicPr>
        <p:blipFill>
          <a:blip r:embed="rId4"/>
          <a:srcRect/>
          <a:stretch>
            <a:fillRect/>
          </a:stretch>
        </p:blipFill>
        <p:spPr bwMode="auto">
          <a:xfrm>
            <a:off x="179388" y="115888"/>
            <a:ext cx="8947150" cy="1255712"/>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Прямоугольник 1"/>
          <p:cNvSpPr>
            <a:spLocks noChangeArrowheads="1"/>
          </p:cNvSpPr>
          <p:nvPr/>
        </p:nvSpPr>
        <p:spPr bwMode="auto">
          <a:xfrm>
            <a:off x="323850" y="260350"/>
            <a:ext cx="8496300" cy="369888"/>
          </a:xfrm>
          <a:prstGeom prst="rect">
            <a:avLst/>
          </a:prstGeom>
          <a:noFill/>
          <a:ln w="9525">
            <a:noFill/>
            <a:miter lim="800000"/>
            <a:headEnd/>
            <a:tailEnd/>
          </a:ln>
        </p:spPr>
        <p:txBody>
          <a:bodyPr>
            <a:spAutoFit/>
          </a:bodyPr>
          <a:lstStyle/>
          <a:p>
            <a:pPr indent="457200" algn="just"/>
            <a:endParaRPr lang="ru-RU" b="1">
              <a:solidFill>
                <a:srgbClr val="772754"/>
              </a:solidFill>
              <a:latin typeface="Calibri" pitchFamily="34" charset="0"/>
              <a:ea typeface="Calibri" pitchFamily="34" charset="0"/>
              <a:cs typeface="Calibri" pitchFamily="34" charset="0"/>
            </a:endParaRPr>
          </a:p>
        </p:txBody>
      </p:sp>
      <p:pic>
        <p:nvPicPr>
          <p:cNvPr id="12292" name="Picture 4" descr="C:\Users\123\Desktop\картини\351169820.461502076.jpeg"/>
          <p:cNvPicPr>
            <a:picLocks noChangeAspect="1" noChangeArrowheads="1"/>
          </p:cNvPicPr>
          <p:nvPr/>
        </p:nvPicPr>
        <p:blipFill>
          <a:blip r:embed="rId3">
            <a:extLst>
              <a:ext uri="{28A0092B-C50C-407E-A947-70E740481C1C}"/>
            </a:extLst>
          </a:blip>
          <a:srcRect/>
          <a:stretch>
            <a:fillRect/>
          </a:stretch>
        </p:blipFill>
        <p:spPr bwMode="auto">
          <a:xfrm>
            <a:off x="6246440" y="3656978"/>
            <a:ext cx="2574032" cy="2729546"/>
          </a:xfrm>
          <a:prstGeom prst="rect">
            <a:avLst/>
          </a:prstGeom>
          <a:ln>
            <a:noFill/>
          </a:ln>
          <a:effectLst>
            <a:softEdge rad="112500"/>
          </a:effectLst>
          <a:extLst>
            <a:ext uri="{909E8E84-426E-40DD-AFC4-6F175D3DCCD1}"/>
          </a:extLst>
        </p:spPr>
      </p:pic>
      <p:sp>
        <p:nvSpPr>
          <p:cNvPr id="3" name="Прямоугольник 2"/>
          <p:cNvSpPr>
            <a:spLocks noChangeArrowheads="1"/>
          </p:cNvSpPr>
          <p:nvPr/>
        </p:nvSpPr>
        <p:spPr bwMode="auto">
          <a:xfrm>
            <a:off x="323850" y="3500438"/>
            <a:ext cx="5761038" cy="3140075"/>
          </a:xfrm>
          <a:prstGeom prst="rect">
            <a:avLst/>
          </a:prstGeom>
          <a:noFill/>
          <a:ln w="9525">
            <a:noFill/>
            <a:miter lim="800000"/>
            <a:headEnd/>
            <a:tailEnd/>
          </a:ln>
        </p:spPr>
        <p:txBody>
          <a:bodyPr>
            <a:spAutoFit/>
          </a:bodyPr>
          <a:lstStyle/>
          <a:p>
            <a:pPr indent="457200" algn="just"/>
            <a:endParaRPr lang="ru-RU">
              <a:solidFill>
                <a:srgbClr val="772754"/>
              </a:solidFill>
              <a:latin typeface="Calibri" pitchFamily="34" charset="0"/>
              <a:ea typeface="Calibri" pitchFamily="34" charset="0"/>
              <a:cs typeface="Calibri" pitchFamily="34" charset="0"/>
            </a:endParaRPr>
          </a:p>
          <a:p>
            <a:pPr indent="457200" algn="just"/>
            <a:r>
              <a:rPr lang="ru-RU">
                <a:solidFill>
                  <a:srgbClr val="772754"/>
                </a:solidFill>
                <a:latin typeface="Calibri" pitchFamily="34" charset="0"/>
                <a:ea typeface="Calibri" pitchFamily="34" charset="0"/>
                <a:cs typeface="Calibri" pitchFamily="34" charset="0"/>
              </a:rPr>
              <a:t>В процессе повседневной работы с детьми необходимо стремиться к тому, чтобы выполнение правил личной гигиены стало для детей естественным, а гигиенические навыки с возрастом постоянно совершенствовались. Все сведения по гигиене прививаются детям в повседневной жизни в процессе разнообразных видов деятельности и отдыха, т.е. </a:t>
            </a:r>
            <a:r>
              <a:rPr lang="ru-RU" b="1">
                <a:solidFill>
                  <a:srgbClr val="772754"/>
                </a:solidFill>
                <a:latin typeface="Calibri" pitchFamily="34" charset="0"/>
                <a:ea typeface="Calibri" pitchFamily="34" charset="0"/>
                <a:cs typeface="Calibri" pitchFamily="34" charset="0"/>
              </a:rPr>
              <a:t>в каждом компоненте режима можно найти благоприятный момент для гигиенического воспитания</a:t>
            </a:r>
          </a:p>
        </p:txBody>
      </p:sp>
      <p:sp>
        <p:nvSpPr>
          <p:cNvPr id="2" name="Овал 1"/>
          <p:cNvSpPr/>
          <p:nvPr/>
        </p:nvSpPr>
        <p:spPr>
          <a:xfrm>
            <a:off x="179388" y="115888"/>
            <a:ext cx="2395537" cy="156368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6" name="Овал 5"/>
          <p:cNvSpPr/>
          <p:nvPr/>
        </p:nvSpPr>
        <p:spPr>
          <a:xfrm>
            <a:off x="5219700" y="2093913"/>
            <a:ext cx="2447925" cy="156368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1600" b="1" dirty="0">
                <a:solidFill>
                  <a:schemeClr val="bg1"/>
                </a:solidFill>
                <a:latin typeface="Times New Roman"/>
                <a:cs typeface="Times New Roman"/>
              </a:rPr>
              <a:t>Работа с </a:t>
            </a:r>
          </a:p>
          <a:p>
            <a:pPr algn="ctr" eaLnBrk="1" fontAlgn="auto" hangingPunct="1">
              <a:spcBef>
                <a:spcPts val="0"/>
              </a:spcBef>
              <a:spcAft>
                <a:spcPts val="0"/>
              </a:spcAft>
              <a:defRPr/>
            </a:pPr>
            <a:r>
              <a:rPr lang="ru-RU" sz="1600" b="1" dirty="0">
                <a:solidFill>
                  <a:schemeClr val="bg1"/>
                </a:solidFill>
                <a:latin typeface="Times New Roman"/>
                <a:cs typeface="Times New Roman"/>
              </a:rPr>
              <a:t>родителями</a:t>
            </a:r>
          </a:p>
        </p:txBody>
      </p:sp>
      <p:sp>
        <p:nvSpPr>
          <p:cNvPr id="7" name="Овал 6"/>
          <p:cNvSpPr/>
          <p:nvPr/>
        </p:nvSpPr>
        <p:spPr>
          <a:xfrm>
            <a:off x="1258888" y="2093913"/>
            <a:ext cx="2449512" cy="156368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1600" b="1" dirty="0">
                <a:solidFill>
                  <a:prstClr val="white"/>
                </a:solidFill>
                <a:latin typeface="Times New Roman"/>
                <a:cs typeface="Times New Roman"/>
              </a:rPr>
              <a:t>Непосредственная </a:t>
            </a:r>
          </a:p>
          <a:p>
            <a:pPr algn="ctr" eaLnBrk="1" fontAlgn="auto" hangingPunct="1">
              <a:spcBef>
                <a:spcPts val="0"/>
              </a:spcBef>
              <a:spcAft>
                <a:spcPts val="0"/>
              </a:spcAft>
              <a:defRPr/>
            </a:pPr>
            <a:r>
              <a:rPr lang="ru-RU" sz="1600" b="1" dirty="0">
                <a:solidFill>
                  <a:prstClr val="white"/>
                </a:solidFill>
                <a:latin typeface="Times New Roman"/>
                <a:cs typeface="Times New Roman"/>
              </a:rPr>
              <a:t>образовательная </a:t>
            </a:r>
          </a:p>
          <a:p>
            <a:pPr algn="ctr" eaLnBrk="1" fontAlgn="auto" hangingPunct="1">
              <a:spcBef>
                <a:spcPts val="0"/>
              </a:spcBef>
              <a:spcAft>
                <a:spcPts val="0"/>
              </a:spcAft>
              <a:defRPr/>
            </a:pPr>
            <a:r>
              <a:rPr lang="ru-RU" sz="1600" b="1" dirty="0">
                <a:solidFill>
                  <a:prstClr val="white"/>
                </a:solidFill>
                <a:latin typeface="Times New Roman"/>
                <a:cs typeface="Times New Roman"/>
              </a:rPr>
              <a:t>деятельность</a:t>
            </a:r>
          </a:p>
        </p:txBody>
      </p:sp>
      <p:sp>
        <p:nvSpPr>
          <p:cNvPr id="8" name="Овал 7"/>
          <p:cNvSpPr/>
          <p:nvPr/>
        </p:nvSpPr>
        <p:spPr>
          <a:xfrm>
            <a:off x="6443663" y="260350"/>
            <a:ext cx="2376487" cy="15621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1600" b="1" dirty="0">
                <a:solidFill>
                  <a:schemeClr val="bg1"/>
                </a:solidFill>
                <a:latin typeface="Times New Roman"/>
                <a:cs typeface="Times New Roman"/>
              </a:rPr>
              <a:t>Самостоятельная </a:t>
            </a:r>
          </a:p>
          <a:p>
            <a:pPr algn="ctr" eaLnBrk="1" fontAlgn="auto" hangingPunct="1">
              <a:spcBef>
                <a:spcPts val="0"/>
              </a:spcBef>
              <a:spcAft>
                <a:spcPts val="0"/>
              </a:spcAft>
              <a:defRPr/>
            </a:pPr>
            <a:r>
              <a:rPr lang="ru-RU" sz="1600" b="1" dirty="0">
                <a:solidFill>
                  <a:schemeClr val="bg1"/>
                </a:solidFill>
                <a:latin typeface="Times New Roman"/>
                <a:cs typeface="Times New Roman"/>
              </a:rPr>
              <a:t>деятельность</a:t>
            </a:r>
          </a:p>
          <a:p>
            <a:pPr algn="ctr" eaLnBrk="1" fontAlgn="auto" hangingPunct="1">
              <a:spcBef>
                <a:spcPts val="0"/>
              </a:spcBef>
              <a:spcAft>
                <a:spcPts val="0"/>
              </a:spcAft>
              <a:defRPr/>
            </a:pPr>
            <a:r>
              <a:rPr lang="ru-RU" sz="1600" b="1" dirty="0">
                <a:solidFill>
                  <a:schemeClr val="bg1"/>
                </a:solidFill>
                <a:latin typeface="Times New Roman"/>
                <a:cs typeface="Times New Roman"/>
              </a:rPr>
              <a:t> детей</a:t>
            </a:r>
          </a:p>
        </p:txBody>
      </p:sp>
      <p:sp>
        <p:nvSpPr>
          <p:cNvPr id="12297" name="Прямоугольник 2"/>
          <p:cNvSpPr>
            <a:spLocks noChangeArrowheads="1"/>
          </p:cNvSpPr>
          <p:nvPr/>
        </p:nvSpPr>
        <p:spPr bwMode="auto">
          <a:xfrm>
            <a:off x="198438" y="444500"/>
            <a:ext cx="2376487" cy="831850"/>
          </a:xfrm>
          <a:prstGeom prst="rect">
            <a:avLst/>
          </a:prstGeom>
          <a:noFill/>
          <a:ln w="9525">
            <a:noFill/>
            <a:miter lim="800000"/>
            <a:headEnd/>
            <a:tailEnd/>
          </a:ln>
        </p:spPr>
        <p:txBody>
          <a:bodyPr>
            <a:spAutoFit/>
          </a:bodyPr>
          <a:lstStyle/>
          <a:p>
            <a:pPr algn="ctr" eaLnBrk="1" hangingPunct="1"/>
            <a:r>
              <a:rPr lang="ru-RU" sz="1600" b="1">
                <a:solidFill>
                  <a:schemeClr val="bg1"/>
                </a:solidFill>
                <a:latin typeface="Times New Roman" pitchFamily="18" charset="0"/>
                <a:cs typeface="Times New Roman" pitchFamily="18" charset="0"/>
              </a:rPr>
              <a:t>Совместная деятельность в режимных моментах</a:t>
            </a:r>
          </a:p>
        </p:txBody>
      </p:sp>
      <p:sp>
        <p:nvSpPr>
          <p:cNvPr id="4" name="Горизонтальный свиток 3"/>
          <p:cNvSpPr/>
          <p:nvPr/>
        </p:nvSpPr>
        <p:spPr>
          <a:xfrm>
            <a:off x="2771775" y="260350"/>
            <a:ext cx="3475038" cy="1679575"/>
          </a:xfrm>
          <a:prstGeom prst="horizontalScroll">
            <a:avLst/>
          </a:prstGeom>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r>
              <a:rPr lang="ru-RU" sz="2400" b="1" dirty="0">
                <a:solidFill>
                  <a:schemeClr val="bg2">
                    <a:lumMod val="50000"/>
                  </a:schemeClr>
                </a:solidFill>
                <a:latin typeface="Times New Roman" panose="02020603050405020304" pitchFamily="18" charset="0"/>
                <a:cs typeface="Times New Roman" panose="02020603050405020304" pitchFamily="18" charset="0"/>
              </a:rPr>
              <a:t>Организация образовательного процесса</a:t>
            </a:r>
          </a:p>
        </p:txBody>
      </p:sp>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214313"/>
            <a:ext cx="9144000" cy="523875"/>
          </a:xfrm>
          <a:prstGeom prst="rect">
            <a:avLst/>
          </a:prstGeom>
        </p:spPr>
        <p:txBody>
          <a:bodyPr>
            <a:spAutoFit/>
          </a:bodyPr>
          <a:lstStyle/>
          <a:p>
            <a:pPr algn="ctr"/>
            <a:r>
              <a:rPr lang="ru-RU" altLang="ru-RU" sz="2800" b="1">
                <a:solidFill>
                  <a:srgbClr val="B23B7E"/>
                </a:solidFill>
                <a:effectLst>
                  <a:outerShdw blurRad="38100" dist="38100" dir="2700000" algn="tl">
                    <a:srgbClr val="C0C0C0"/>
                  </a:outerShdw>
                </a:effectLst>
                <a:latin typeface="Calibri" pitchFamily="34" charset="0"/>
                <a:ea typeface="Calibri" pitchFamily="34" charset="0"/>
                <a:cs typeface="Calibri" pitchFamily="34" charset="0"/>
              </a:rPr>
              <a:t>Формы и методы работы</a:t>
            </a:r>
            <a:endParaRPr lang="ru-RU" altLang="ru-RU" sz="2800">
              <a:solidFill>
                <a:srgbClr val="B23B7E"/>
              </a:solidFill>
              <a:latin typeface="Calibri" pitchFamily="34" charset="0"/>
              <a:ea typeface="Calibri" pitchFamily="34" charset="0"/>
              <a:cs typeface="Calibri" pitchFamily="34" charset="0"/>
            </a:endParaRPr>
          </a:p>
        </p:txBody>
      </p:sp>
      <p:sp>
        <p:nvSpPr>
          <p:cNvPr id="13315" name="Прямоугольник 2"/>
          <p:cNvSpPr>
            <a:spLocks noChangeArrowheads="1"/>
          </p:cNvSpPr>
          <p:nvPr/>
        </p:nvSpPr>
        <p:spPr bwMode="auto">
          <a:xfrm>
            <a:off x="431800" y="754063"/>
            <a:ext cx="8280400" cy="5078412"/>
          </a:xfrm>
          <a:prstGeom prst="rect">
            <a:avLst/>
          </a:prstGeom>
          <a:noFill/>
          <a:ln w="9525">
            <a:noFill/>
            <a:miter lim="800000"/>
            <a:headEnd/>
            <a:tailEnd/>
          </a:ln>
        </p:spPr>
        <p:txBody>
          <a:bodyPr>
            <a:spAutoFit/>
          </a:bodyPr>
          <a:lstStyle/>
          <a:p>
            <a:pPr indent="457200" algn="just"/>
            <a:r>
              <a:rPr lang="ru-RU">
                <a:solidFill>
                  <a:srgbClr val="772754"/>
                </a:solidFill>
                <a:latin typeface="Calibri" pitchFamily="34" charset="0"/>
                <a:ea typeface="Calibri" pitchFamily="34" charset="0"/>
                <a:cs typeface="Calibri" pitchFamily="34" charset="0"/>
              </a:rPr>
              <a:t>Для привития культурно-гигиенических навыков в младших возрастных группах применяется </a:t>
            </a:r>
            <a:r>
              <a:rPr lang="ru-RU" b="1">
                <a:solidFill>
                  <a:srgbClr val="772754"/>
                </a:solidFill>
                <a:latin typeface="Calibri" pitchFamily="34" charset="0"/>
                <a:ea typeface="Calibri" pitchFamily="34" charset="0"/>
                <a:cs typeface="Calibri" pitchFamily="34" charset="0"/>
              </a:rPr>
              <a:t>показ, пример, объяснение, пояснение, поощрение, беседы, упражнения в действиях.</a:t>
            </a:r>
            <a:r>
              <a:rPr lang="ru-RU">
                <a:solidFill>
                  <a:srgbClr val="772754"/>
                </a:solidFill>
                <a:latin typeface="Calibri" pitchFamily="34" charset="0"/>
                <a:ea typeface="Calibri" pitchFamily="34" charset="0"/>
                <a:cs typeface="Calibri" pitchFamily="34" charset="0"/>
              </a:rPr>
              <a:t> Широко используются </a:t>
            </a:r>
            <a:r>
              <a:rPr lang="ru-RU" b="1">
                <a:solidFill>
                  <a:srgbClr val="772754"/>
                </a:solidFill>
                <a:latin typeface="Calibri" pitchFamily="34" charset="0"/>
                <a:ea typeface="Calibri" pitchFamily="34" charset="0"/>
                <a:cs typeface="Calibri" pitchFamily="34" charset="0"/>
              </a:rPr>
              <a:t>игровые приёмы</a:t>
            </a:r>
            <a:r>
              <a:rPr lang="ru-RU">
                <a:solidFill>
                  <a:srgbClr val="772754"/>
                </a:solidFill>
                <a:latin typeface="Calibri" pitchFamily="34" charset="0"/>
                <a:ea typeface="Calibri" pitchFamily="34" charset="0"/>
                <a:cs typeface="Calibri" pitchFamily="34" charset="0"/>
              </a:rPr>
              <a:t>: дидактические игры, потешки, стихотворения («Чище мойся – воды не бойся»; «Рано утром на рассвете умываются мышата, и котята, и утята, и жучки, и паучки…» и др.). Показ сопровождается пояснением, при этом необходимо выделить отдельные операции – сначала наиболее существенные, а затем дополнительные. Показ действия малышам обязательно сопровождается проговариванием: «Теперь возьмём полотенце и вытрем каждый пальчик». Затем взрослый действует вместе с малышом, выполняя сопряженные действия. Например, берет его руки в свои, намыливает и подставляет под струю воды. Так у ребенка складывается сенсомоторный образ действия, а также образ составляющих действие операций и условий, в которых оно протекает. Постепенно взрослый предоставляет малышу большую самостоятельность, контролируя выполнение операций и результат, а затем только результат.</a:t>
            </a:r>
          </a:p>
          <a:p>
            <a:pPr indent="457200" algn="just"/>
            <a:endParaRPr lang="ru-RU">
              <a:solidFill>
                <a:srgbClr val="772754"/>
              </a:solidFill>
              <a:latin typeface="Calibri" pitchFamily="34" charset="0"/>
              <a:ea typeface="Calibri" pitchFamily="34" charset="0"/>
              <a:cs typeface="Calibri" pitchFamily="34" charset="0"/>
            </a:endParaRPr>
          </a:p>
          <a:p>
            <a:pPr indent="457200" algn="just"/>
            <a:r>
              <a:rPr lang="ru-RU" b="1">
                <a:solidFill>
                  <a:srgbClr val="772754"/>
                </a:solidFill>
                <a:latin typeface="Calibri" pitchFamily="34" charset="0"/>
                <a:ea typeface="Calibri" pitchFamily="34" charset="0"/>
                <a:cs typeface="Calibri" pitchFamily="34" charset="0"/>
              </a:rPr>
              <a:t>В воспитании культурно-гигиенических навыков важно единство требований сотрудников детского учреждения и родителей</a:t>
            </a:r>
          </a:p>
        </p:txBody>
      </p:sp>
    </p:spTree>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Воздушный поток">
  <a:themeElements>
    <a:clrScheme name="Другая 1">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5C1E34"/>
      </a:hlink>
      <a:folHlink>
        <a:srgbClr val="D490C5"/>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Clarity</Template>
  <TotalTime>3676</TotalTime>
  <Words>1812</Words>
  <Application>Microsoft Office PowerPoint</Application>
  <PresentationFormat>On-screen Show (4:3)</PresentationFormat>
  <Paragraphs>132</Paragraphs>
  <Slides>14</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14</vt:i4>
      </vt:variant>
    </vt:vector>
  </HeadingPairs>
  <TitlesOfParts>
    <vt:vector size="24" baseType="lpstr">
      <vt:lpstr>Arial</vt:lpstr>
      <vt:lpstr>Trebuchet MS</vt:lpstr>
      <vt:lpstr>Georgia</vt:lpstr>
      <vt:lpstr>Calibri</vt:lpstr>
      <vt:lpstr>Candara</vt:lpstr>
      <vt:lpstr>Monotype Corsiva</vt:lpstr>
      <vt:lpstr>Wingdings</vt:lpstr>
      <vt:lpstr>Arial Narrow</vt:lpstr>
      <vt:lpstr>Times New Roman</vt:lpstr>
      <vt:lpstr>Воздушный поток</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Manag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Communicating Bad News</dc:title>
  <dc:subject/>
  <dc:creator>Nadezda Mukha</dc:creator>
  <cp:keywords/>
  <dc:description/>
  <cp:lastModifiedBy>Windows User</cp:lastModifiedBy>
  <cp:revision>172</cp:revision>
  <cp:lastPrinted>1601-01-01T00:00:00Z</cp:lastPrinted>
  <dcterms:created xsi:type="dcterms:W3CDTF">2007-04-18T04:11:20Z</dcterms:created>
  <dcterms:modified xsi:type="dcterms:W3CDTF">2021-08-26T23:58:36Z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TC062560581033</vt:lpwstr>
  </property>
</Properties>
</file>