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6" r:id="rId3"/>
    <p:sldId id="277" r:id="rId4"/>
    <p:sldId id="257" r:id="rId5"/>
    <p:sldId id="258" r:id="rId6"/>
    <p:sldId id="259" r:id="rId7"/>
    <p:sldId id="260" r:id="rId8"/>
    <p:sldId id="261" r:id="rId9"/>
    <p:sldId id="262" r:id="rId10"/>
    <p:sldId id="267" r:id="rId11"/>
    <p:sldId id="266" r:id="rId12"/>
    <p:sldId id="265" r:id="rId13"/>
    <p:sldId id="264" r:id="rId14"/>
    <p:sldId id="263" r:id="rId15"/>
    <p:sldId id="270" r:id="rId16"/>
    <p:sldId id="269" r:id="rId17"/>
    <p:sldId id="271" r:id="rId18"/>
    <p:sldId id="268" r:id="rId19"/>
    <p:sldId id="272" r:id="rId20"/>
    <p:sldId id="278" r:id="rId21"/>
    <p:sldId id="275" r:id="rId22"/>
    <p:sldId id="274" r:id="rId23"/>
    <p:sldId id="280" r:id="rId24"/>
    <p:sldId id="279" r:id="rId25"/>
    <p:sldId id="281" r:id="rId26"/>
    <p:sldId id="284" r:id="rId27"/>
    <p:sldId id="283" r:id="rId28"/>
    <p:sldId id="282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13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8/21/2022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8/21/2022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440" t="4444" r="2329" b="1408"/>
          <a:stretch/>
        </p:blipFill>
        <p:spPr>
          <a:xfrm>
            <a:off x="1049864" y="90311"/>
            <a:ext cx="10080979" cy="66355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08977" y="1240467"/>
            <a:ext cx="5463823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Georgia" panose="02040502050405020303" pitchFamily="18" charset="0"/>
              </a:rPr>
              <a:t>ИСТОРИЯ</a:t>
            </a:r>
          </a:p>
          <a:p>
            <a:r>
              <a:rPr lang="ru-RU" sz="5400" dirty="0" smtClean="0">
                <a:latin typeface="Georgia" panose="02040502050405020303" pitchFamily="18" charset="0"/>
              </a:rPr>
              <a:t>РОССИЙСКОЙ СИМВОЛИКИ</a:t>
            </a:r>
          </a:p>
          <a:p>
            <a:endParaRPr lang="ru-RU" sz="5400" dirty="0" smtClean="0">
              <a:latin typeface="Georgia" panose="02040502050405020303" pitchFamily="18" charset="0"/>
            </a:endParaRPr>
          </a:p>
          <a:p>
            <a:endParaRPr lang="ru-RU" sz="5400" dirty="0">
              <a:latin typeface="Georgia" panose="02040502050405020303" pitchFamily="18" charset="0"/>
            </a:endParaRPr>
          </a:p>
          <a:p>
            <a:pPr algn="ctr"/>
            <a:r>
              <a:rPr lang="ru-RU" sz="2000" dirty="0" smtClean="0">
                <a:latin typeface="Georgia" panose="02040502050405020303" pitchFamily="18" charset="0"/>
              </a:rPr>
              <a:t>Автор: Лукоянова В.В. Учитель истории,</a:t>
            </a:r>
          </a:p>
          <a:p>
            <a:pPr algn="ctr"/>
            <a:r>
              <a:rPr lang="ru-RU" sz="2000" dirty="0" smtClean="0">
                <a:latin typeface="Georgia" panose="02040502050405020303" pitchFamily="18" charset="0"/>
              </a:rPr>
              <a:t>МБОУ Оловяннинская СОШ№1</a:t>
            </a:r>
            <a:endParaRPr lang="ru-RU" sz="2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160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0" t="2344" r="50702" b="66585"/>
          <a:stretch/>
        </p:blipFill>
        <p:spPr>
          <a:xfrm>
            <a:off x="98853" y="722488"/>
            <a:ext cx="5476727" cy="52380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9" t="2469" r="67290" b="50453"/>
          <a:stretch/>
        </p:blipFill>
        <p:spPr>
          <a:xfrm rot="5400000">
            <a:off x="8247596" y="-905306"/>
            <a:ext cx="1272388" cy="661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456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50701" t="5107" r="3241" b="66583"/>
          <a:stretch/>
        </p:blipFill>
        <p:spPr>
          <a:xfrm>
            <a:off x="974649" y="156885"/>
            <a:ext cx="5394347" cy="47097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3240" t="34405" r="53273" b="34487"/>
          <a:stretch/>
        </p:blipFill>
        <p:spPr>
          <a:xfrm>
            <a:off x="6368995" y="135463"/>
            <a:ext cx="4774981" cy="47526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77" t="1016" r="41435" b="50781"/>
          <a:stretch/>
        </p:blipFill>
        <p:spPr>
          <a:xfrm rot="5400000">
            <a:off x="5054602" y="1967091"/>
            <a:ext cx="2009422" cy="7772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45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62" t="34906" r="7126" b="34806"/>
          <a:stretch/>
        </p:blipFill>
        <p:spPr>
          <a:xfrm>
            <a:off x="264549" y="338667"/>
            <a:ext cx="5115339" cy="57912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14" t="1482" r="25701" b="50946"/>
          <a:stretch/>
        </p:blipFill>
        <p:spPr>
          <a:xfrm rot="5400000">
            <a:off x="8083025" y="-1123062"/>
            <a:ext cx="1405837" cy="681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958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7" t="67009" r="56353" b="1892"/>
          <a:stretch/>
        </p:blipFill>
        <p:spPr>
          <a:xfrm>
            <a:off x="146754" y="239814"/>
            <a:ext cx="4583289" cy="56981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74" t="1838" r="5373" b="50947"/>
          <a:stretch/>
        </p:blipFill>
        <p:spPr>
          <a:xfrm rot="5400000">
            <a:off x="7667563" y="-1111615"/>
            <a:ext cx="1586917" cy="7461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0138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0" t="67128" r="8229" b="2255"/>
          <a:stretch/>
        </p:blipFill>
        <p:spPr>
          <a:xfrm>
            <a:off x="90312" y="203200"/>
            <a:ext cx="4854174" cy="58476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" t="6255" r="90964" b="47325"/>
          <a:stretch/>
        </p:blipFill>
        <p:spPr>
          <a:xfrm rot="5400000">
            <a:off x="8061399" y="-1344557"/>
            <a:ext cx="970845" cy="720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094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8" t="2938" r="51896" b="49788"/>
          <a:stretch/>
        </p:blipFill>
        <p:spPr>
          <a:xfrm>
            <a:off x="2889956" y="0"/>
            <a:ext cx="5592808" cy="56952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0" t="1481" r="68157" b="47984"/>
          <a:stretch/>
        </p:blipFill>
        <p:spPr>
          <a:xfrm rot="5400000">
            <a:off x="5221230" y="2776947"/>
            <a:ext cx="1162758" cy="699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3116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21" t="2939" r="5126" b="49787"/>
          <a:stretch/>
        </p:blipFill>
        <p:spPr>
          <a:xfrm>
            <a:off x="3420533" y="101601"/>
            <a:ext cx="4899378" cy="49528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3" t="1179" r="43462" b="47489"/>
          <a:stretch/>
        </p:blipFill>
        <p:spPr>
          <a:xfrm rot="5400000">
            <a:off x="5136166" y="1780371"/>
            <a:ext cx="1873955" cy="842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3262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6" r="13128"/>
          <a:stretch/>
        </p:blipFill>
        <p:spPr>
          <a:xfrm>
            <a:off x="2698044" y="-1"/>
            <a:ext cx="5675747" cy="678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1471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0" t="51572" r="52053" b="1324"/>
          <a:stretch/>
        </p:blipFill>
        <p:spPr>
          <a:xfrm>
            <a:off x="3759199" y="90311"/>
            <a:ext cx="4993846" cy="50856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66" t="1355" r="26469" b="47489"/>
          <a:stretch/>
        </p:blipFill>
        <p:spPr>
          <a:xfrm rot="5400000">
            <a:off x="5289128" y="1447800"/>
            <a:ext cx="1682045" cy="9138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5219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" t="30617" r="76895" b="18354"/>
          <a:stretch/>
        </p:blipFill>
        <p:spPr>
          <a:xfrm rot="5400000">
            <a:off x="6375452" y="-1244549"/>
            <a:ext cx="3127432" cy="85056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4" t="52914" r="8901" b="1406"/>
          <a:stretch/>
        </p:blipFill>
        <p:spPr>
          <a:xfrm>
            <a:off x="78956" y="124177"/>
            <a:ext cx="3607379" cy="44478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36" t="5432" r="8594" b="47653"/>
          <a:stretch/>
        </p:blipFill>
        <p:spPr>
          <a:xfrm rot="5400000">
            <a:off x="5429681" y="897742"/>
            <a:ext cx="1563509" cy="891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595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9910" y="2201333"/>
            <a:ext cx="11198578" cy="4086578"/>
          </a:xfrm>
        </p:spPr>
        <p:txBody>
          <a:bodyPr>
            <a:normAutofit/>
          </a:bodyPr>
          <a:lstStyle/>
          <a:p>
            <a:r>
              <a:rPr lang="ru-RU" u="sng" dirty="0" smtClean="0">
                <a:latin typeface="Georgia" panose="02040502050405020303" pitchFamily="18" charset="0"/>
              </a:rPr>
              <a:t>Цель:</a:t>
            </a:r>
            <a:r>
              <a:rPr lang="ru-RU" dirty="0" smtClean="0">
                <a:latin typeface="Georgia" panose="02040502050405020303" pitchFamily="18" charset="0"/>
              </a:rPr>
              <a:t> Ознакомить ребят с отечественной символикой, пробудить у них интерес к этой теме. Изучение важнейших символов российской государственности – герба и флага, воспитание к ним уважительного отношения способствует укреплению чувства патриотизма, гражданственности, гордости за свое Отечество.</a:t>
            </a:r>
            <a:endParaRPr lang="ru-RU" dirty="0">
              <a:latin typeface="Georgia" panose="0204050205040502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14" r="76199" b="976"/>
          <a:stretch/>
        </p:blipFill>
        <p:spPr>
          <a:xfrm rot="5400000">
            <a:off x="3535813" y="326006"/>
            <a:ext cx="1564374" cy="13433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4984" y="1703682"/>
            <a:ext cx="9602032" cy="34506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384" y="1856082"/>
            <a:ext cx="9602032" cy="34506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" t="1269" r="76431" b="72241"/>
          <a:stretch/>
        </p:blipFill>
        <p:spPr>
          <a:xfrm rot="5400000">
            <a:off x="6144495" y="-356305"/>
            <a:ext cx="1488174" cy="26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7884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>
                <a:latin typeface="Georgia" panose="02040502050405020303" pitchFamily="18" charset="0"/>
              </a:rPr>
              <a:t>ФЛАГ СТРАНЫ</a:t>
            </a:r>
            <a:endParaRPr lang="ru-RU" sz="7200" dirty="0"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79" y="2015732"/>
            <a:ext cx="10537221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>
                <a:latin typeface="Monotype Corsiva" panose="03010101010201010101" pitchFamily="66" charset="0"/>
              </a:rPr>
              <a:t>Флаг</a:t>
            </a:r>
            <a:r>
              <a:rPr lang="ru-RU" sz="4000" dirty="0">
                <a:latin typeface="Monotype Corsiva" panose="03010101010201010101" pitchFamily="66" charset="0"/>
              </a:rPr>
              <a:t> (от </a:t>
            </a:r>
            <a:r>
              <a:rPr lang="ru-RU" sz="4000" dirty="0" err="1">
                <a:latin typeface="Monotype Corsiva" panose="03010101010201010101" pitchFamily="66" charset="0"/>
              </a:rPr>
              <a:t>нидерл</a:t>
            </a:r>
            <a:r>
              <a:rPr lang="ru-RU" sz="4000" dirty="0">
                <a:latin typeface="Monotype Corsiva" panose="03010101010201010101" pitchFamily="66" charset="0"/>
              </a:rPr>
              <a:t>. </a:t>
            </a:r>
            <a:r>
              <a:rPr lang="ru-RU" sz="4000" dirty="0" err="1">
                <a:latin typeface="Monotype Corsiva" panose="03010101010201010101" pitchFamily="66" charset="0"/>
              </a:rPr>
              <a:t>vlag</a:t>
            </a:r>
            <a:r>
              <a:rPr lang="ru-RU" sz="4000" dirty="0">
                <a:latin typeface="Monotype Corsiva" panose="03010101010201010101" pitchFamily="66" charset="0"/>
              </a:rPr>
              <a:t>) — полотнище правильной геометрической (чаще всего прямоугольной) формы, имеющее какую-либо специальную расцветку. Знамя — </a:t>
            </a:r>
            <a:r>
              <a:rPr lang="ru-RU" sz="4000" b="1" dirty="0">
                <a:latin typeface="Monotype Corsiva" panose="03010101010201010101" pitchFamily="66" charset="0"/>
              </a:rPr>
              <a:t>это</a:t>
            </a:r>
            <a:r>
              <a:rPr lang="ru-RU" sz="4000" dirty="0">
                <a:latin typeface="Monotype Corsiva" panose="03010101010201010101" pitchFamily="66" charset="0"/>
              </a:rPr>
              <a:t> единичное изделие, тогда как </a:t>
            </a:r>
            <a:r>
              <a:rPr lang="ru-RU" sz="4000" b="1" dirty="0">
                <a:latin typeface="Monotype Corsiva" panose="03010101010201010101" pitchFamily="66" charset="0"/>
              </a:rPr>
              <a:t>флаг</a:t>
            </a:r>
            <a:r>
              <a:rPr lang="ru-RU" sz="4000" dirty="0">
                <a:latin typeface="Monotype Corsiva" panose="03010101010201010101" pitchFamily="66" charset="0"/>
              </a:rPr>
              <a:t> — массового производства.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" t="55535" r="43622" b="7991"/>
          <a:stretch/>
        </p:blipFill>
        <p:spPr>
          <a:xfrm rot="5400000">
            <a:off x="-5644" y="153476"/>
            <a:ext cx="1727200" cy="16030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182" t="64444" r="4271" b="3069"/>
          <a:stretch/>
        </p:blipFill>
        <p:spPr>
          <a:xfrm>
            <a:off x="9798755" y="156744"/>
            <a:ext cx="2291644" cy="118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7155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894666"/>
            <a:ext cx="1219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dirty="0">
                <a:latin typeface="Georgia" panose="02040502050405020303" pitchFamily="18" charset="0"/>
                <a:cs typeface="Tahoma" panose="020B0604030504040204" pitchFamily="34" charset="0"/>
              </a:rPr>
              <a:t>Россия первые пятьсот лет своей истории не имела единого государственного флага. Роль флага в средние века на Руси исполняла чудотворная икона, с которой шли в бой княжеские дружины. </a:t>
            </a:r>
            <a:endParaRPr lang="ru-RU" sz="3600" dirty="0"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856" t="5141" r="3566" b="4556"/>
          <a:stretch/>
        </p:blipFill>
        <p:spPr>
          <a:xfrm>
            <a:off x="3095951" y="90311"/>
            <a:ext cx="6000098" cy="393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6467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359" r="1832"/>
          <a:stretch/>
        </p:blipFill>
        <p:spPr>
          <a:xfrm>
            <a:off x="177439" y="191910"/>
            <a:ext cx="7274017" cy="583635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451456" y="2025134"/>
            <a:ext cx="47405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err="1">
                <a:latin typeface="Georgia" panose="02040502050405020303" pitchFamily="18" charset="0"/>
              </a:rPr>
              <a:t>Сияги</a:t>
            </a:r>
            <a:r>
              <a:rPr lang="ru-RU" sz="5400" dirty="0">
                <a:latin typeface="Georgia" panose="02040502050405020303" pitchFamily="18" charset="0"/>
              </a:rPr>
              <a:t> русских воинов ХII- XIII века</a:t>
            </a:r>
          </a:p>
        </p:txBody>
      </p:sp>
    </p:spTree>
    <p:extLst>
      <p:ext uri="{BB962C8B-B14F-4D97-AF65-F5344CB8AC3E}">
        <p14:creationId xmlns:p14="http://schemas.microsoft.com/office/powerpoint/2010/main" val="14786089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07" t="2407" r="808" b="5503"/>
          <a:stretch/>
        </p:blipFill>
        <p:spPr>
          <a:xfrm>
            <a:off x="265288" y="0"/>
            <a:ext cx="11661423" cy="409786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5288" y="3969014"/>
            <a:ext cx="116614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Georgia" panose="02040502050405020303" pitchFamily="18" charset="0"/>
              </a:rPr>
              <a:t>По форме некоторые великокняжеские стяги были </a:t>
            </a:r>
            <a:r>
              <a:rPr lang="ru-RU" sz="3600" dirty="0" err="1">
                <a:latin typeface="Georgia" panose="02040502050405020303" pitchFamily="18" charset="0"/>
              </a:rPr>
              <a:t>трехвостными</a:t>
            </a:r>
            <a:r>
              <a:rPr lang="ru-RU" sz="3600" dirty="0">
                <a:latin typeface="Georgia" panose="02040502050405020303" pitchFamily="18" charset="0"/>
              </a:rPr>
              <a:t> в основном треугольные, стяги преимущественно красного цвета, хотя встречаются желтые, зеленые, белые, черные знамена. </a:t>
            </a:r>
          </a:p>
        </p:txBody>
      </p:sp>
    </p:spTree>
    <p:extLst>
      <p:ext uri="{BB962C8B-B14F-4D97-AF65-F5344CB8AC3E}">
        <p14:creationId xmlns:p14="http://schemas.microsoft.com/office/powerpoint/2010/main" val="20391598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243" y="148658"/>
            <a:ext cx="5601513" cy="375729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3822" y="3905956"/>
            <a:ext cx="1168400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Georgia" panose="02040502050405020303" pitchFamily="18" charset="0"/>
              </a:rPr>
              <a:t> </a:t>
            </a:r>
            <a:r>
              <a:rPr lang="ru-RU" sz="3200" dirty="0">
                <a:latin typeface="Georgia" panose="02040502050405020303" pitchFamily="18" charset="0"/>
              </a:rPr>
              <a:t>В 1669 году при царе Алексее Михайловиче на воду был спущен первый русский военный корабль – «Орёл», на котором был поднят трехцветный сине-бело-красный флаг, где синие полосы были проведены в виде креста.</a:t>
            </a:r>
          </a:p>
        </p:txBody>
      </p:sp>
    </p:spTree>
    <p:extLst>
      <p:ext uri="{BB962C8B-B14F-4D97-AF65-F5344CB8AC3E}">
        <p14:creationId xmlns:p14="http://schemas.microsoft.com/office/powerpoint/2010/main" val="15041746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485" t="2870" b="2270"/>
          <a:stretch/>
        </p:blipFill>
        <p:spPr>
          <a:xfrm>
            <a:off x="1468271" y="112886"/>
            <a:ext cx="9628707" cy="546442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75465" y="5475111"/>
            <a:ext cx="8094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Georgia" panose="02040502050405020303" pitchFamily="18" charset="0"/>
              </a:rPr>
              <a:t>Флаги Петра Великого 1700г </a:t>
            </a:r>
            <a:endParaRPr lang="ru-RU" sz="36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8931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041" y="97432"/>
            <a:ext cx="6452673" cy="432010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6757" y="4417536"/>
            <a:ext cx="1204524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Georgia" panose="02040502050405020303" pitchFamily="18" charset="0"/>
              </a:rPr>
              <a:t>Петр Первый </a:t>
            </a:r>
            <a:r>
              <a:rPr lang="ru-RU" sz="3600" dirty="0" smtClean="0">
                <a:latin typeface="Georgia" panose="02040502050405020303" pitchFamily="18" charset="0"/>
              </a:rPr>
              <a:t> в 1705г. утверждает </a:t>
            </a:r>
            <a:r>
              <a:rPr lang="ru-RU" sz="3600" dirty="0">
                <a:latin typeface="Georgia" panose="02040502050405020303" pitchFamily="18" charset="0"/>
              </a:rPr>
              <a:t>в </a:t>
            </a:r>
            <a:r>
              <a:rPr lang="ru-RU" sz="3600" dirty="0" smtClean="0">
                <a:latin typeface="Georgia" panose="02040502050405020303" pitchFamily="18" charset="0"/>
              </a:rPr>
              <a:t>качестве военного </a:t>
            </a:r>
            <a:r>
              <a:rPr lang="ru-RU" sz="3600" dirty="0">
                <a:latin typeface="Georgia" panose="02040502050405020303" pitchFamily="18" charset="0"/>
              </a:rPr>
              <a:t>морского флага </a:t>
            </a:r>
            <a:r>
              <a:rPr lang="ru-RU" sz="3600" dirty="0" smtClean="0">
                <a:latin typeface="Georgia" panose="02040502050405020303" pitchFamily="18" charset="0"/>
              </a:rPr>
              <a:t>и </a:t>
            </a:r>
            <a:r>
              <a:rPr lang="ru-RU" sz="3600" dirty="0">
                <a:latin typeface="Georgia" panose="02040502050405020303" pitchFamily="18" charset="0"/>
              </a:rPr>
              <a:t>флага торговых </a:t>
            </a:r>
            <a:r>
              <a:rPr lang="ru-RU" sz="3600" dirty="0" smtClean="0">
                <a:latin typeface="Georgia" panose="02040502050405020303" pitchFamily="18" charset="0"/>
              </a:rPr>
              <a:t>судов трехцветное </a:t>
            </a:r>
            <a:r>
              <a:rPr lang="ru-RU" sz="3600" dirty="0">
                <a:latin typeface="Georgia" panose="02040502050405020303" pitchFamily="18" charset="0"/>
              </a:rPr>
              <a:t>полотнище.</a:t>
            </a:r>
          </a:p>
        </p:txBody>
      </p:sp>
    </p:spTree>
    <p:extLst>
      <p:ext uri="{BB962C8B-B14F-4D97-AF65-F5344CB8AC3E}">
        <p14:creationId xmlns:p14="http://schemas.microsoft.com/office/powerpoint/2010/main" val="29205042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456" y="243954"/>
            <a:ext cx="5075115" cy="34023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9705" y="54243"/>
            <a:ext cx="4307494" cy="378177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12800" y="4130091"/>
            <a:ext cx="108824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Georgia" panose="02040502050405020303" pitchFamily="18" charset="0"/>
              </a:rPr>
              <a:t>Указом Александра II в 1858 году официальным гербовым флагом государства становится черно-золотой-белый флаг. </a:t>
            </a:r>
            <a:br>
              <a:rPr lang="ru-RU" sz="3600" dirty="0">
                <a:latin typeface="Georgia" panose="02040502050405020303" pitchFamily="18" charset="0"/>
              </a:rPr>
            </a:br>
            <a:endParaRPr lang="ru-RU" sz="36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6091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4741333" cy="41616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15291" y="1927916"/>
            <a:ext cx="541866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Georgia" panose="02040502050405020303" pitchFamily="18" charset="0"/>
              </a:rPr>
              <a:t>Официально бело-</a:t>
            </a:r>
          </a:p>
          <a:p>
            <a:r>
              <a:rPr lang="ru-RU" sz="3600" dirty="0">
                <a:latin typeface="Georgia" panose="02040502050405020303" pitchFamily="18" charset="0"/>
              </a:rPr>
              <a:t>сине-красный флаг</a:t>
            </a:r>
          </a:p>
          <a:p>
            <a:r>
              <a:rPr lang="ru-RU" sz="3600" dirty="0">
                <a:latin typeface="Georgia" panose="02040502050405020303" pitchFamily="18" charset="0"/>
              </a:rPr>
              <a:t>был утвержден как</a:t>
            </a:r>
          </a:p>
          <a:p>
            <a:r>
              <a:rPr lang="ru-RU" sz="3600" dirty="0">
                <a:latin typeface="Georgia" panose="02040502050405020303" pitchFamily="18" charset="0"/>
              </a:rPr>
              <a:t>государственный флаг</a:t>
            </a:r>
          </a:p>
          <a:p>
            <a:r>
              <a:rPr lang="ru-RU" sz="3600" dirty="0">
                <a:latin typeface="Georgia" panose="02040502050405020303" pitchFamily="18" charset="0"/>
              </a:rPr>
              <a:t>России накануне</a:t>
            </a:r>
          </a:p>
          <a:p>
            <a:r>
              <a:rPr lang="ru-RU" sz="3600" dirty="0">
                <a:latin typeface="Georgia" panose="02040502050405020303" pitchFamily="18" charset="0"/>
              </a:rPr>
              <a:t>коронации Николая II в</a:t>
            </a:r>
          </a:p>
          <a:p>
            <a:r>
              <a:rPr lang="ru-RU" sz="3600" dirty="0">
                <a:latin typeface="Georgia" panose="02040502050405020303" pitchFamily="18" charset="0"/>
              </a:rPr>
              <a:t>1896 г.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0889" y="3209625"/>
            <a:ext cx="488808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Georgia" panose="02040502050405020303" pitchFamily="18" charset="0"/>
              </a:rPr>
              <a:t>Красный цвет означал державность, синий </a:t>
            </a:r>
          </a:p>
          <a:p>
            <a:r>
              <a:rPr lang="ru-RU" sz="2400" dirty="0">
                <a:latin typeface="Georgia" panose="02040502050405020303" pitchFamily="18" charset="0"/>
              </a:rPr>
              <a:t>цвет Богоматери, под покровительством которой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находилась Россия, белый – цвет свободы и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независимости. </a:t>
            </a:r>
            <a:br>
              <a:rPr lang="ru-RU" sz="2400" dirty="0">
                <a:latin typeface="Georgia" panose="02040502050405020303" pitchFamily="18" charset="0"/>
              </a:rPr>
            </a:br>
            <a:endParaRPr lang="ru-RU" sz="2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8503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006" y="157467"/>
            <a:ext cx="4458994" cy="310502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97777" y="1231036"/>
            <a:ext cx="707813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Georgia" panose="02040502050405020303" pitchFamily="18" charset="0"/>
              </a:rPr>
              <a:t>Перед революцией в 1914 году в качестве народного для употребления в частном быту появился флаг, объединяющий все цветовые гаммы, но к этому времени популярность стали набирать уже преимущественно красные цвета. </a:t>
            </a:r>
            <a:br>
              <a:rPr lang="ru-RU" sz="3600" dirty="0">
                <a:latin typeface="Georgia" panose="02040502050405020303" pitchFamily="18" charset="0"/>
              </a:rPr>
            </a:br>
            <a:endParaRPr lang="ru-RU" sz="36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818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Georgia" panose="02040502050405020303" pitchFamily="18" charset="0"/>
              </a:rPr>
              <a:t>Герб </a:t>
            </a:r>
            <a:r>
              <a:rPr lang="ru-RU" sz="6000" dirty="0" err="1" smtClean="0">
                <a:latin typeface="Georgia" panose="02040502050405020303" pitchFamily="18" charset="0"/>
              </a:rPr>
              <a:t>стРаны</a:t>
            </a:r>
            <a:endParaRPr lang="ru-RU" sz="6000" dirty="0">
              <a:latin typeface="Georgia" panose="02040502050405020303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45"/>
          <a:stretch/>
        </p:blipFill>
        <p:spPr>
          <a:xfrm rot="5400000">
            <a:off x="-2122227" y="2380557"/>
            <a:ext cx="5965023" cy="1508051"/>
          </a:xfrm>
        </p:spPr>
      </p:pic>
      <p:sp>
        <p:nvSpPr>
          <p:cNvPr id="5" name="Прямоугольник 4"/>
          <p:cNvSpPr/>
          <p:nvPr/>
        </p:nvSpPr>
        <p:spPr>
          <a:xfrm>
            <a:off x="1651211" y="1853754"/>
            <a:ext cx="1043918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333333"/>
                </a:solidFill>
                <a:latin typeface="Monotype Corsiva" panose="03010101010201010101" pitchFamily="66" charset="0"/>
              </a:rPr>
              <a:t>Герб</a:t>
            </a:r>
            <a:r>
              <a:rPr lang="ru-RU" sz="3600" dirty="0">
                <a:solidFill>
                  <a:srgbClr val="333333"/>
                </a:solidFill>
                <a:latin typeface="Monotype Corsiva" panose="03010101010201010101" pitchFamily="66" charset="0"/>
              </a:rPr>
              <a:t> (польск. </a:t>
            </a:r>
            <a:r>
              <a:rPr lang="ru-RU" sz="36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herb</a:t>
            </a:r>
            <a:r>
              <a:rPr lang="ru-RU" sz="3600" dirty="0">
                <a:solidFill>
                  <a:srgbClr val="333333"/>
                </a:solidFill>
                <a:latin typeface="Monotype Corsiva" panose="03010101010201010101" pitchFamily="66" charset="0"/>
              </a:rPr>
              <a:t> от нем. </a:t>
            </a:r>
            <a:r>
              <a:rPr lang="ru-RU" sz="36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Erbe</a:t>
            </a:r>
            <a:r>
              <a:rPr lang="ru-RU" sz="3600" dirty="0">
                <a:solidFill>
                  <a:srgbClr val="333333"/>
                </a:solidFill>
                <a:latin typeface="Monotype Corsiva" panose="03010101010201010101" pitchFamily="66" charset="0"/>
              </a:rPr>
              <a:t> — «наследие») — наследственная эмблема, геральдический символ, составленный и употребляемый по правилам геральдики, служащий для отличия владельца (личности, семьи, рода; населённого пункта, города, территории, государства, межгосударственного объединения) от других и отображающий основные заслуги владельца.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5915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493" t="4152" r="3140" b="4279"/>
          <a:stretch/>
        </p:blipFill>
        <p:spPr>
          <a:xfrm>
            <a:off x="1657329" y="-4527"/>
            <a:ext cx="8841338" cy="548406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54041" y="5479534"/>
            <a:ext cx="80425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Georgia" panose="02040502050405020303" pitchFamily="18" charset="0"/>
              </a:rPr>
              <a:t>АРМЕЙСКИЕ ЗНАМЁНА 1917 ГОДА</a:t>
            </a:r>
          </a:p>
        </p:txBody>
      </p:sp>
    </p:spTree>
    <p:extLst>
      <p:ext uri="{BB962C8B-B14F-4D97-AF65-F5344CB8AC3E}">
        <p14:creationId xmlns:p14="http://schemas.microsoft.com/office/powerpoint/2010/main" val="12110623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287" y="268289"/>
            <a:ext cx="10154690" cy="509820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46548" y="5502112"/>
            <a:ext cx="82461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Georgia" panose="02040502050405020303" pitchFamily="18" charset="0"/>
              </a:rPr>
              <a:t>Государственный флаг РСФСР 1918 г.</a:t>
            </a:r>
            <a:endParaRPr lang="ru-RU" sz="36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4197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594" y="156924"/>
            <a:ext cx="7491863" cy="37603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5035" y="3917244"/>
            <a:ext cx="120778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Georgia" panose="02040502050405020303" pitchFamily="18" charset="0"/>
              </a:rPr>
              <a:t>Когда образовался Союз ССР, </a:t>
            </a:r>
            <a:r>
              <a:rPr lang="ru-RU" sz="3200" dirty="0" smtClean="0">
                <a:latin typeface="Georgia" panose="02040502050405020303" pitchFamily="18" charset="0"/>
              </a:rPr>
              <a:t>официальным флагом государства </a:t>
            </a:r>
            <a:r>
              <a:rPr lang="ru-RU" sz="3200" dirty="0">
                <a:latin typeface="Georgia" panose="02040502050405020303" pitchFamily="18" charset="0"/>
              </a:rPr>
              <a:t>становится красный флаг </a:t>
            </a:r>
            <a:r>
              <a:rPr lang="ru-RU" sz="3200" dirty="0" smtClean="0">
                <a:latin typeface="Georgia" panose="02040502050405020303" pitchFamily="18" charset="0"/>
              </a:rPr>
              <a:t>с золотым </a:t>
            </a:r>
            <a:r>
              <a:rPr lang="ru-RU" sz="3200" dirty="0">
                <a:latin typeface="Georgia" panose="02040502050405020303" pitchFamily="18" charset="0"/>
              </a:rPr>
              <a:t>серпом и молотом и красной </a:t>
            </a:r>
            <a:r>
              <a:rPr lang="ru-RU" sz="3200" dirty="0" smtClean="0">
                <a:latin typeface="Georgia" panose="02040502050405020303" pitchFamily="18" charset="0"/>
              </a:rPr>
              <a:t>звездой. Под </a:t>
            </a:r>
            <a:r>
              <a:rPr lang="ru-RU" sz="3200" dirty="0">
                <a:latin typeface="Georgia" panose="02040502050405020303" pitchFamily="18" charset="0"/>
              </a:rPr>
              <a:t>этим флагом русский народ </a:t>
            </a:r>
            <a:r>
              <a:rPr lang="ru-RU" sz="3200" dirty="0" smtClean="0">
                <a:latin typeface="Georgia" panose="02040502050405020303" pitchFamily="18" charset="0"/>
              </a:rPr>
              <a:t>одержал победу </a:t>
            </a:r>
            <a:r>
              <a:rPr lang="ru-RU" sz="3200" dirty="0">
                <a:latin typeface="Georgia" panose="02040502050405020303" pitchFamily="18" charset="0"/>
              </a:rPr>
              <a:t>в Великой Отечественной войне </a:t>
            </a:r>
            <a:r>
              <a:rPr lang="ru-RU" sz="3200" dirty="0" smtClean="0">
                <a:latin typeface="Georgia" panose="02040502050405020303" pitchFamily="18" charset="0"/>
              </a:rPr>
              <a:t>1941-1945 </a:t>
            </a:r>
            <a:r>
              <a:rPr lang="ru-RU" sz="3200" dirty="0">
                <a:latin typeface="Georgia" panose="02040502050405020303" pitchFamily="18" charset="0"/>
              </a:rPr>
              <a:t>гг. </a:t>
            </a:r>
            <a:br>
              <a:rPr lang="ru-RU" sz="3200" dirty="0">
                <a:latin typeface="Georgia" panose="02040502050405020303" pitchFamily="18" charset="0"/>
              </a:rPr>
            </a:br>
            <a:endParaRPr lang="ru-RU" sz="3200" dirty="0"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170457" y="1280067"/>
            <a:ext cx="33041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Georgia" panose="02040502050405020303" pitchFamily="18" charset="0"/>
              </a:rPr>
              <a:t>1922 - 1954 годы</a:t>
            </a:r>
          </a:p>
        </p:txBody>
      </p:sp>
    </p:spTree>
    <p:extLst>
      <p:ext uri="{BB962C8B-B14F-4D97-AF65-F5344CB8AC3E}">
        <p14:creationId xmlns:p14="http://schemas.microsoft.com/office/powerpoint/2010/main" val="17877008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950" y="101086"/>
            <a:ext cx="7076540" cy="3552665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3528443"/>
            <a:ext cx="12066228" cy="345061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3600" dirty="0" smtClean="0">
                <a:latin typeface="Georgia" panose="02040502050405020303" pitchFamily="18" charset="0"/>
              </a:rPr>
              <a:t>ЗНАМЯ ПОБЕДЫ выносится в День Победы и в День Защитника Отечества для возложения венков к могиле Неизвестного солдата, проведения парадов на Красной площади в Москве.</a:t>
            </a:r>
            <a:endParaRPr lang="ru-RU" sz="36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3961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793732"/>
            <a:ext cx="12192000" cy="345061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200" dirty="0">
                <a:latin typeface="Georgia" panose="02040502050405020303" pitchFamily="18" charset="0"/>
              </a:rPr>
              <a:t>Государственный флаг Российской Федерации 1991 </a:t>
            </a:r>
            <a:r>
              <a:rPr lang="ru-RU" sz="3200" dirty="0" smtClean="0">
                <a:latin typeface="Georgia" panose="02040502050405020303" pitchFamily="18" charset="0"/>
              </a:rPr>
              <a:t>г. представляет </a:t>
            </a:r>
            <a:r>
              <a:rPr lang="ru-RU" sz="3200" dirty="0">
                <a:latin typeface="Georgia" panose="02040502050405020303" pitchFamily="18" charset="0"/>
              </a:rPr>
              <a:t>собой прямоугольное полотнище из трех </a:t>
            </a:r>
            <a:r>
              <a:rPr lang="ru-RU" sz="3200" dirty="0" smtClean="0">
                <a:latin typeface="Georgia" panose="02040502050405020303" pitchFamily="18" charset="0"/>
              </a:rPr>
              <a:t>равновеликих горизонтальных </a:t>
            </a:r>
            <a:r>
              <a:rPr lang="ru-RU" sz="3200" dirty="0">
                <a:latin typeface="Georgia" panose="02040502050405020303" pitchFamily="18" charset="0"/>
              </a:rPr>
              <a:t>полос: верхней - белого, средней - синего и нижней - красного цвета. Отношение ширины флага к его длине 2:3. </a:t>
            </a:r>
            <a:br>
              <a:rPr lang="ru-RU" sz="3200" dirty="0">
                <a:latin typeface="Georgia" panose="02040502050405020303" pitchFamily="18" charset="0"/>
              </a:rPr>
            </a:br>
            <a:r>
              <a:rPr lang="ru-RU" sz="3200" dirty="0">
                <a:latin typeface="Georgia" panose="02040502050405020303" pitchFamily="18" charset="0"/>
              </a:rPr>
              <a:t/>
            </a:r>
            <a:br>
              <a:rPr lang="ru-RU" sz="3200" dirty="0">
                <a:latin typeface="Georgia" panose="02040502050405020303" pitchFamily="18" charset="0"/>
              </a:rPr>
            </a:br>
            <a:r>
              <a:rPr lang="ru-RU" sz="3200" dirty="0">
                <a:latin typeface="Georgia" panose="02040502050405020303" pitchFamily="18" charset="0"/>
              </a:rPr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477" t="3167" r="2022" b="3148"/>
          <a:stretch/>
        </p:blipFill>
        <p:spPr>
          <a:xfrm>
            <a:off x="2619023" y="136132"/>
            <a:ext cx="5926667" cy="37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7474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99" t="2751" r="2003" b="3002"/>
          <a:stretch/>
        </p:blipFill>
        <p:spPr>
          <a:xfrm>
            <a:off x="13795" y="101598"/>
            <a:ext cx="12178205" cy="600569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3304" y="804519"/>
            <a:ext cx="115598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Georgia" panose="02040502050405020303" pitchFamily="18" charset="0"/>
              </a:rPr>
              <a:t>Мир, </a:t>
            </a:r>
            <a:r>
              <a:rPr lang="ru-RU" sz="4000" dirty="0" smtClean="0">
                <a:latin typeface="Georgia" panose="02040502050405020303" pitchFamily="18" charset="0"/>
              </a:rPr>
              <a:t>чистота, непорочность, совершенство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8666" y="2750500"/>
            <a:ext cx="112550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Georgia" panose="02040502050405020303" pitchFamily="18" charset="0"/>
              </a:rPr>
              <a:t>Вера и </a:t>
            </a:r>
            <a:r>
              <a:rPr lang="ru-RU" sz="4000" dirty="0" smtClean="0">
                <a:solidFill>
                  <a:schemeClr val="bg1"/>
                </a:solidFill>
                <a:latin typeface="Georgia" panose="02040502050405020303" pitchFamily="18" charset="0"/>
              </a:rPr>
              <a:t>верность, постоянство</a:t>
            </a:r>
            <a:endParaRPr lang="ru-RU" sz="40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5778" y="4491366"/>
            <a:ext cx="118073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Georgia" panose="02040502050405020303" pitchFamily="18" charset="0"/>
              </a:rPr>
              <a:t>Энергия, </a:t>
            </a:r>
            <a:r>
              <a:rPr lang="ru-RU" sz="4000" dirty="0" smtClean="0">
                <a:solidFill>
                  <a:schemeClr val="bg1"/>
                </a:solidFill>
                <a:latin typeface="Georgia" panose="02040502050405020303" pitchFamily="18" charset="0"/>
              </a:rPr>
              <a:t>сила, кровь</a:t>
            </a:r>
            <a:r>
              <a:rPr lang="ru-RU" sz="4000" dirty="0">
                <a:solidFill>
                  <a:schemeClr val="bg1"/>
                </a:solidFill>
                <a:latin typeface="Georgia" panose="02040502050405020303" pitchFamily="18" charset="0"/>
              </a:rPr>
              <a:t>, пролитая за Отечество</a:t>
            </a:r>
          </a:p>
        </p:txBody>
      </p:sp>
    </p:spTree>
    <p:extLst>
      <p:ext uri="{BB962C8B-B14F-4D97-AF65-F5344CB8AC3E}">
        <p14:creationId xmlns:p14="http://schemas.microsoft.com/office/powerpoint/2010/main" val="25564748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719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" t="2252" r="52250" b="66160"/>
          <a:stretch/>
        </p:blipFill>
        <p:spPr>
          <a:xfrm>
            <a:off x="3059288" y="364288"/>
            <a:ext cx="5339644" cy="539304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" t="50040" r="91735" b="877"/>
          <a:stretch/>
        </p:blipFill>
        <p:spPr>
          <a:xfrm rot="5400000">
            <a:off x="5604800" y="1089506"/>
            <a:ext cx="1061158" cy="1039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994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80" t="2967" r="8740" b="66255"/>
          <a:stretch/>
        </p:blipFill>
        <p:spPr>
          <a:xfrm>
            <a:off x="197557" y="383822"/>
            <a:ext cx="4481688" cy="56826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7" t="51484" r="64719" b="1071"/>
          <a:stretch/>
        </p:blipFill>
        <p:spPr>
          <a:xfrm rot="5400000">
            <a:off x="7566418" y="-1148605"/>
            <a:ext cx="1648102" cy="742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495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6" t="34897" r="51860" b="34485"/>
          <a:stretch/>
        </p:blipFill>
        <p:spPr>
          <a:xfrm>
            <a:off x="109735" y="565885"/>
            <a:ext cx="5304320" cy="52478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54" t="52181" r="45093" b="905"/>
          <a:stretch/>
        </p:blipFill>
        <p:spPr>
          <a:xfrm rot="5400000">
            <a:off x="8011940" y="-1328918"/>
            <a:ext cx="1473895" cy="688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494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89" t="34898" r="8923" b="34296"/>
          <a:stretch/>
        </p:blipFill>
        <p:spPr>
          <a:xfrm>
            <a:off x="146754" y="576479"/>
            <a:ext cx="4330842" cy="54630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81" t="56140" r="31308" b="1059"/>
          <a:stretch/>
        </p:blipFill>
        <p:spPr>
          <a:xfrm rot="5400000">
            <a:off x="7800750" y="-1753624"/>
            <a:ext cx="1068097" cy="7714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21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2" t="66502" r="51626" b="2387"/>
          <a:stretch/>
        </p:blipFill>
        <p:spPr>
          <a:xfrm>
            <a:off x="90310" y="558241"/>
            <a:ext cx="5283200" cy="52278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41" t="51193" r="3668" b="1220"/>
          <a:stretch/>
        </p:blipFill>
        <p:spPr>
          <a:xfrm rot="5400000">
            <a:off x="7955567" y="-1038122"/>
            <a:ext cx="1628246" cy="679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359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5" t="66667" r="5366" b="2223"/>
          <a:stretch/>
        </p:blipFill>
        <p:spPr>
          <a:xfrm>
            <a:off x="101598" y="660039"/>
            <a:ext cx="4888089" cy="49669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7" r="81776" b="50453"/>
          <a:stretch/>
        </p:blipFill>
        <p:spPr>
          <a:xfrm rot="5400000">
            <a:off x="7625617" y="-1106337"/>
            <a:ext cx="1930452" cy="720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921646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138</TotalTime>
  <Words>518</Words>
  <Application>Microsoft Office PowerPoint</Application>
  <PresentationFormat>Широкоэкранный</PresentationFormat>
  <Paragraphs>39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Arial</vt:lpstr>
      <vt:lpstr>Georgia</vt:lpstr>
      <vt:lpstr>Gill Sans MT</vt:lpstr>
      <vt:lpstr>Monotype Corsiva</vt:lpstr>
      <vt:lpstr>Tahoma</vt:lpstr>
      <vt:lpstr>Gallery</vt:lpstr>
      <vt:lpstr>Презентация PowerPoint</vt:lpstr>
      <vt:lpstr>Цель: Ознакомить ребят с отечественной символикой, пробудить у них интерес к этой теме. Изучение важнейших символов российской государственности – герба и флага, воспитание к ним уважительного отношения способствует укреплению чувства патриотизма, гражданственности, гордости за свое Отечество.</vt:lpstr>
      <vt:lpstr>Герб стРаны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ФЛАГ СТРАНЫ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</dc:creator>
  <cp:lastModifiedBy>ВИКТОРИЯ</cp:lastModifiedBy>
  <cp:revision>15</cp:revision>
  <dcterms:created xsi:type="dcterms:W3CDTF">2022-08-21T05:16:10Z</dcterms:created>
  <dcterms:modified xsi:type="dcterms:W3CDTF">2022-08-21T07:34:43Z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