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8"/>
  </p:notesMasterIdLst>
  <p:sldIdLst>
    <p:sldId id="257" r:id="rId2"/>
    <p:sldId id="258" r:id="rId3"/>
    <p:sldId id="260" r:id="rId4"/>
    <p:sldId id="262" r:id="rId5"/>
    <p:sldId id="259" r:id="rId6"/>
    <p:sldId id="261" r:id="rId7"/>
    <p:sldId id="263" r:id="rId8"/>
    <p:sldId id="264" r:id="rId9"/>
    <p:sldId id="267" r:id="rId10"/>
    <p:sldId id="265" r:id="rId11"/>
    <p:sldId id="266" r:id="rId12"/>
    <p:sldId id="268" r:id="rId13"/>
    <p:sldId id="269" r:id="rId14"/>
    <p:sldId id="270" r:id="rId15"/>
    <p:sldId id="271" r:id="rId16"/>
    <p:sldId id="273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00FF"/>
    <a:srgbClr val="3333CC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1" d="100"/>
          <a:sy n="61" d="100"/>
        </p:scale>
        <p:origin x="388" y="56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AA5188-D572-4E15-83B1-51636444B08B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D5DCBA-2B5F-4959-B42C-A118D95A81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021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5DCBA-2B5F-4959-B42C-A118D95A81C6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377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A2A58-887E-4DB8-9CAF-25C4805B488F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AB3FA-781E-44BB-8D2A-4731254BDE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0402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A2A58-887E-4DB8-9CAF-25C4805B488F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AB3FA-781E-44BB-8D2A-4731254BDE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0072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A2A58-887E-4DB8-9CAF-25C4805B488F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AB3FA-781E-44BB-8D2A-4731254BDE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8787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A2A58-887E-4DB8-9CAF-25C4805B488F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AB3FA-781E-44BB-8D2A-4731254BDEBB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72781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A2A58-887E-4DB8-9CAF-25C4805B488F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AB3FA-781E-44BB-8D2A-4731254BDE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6588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A2A58-887E-4DB8-9CAF-25C4805B488F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AB3FA-781E-44BB-8D2A-4731254BDE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9185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A2A58-887E-4DB8-9CAF-25C4805B488F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AB3FA-781E-44BB-8D2A-4731254BDE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82952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A2A58-887E-4DB8-9CAF-25C4805B488F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AB3FA-781E-44BB-8D2A-4731254BDE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8864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A2A58-887E-4DB8-9CAF-25C4805B488F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AB3FA-781E-44BB-8D2A-4731254BDE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447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A2A58-887E-4DB8-9CAF-25C4805B488F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AB3FA-781E-44BB-8D2A-4731254BDE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8685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A2A58-887E-4DB8-9CAF-25C4805B488F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AB3FA-781E-44BB-8D2A-4731254BDE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199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A2A58-887E-4DB8-9CAF-25C4805B488F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AB3FA-781E-44BB-8D2A-4731254BDE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152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A2A58-887E-4DB8-9CAF-25C4805B488F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AB3FA-781E-44BB-8D2A-4731254BDE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191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A2A58-887E-4DB8-9CAF-25C4805B488F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AB3FA-781E-44BB-8D2A-4731254BDE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037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A2A58-887E-4DB8-9CAF-25C4805B488F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AB3FA-781E-44BB-8D2A-4731254BDE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8941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A2A58-887E-4DB8-9CAF-25C4805B488F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AB3FA-781E-44BB-8D2A-4731254BDE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3703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A2A58-887E-4DB8-9CAF-25C4805B488F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AB3FA-781E-44BB-8D2A-4731254BDE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7046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31A2A58-887E-4DB8-9CAF-25C4805B488F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D8AB3FA-781E-44BB-8D2A-4731254BDE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066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2.jp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51.jpg"/><Relationship Id="rId5" Type="http://schemas.openxmlformats.org/officeDocument/2006/relationships/image" Target="../media/image50.jpg"/><Relationship Id="rId4" Type="http://schemas.openxmlformats.org/officeDocument/2006/relationships/image" Target="../media/image4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7" Type="http://schemas.openxmlformats.org/officeDocument/2006/relationships/hyperlink" Target="https://znaew.ru/index.php/ozera/710-ozero-ilmen" TargetMode="External"/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zen.ru/media/travel_and_kids/ozero-ilmen-umiraiuscii-vodoem-v-novgorodskoi-oblasti-605d97635727170818290777" TargetMode="External"/><Relationship Id="rId5" Type="http://schemas.openxmlformats.org/officeDocument/2006/relationships/hyperlink" Target="https://magazines.gorky.media/authors/c/evgeniya-chajkina" TargetMode="External"/><Relationship Id="rId4" Type="http://schemas.openxmlformats.org/officeDocument/2006/relationships/hyperlink" Target="https://magazines.gorky.media/authors/r/valerij-ross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gif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4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11" Type="http://schemas.openxmlformats.org/officeDocument/2006/relationships/image" Target="../media/image4.gif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5" Type="http://schemas.openxmlformats.org/officeDocument/2006/relationships/image" Target="../media/image39.jpg"/><Relationship Id="rId4" Type="http://schemas.openxmlformats.org/officeDocument/2006/relationships/image" Target="../media/image3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384341" y="216105"/>
            <a:ext cx="1040488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3333CC"/>
                </a:solidFill>
                <a:latin typeface="Comic Sans MS" panose="030F0702030302020204" pitchFamily="66" charset="0"/>
              </a:rPr>
              <a:t>Внеурочная деятельность </a:t>
            </a:r>
            <a:r>
              <a:rPr lang="ru-RU" sz="6000" b="1" dirty="0" smtClean="0">
                <a:solidFill>
                  <a:schemeClr val="bg2">
                    <a:lumMod val="25000"/>
                  </a:schemeClr>
                </a:solidFill>
                <a:latin typeface="Comic Sans MS" panose="030F0702030302020204" pitchFamily="66" charset="0"/>
              </a:rPr>
              <a:t>«Удивительный Ильмень»</a:t>
            </a:r>
            <a:endParaRPr lang="ru-RU" sz="6000" b="1" dirty="0">
              <a:solidFill>
                <a:schemeClr val="bg2">
                  <a:lumMod val="2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81634" y="5136088"/>
            <a:ext cx="53287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b="1" i="1" dirty="0">
                <a:solidFill>
                  <a:srgbClr val="3333CC"/>
                </a:solidFill>
              </a:rPr>
              <a:t> </a:t>
            </a:r>
            <a:r>
              <a:rPr lang="ru-RU" sz="2400" b="1" dirty="0">
                <a:solidFill>
                  <a:srgbClr val="3333CC"/>
                </a:solidFill>
                <a:latin typeface="Comic Sans MS" panose="030F0702030302020204" pitchFamily="66" charset="0"/>
              </a:rPr>
              <a:t>Котова Надежда Дмитриевна</a:t>
            </a:r>
            <a:endParaRPr lang="ru-RU" sz="2400" dirty="0">
              <a:solidFill>
                <a:srgbClr val="3333CC"/>
              </a:solidFill>
              <a:latin typeface="Comic Sans MS" panose="030F0702030302020204" pitchFamily="66" charset="0"/>
            </a:endParaRPr>
          </a:p>
          <a:p>
            <a:pPr algn="ctr" fontAlgn="base"/>
            <a:r>
              <a:rPr lang="ru-RU" sz="2400" b="1" dirty="0" smtClean="0">
                <a:solidFill>
                  <a:srgbClr val="3333CC"/>
                </a:solidFill>
                <a:latin typeface="Comic Sans MS" panose="030F0702030302020204" pitchFamily="66" charset="0"/>
              </a:rPr>
              <a:t>учитель </a:t>
            </a:r>
            <a:r>
              <a:rPr lang="ru-RU" sz="2400" b="1" dirty="0">
                <a:solidFill>
                  <a:srgbClr val="3333CC"/>
                </a:solidFill>
                <a:latin typeface="Comic Sans MS" panose="030F0702030302020204" pitchFamily="66" charset="0"/>
              </a:rPr>
              <a:t>начальных </a:t>
            </a:r>
            <a:r>
              <a:rPr lang="ru-RU" sz="2400" b="1" dirty="0" smtClean="0">
                <a:solidFill>
                  <a:srgbClr val="3333CC"/>
                </a:solidFill>
                <a:latin typeface="Comic Sans MS" panose="030F0702030302020204" pitchFamily="66" charset="0"/>
              </a:rPr>
              <a:t>классов МАОУ </a:t>
            </a:r>
            <a:r>
              <a:rPr lang="ru-RU" sz="2400" b="1" dirty="0">
                <a:solidFill>
                  <a:srgbClr val="3333CC"/>
                </a:solidFill>
                <a:latin typeface="Comic Sans MS" panose="030F0702030302020204" pitchFamily="66" charset="0"/>
              </a:rPr>
              <a:t>Гимназия «Эврика</a:t>
            </a:r>
            <a:r>
              <a:rPr lang="ru-RU" sz="2400" b="1" dirty="0" smtClean="0">
                <a:solidFill>
                  <a:srgbClr val="3333CC"/>
                </a:solidFill>
                <a:latin typeface="Comic Sans MS" panose="030F0702030302020204" pitchFamily="66" charset="0"/>
              </a:rPr>
              <a:t>»                                      Великий </a:t>
            </a:r>
            <a:r>
              <a:rPr lang="ru-RU" sz="2400" b="1" dirty="0">
                <a:solidFill>
                  <a:srgbClr val="3333CC"/>
                </a:solidFill>
                <a:latin typeface="Comic Sans MS" panose="030F0702030302020204" pitchFamily="66" charset="0"/>
              </a:rPr>
              <a:t>Новгород</a:t>
            </a:r>
            <a:endParaRPr lang="ru-RU" sz="2400" dirty="0">
              <a:solidFill>
                <a:srgbClr val="3333CC"/>
              </a:solidFill>
              <a:latin typeface="Comic Sans MS" panose="030F0702030302020204" pitchFamily="66" charset="0"/>
            </a:endParaRPr>
          </a:p>
          <a:p>
            <a:pPr algn="ctr" fontAlgn="base"/>
            <a:r>
              <a:rPr lang="ru-RU" sz="2400" b="1" i="1" dirty="0">
                <a:solidFill>
                  <a:schemeClr val="tx2"/>
                </a:solidFill>
                <a:latin typeface="Comic Sans MS" panose="030F0702030302020204" pitchFamily="66" charset="0"/>
              </a:rPr>
              <a:t>   </a:t>
            </a:r>
            <a:endParaRPr lang="ru-RU" sz="2400" dirty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pic>
        <p:nvPicPr>
          <p:cNvPr id="15" name="Picture 9" descr="sea6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06461">
            <a:off x="843174" y="4317239"/>
            <a:ext cx="832136" cy="75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338" y="2299056"/>
            <a:ext cx="6195446" cy="4315650"/>
          </a:xfrm>
          <a:prstGeom prst="rect">
            <a:avLst/>
          </a:prstGeom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6784" y="1823817"/>
            <a:ext cx="5381484" cy="331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sea6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06461">
            <a:off x="3651654" y="3870820"/>
            <a:ext cx="952779" cy="86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8899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1945" y="475795"/>
            <a:ext cx="1132489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	</a:t>
            </a:r>
            <a:r>
              <a:rPr lang="ru-RU" altLang="ru-RU" sz="24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Длина </a:t>
            </a:r>
            <a:r>
              <a:rPr lang="ru-RU" altLang="ru-RU" sz="2400" b="1" dirty="0">
                <a:solidFill>
                  <a:srgbClr val="0000FF"/>
                </a:solidFill>
                <a:latin typeface="Comic Sans MS" panose="030F0702030302020204" pitchFamily="66" charset="0"/>
              </a:rPr>
              <a:t>озера Ильмень составляет приблизительно 45 км, ширина — около 35 км.</a:t>
            </a:r>
          </a:p>
          <a:p>
            <a:pPr algn="just">
              <a:spcBef>
                <a:spcPct val="0"/>
              </a:spcBef>
            </a:pPr>
            <a:r>
              <a:rPr lang="ru-RU" altLang="ru-RU" sz="2400" b="1" dirty="0">
                <a:solidFill>
                  <a:srgbClr val="0000FF"/>
                </a:solidFill>
                <a:latin typeface="Comic Sans MS" panose="030F0702030302020204" pitchFamily="66" charset="0"/>
              </a:rPr>
              <a:t>      Ощутить размах этого бескрайнего озера можно, если встать у одного из берегов и смотреть вдаль, как ни старайся — противоположного </a:t>
            </a:r>
            <a:r>
              <a:rPr lang="ru-RU" altLang="ru-RU" sz="24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берега не </a:t>
            </a:r>
            <a:r>
              <a:rPr lang="ru-RU" altLang="ru-RU" sz="2400" b="1" dirty="0">
                <a:solidFill>
                  <a:srgbClr val="0000FF"/>
                </a:solidFill>
                <a:latin typeface="Comic Sans MS" panose="030F0702030302020204" pitchFamily="66" charset="0"/>
              </a:rPr>
              <a:t>увидишь</a:t>
            </a:r>
            <a:r>
              <a:rPr lang="ru-RU" altLang="ru-RU" sz="24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. Берега очень низки заболочены </a:t>
            </a:r>
          </a:p>
          <a:p>
            <a:pPr algn="just">
              <a:spcBef>
                <a:spcPct val="0"/>
              </a:spcBef>
            </a:pPr>
            <a:r>
              <a:rPr lang="ru-RU" altLang="ru-RU" sz="2400" b="1" dirty="0">
                <a:solidFill>
                  <a:srgbClr val="0000FF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24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                                    изрезаны заливами. От воды их</a:t>
            </a:r>
          </a:p>
          <a:p>
            <a:pPr algn="just">
              <a:spcBef>
                <a:spcPct val="0"/>
              </a:spcBef>
            </a:pPr>
            <a:r>
              <a:rPr lang="ru-RU" altLang="ru-RU" sz="2400" b="1" dirty="0">
                <a:solidFill>
                  <a:srgbClr val="0000FF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24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                                    отделяют тростниковые джунгли             </a:t>
            </a:r>
          </a:p>
        </p:txBody>
      </p:sp>
      <p:pic>
        <p:nvPicPr>
          <p:cNvPr id="7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847" y="2522483"/>
            <a:ext cx="4617976" cy="383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484883" y="3622607"/>
            <a:ext cx="4193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Внимание!</a:t>
            </a:r>
            <a:endParaRPr lang="ru-RU" sz="32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55325" y="4166115"/>
            <a:ext cx="6852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3333CC"/>
                </a:solidFill>
                <a:latin typeface="Comic Sans MS" panose="030F0702030302020204" pitchFamily="66" charset="0"/>
              </a:rPr>
              <a:t>	</a:t>
            </a:r>
            <a:r>
              <a:rPr lang="ru-RU" sz="24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Глубина </a:t>
            </a:r>
            <a:r>
              <a:rPr lang="ru-RU" sz="2400" b="1" dirty="0">
                <a:solidFill>
                  <a:srgbClr val="0000FF"/>
                </a:solidFill>
                <a:latin typeface="Comic Sans MS" panose="030F0702030302020204" pitchFamily="66" charset="0"/>
              </a:rPr>
              <a:t>водоема </a:t>
            </a:r>
            <a:r>
              <a:rPr lang="ru-RU" sz="24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достигает 10</a:t>
            </a:r>
            <a:r>
              <a:rPr lang="ru-RU" sz="2400" b="1" dirty="0">
                <a:solidFill>
                  <a:srgbClr val="0000FF"/>
                </a:solidFill>
                <a:latin typeface="Comic Sans MS" panose="030F0702030302020204" pitchFamily="66" charset="0"/>
              </a:rPr>
              <a:t> метров, </a:t>
            </a:r>
            <a:endParaRPr lang="ru-RU" sz="2400" b="1" dirty="0" smtClean="0">
              <a:solidFill>
                <a:srgbClr val="0000FF"/>
              </a:solidFill>
              <a:latin typeface="Comic Sans MS" panose="030F0702030302020204" pitchFamily="66" charset="0"/>
            </a:endParaRPr>
          </a:p>
          <a:p>
            <a:pPr algn="just"/>
            <a:r>
              <a:rPr lang="ru-RU" sz="24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  считается</a:t>
            </a:r>
            <a:r>
              <a:rPr lang="ru-RU" sz="2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, что Ильмень постепенно </a:t>
            </a:r>
            <a:r>
              <a:rPr lang="ru-RU" sz="24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                       пересыхает</a:t>
            </a:r>
            <a:r>
              <a:rPr lang="ru-RU" sz="2400" b="1" dirty="0">
                <a:solidFill>
                  <a:srgbClr val="0000FF"/>
                </a:solidFill>
                <a:latin typeface="Comic Sans MS" panose="030F0702030302020204" pitchFamily="66" charset="0"/>
              </a:rPr>
              <a:t>, ведь раньше он был втрое глубже</a:t>
            </a:r>
          </a:p>
        </p:txBody>
      </p:sp>
      <p:pic>
        <p:nvPicPr>
          <p:cNvPr id="11" name="Picture 9" descr="sea6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17531">
            <a:off x="4324350" y="3153451"/>
            <a:ext cx="489388" cy="443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207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3220" y="2932252"/>
            <a:ext cx="5042263" cy="377516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864773" y="370035"/>
            <a:ext cx="54548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	Юго-западный </a:t>
            </a:r>
            <a:r>
              <a:rPr lang="ru-RU" altLang="ru-RU" sz="2000" b="1" dirty="0">
                <a:solidFill>
                  <a:srgbClr val="0000FF"/>
                </a:solidFill>
                <a:latin typeface="Comic Sans MS" panose="030F0702030302020204" pitchFamily="66" charset="0"/>
              </a:rPr>
              <a:t>берег озера – одно из достопримечательных мест Новгородской  области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	На </a:t>
            </a:r>
            <a:r>
              <a:rPr lang="ru-RU" altLang="ru-RU" sz="2000" b="1" dirty="0">
                <a:solidFill>
                  <a:srgbClr val="0000FF"/>
                </a:solidFill>
                <a:latin typeface="Comic Sans MS" panose="030F0702030302020204" pitchFamily="66" charset="0"/>
              </a:rPr>
              <a:t>берегу озера Ильмень над пляжем возвышается  скальная стенка, местами совершенно отвесная, достигающая высоты   8-10 м, кое-где разрушенная осыпями.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5006" y="4118405"/>
            <a:ext cx="509751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ct val="0"/>
              </a:spcBef>
            </a:pPr>
            <a:r>
              <a:rPr lang="ru-RU" altLang="ru-RU" sz="20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	</a:t>
            </a:r>
            <a:r>
              <a:rPr lang="ru-RU" altLang="ru-RU" sz="20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Этот </a:t>
            </a:r>
            <a:r>
              <a:rPr lang="ru-RU" altLang="ru-RU" sz="2000" b="1" dirty="0">
                <a:solidFill>
                  <a:srgbClr val="0000FF"/>
                </a:solidFill>
                <a:latin typeface="Comic Sans MS" panose="030F0702030302020204" pitchFamily="66" charset="0"/>
              </a:rPr>
              <a:t>обрыв (в переводе с датского - </a:t>
            </a:r>
            <a:r>
              <a:rPr lang="ru-RU" altLang="ru-RU" sz="2000" b="1" dirty="0">
                <a:solidFill>
                  <a:srgbClr val="000099"/>
                </a:solidFill>
                <a:latin typeface="Comic Sans MS" panose="030F0702030302020204" pitchFamily="66" charset="0"/>
              </a:rPr>
              <a:t>"</a:t>
            </a:r>
            <a:r>
              <a:rPr lang="ru-RU" altLang="ru-RU" sz="2000" b="1" dirty="0" err="1">
                <a:solidFill>
                  <a:srgbClr val="000099"/>
                </a:solidFill>
                <a:latin typeface="Comic Sans MS" panose="030F0702030302020204" pitchFamily="66" charset="0"/>
              </a:rPr>
              <a:t>глинт</a:t>
            </a:r>
            <a:r>
              <a:rPr lang="ru-RU" altLang="ru-RU" sz="2000" b="1" dirty="0">
                <a:solidFill>
                  <a:srgbClr val="000099"/>
                </a:solidFill>
                <a:latin typeface="Comic Sans MS" panose="030F0702030302020204" pitchFamily="66" charset="0"/>
              </a:rPr>
              <a:t>")</a:t>
            </a:r>
            <a:r>
              <a:rPr lang="ru-RU" altLang="ru-RU" sz="2000" b="1" dirty="0">
                <a:solidFill>
                  <a:srgbClr val="0000FF"/>
                </a:solidFill>
                <a:latin typeface="Comic Sans MS" panose="030F0702030302020204" pitchFamily="66" charset="0"/>
              </a:rPr>
              <a:t> </a:t>
            </a:r>
          </a:p>
          <a:p>
            <a:pPr algn="just">
              <a:spcBef>
                <a:spcPct val="0"/>
              </a:spcBef>
            </a:pPr>
            <a:r>
              <a:rPr lang="ru-RU" altLang="ru-RU" sz="2000" b="1" u="sng" dirty="0" err="1">
                <a:solidFill>
                  <a:srgbClr val="000066"/>
                </a:solidFill>
                <a:latin typeface="Comic Sans MS" panose="030F0702030302020204" pitchFamily="66" charset="0"/>
              </a:rPr>
              <a:t>Ильменский</a:t>
            </a:r>
            <a:r>
              <a:rPr lang="ru-RU" altLang="ru-RU" sz="2000" b="1" u="sng" dirty="0">
                <a:solidFill>
                  <a:srgbClr val="000066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2000" b="1" u="sng" dirty="0" err="1">
                <a:solidFill>
                  <a:srgbClr val="000066"/>
                </a:solidFill>
                <a:latin typeface="Comic Sans MS" panose="030F0702030302020204" pitchFamily="66" charset="0"/>
              </a:rPr>
              <a:t>глинт</a:t>
            </a:r>
            <a:r>
              <a:rPr lang="ru-RU" altLang="ru-RU" sz="2000" b="1" u="sng" dirty="0">
                <a:solidFill>
                  <a:srgbClr val="000066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2000" b="1" dirty="0">
                <a:solidFill>
                  <a:srgbClr val="0000FF"/>
                </a:solidFill>
                <a:latin typeface="Comic Sans MS" panose="030F0702030302020204" pitchFamily="66" charset="0"/>
              </a:rPr>
              <a:t>является самым протяжённым обнажением морского девона на Русской равнине и представляет собой уникальный </a:t>
            </a:r>
          </a:p>
          <a:p>
            <a:pPr algn="just">
              <a:spcBef>
                <a:spcPct val="0"/>
              </a:spcBef>
            </a:pPr>
            <a:r>
              <a:rPr lang="ru-RU" altLang="ru-RU" sz="2000" b="1" dirty="0">
                <a:solidFill>
                  <a:srgbClr val="000066"/>
                </a:solidFill>
                <a:latin typeface="Comic Sans MS" panose="030F0702030302020204" pitchFamily="66" charset="0"/>
              </a:rPr>
              <a:t>геологический музей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66799" y="6338086"/>
            <a:ext cx="102528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Интересно? </a:t>
            </a:r>
            <a:r>
              <a:rPr lang="ru-RU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Смотри     </a:t>
            </a:r>
            <a:r>
              <a:rPr lang="en-US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https</a:t>
            </a:r>
            <a:r>
              <a:rPr lang="en-US" b="1" dirty="0">
                <a:solidFill>
                  <a:srgbClr val="0000FF"/>
                </a:solidFill>
                <a:latin typeface="Comic Sans MS" panose="030F0702030302020204" pitchFamily="66" charset="0"/>
              </a:rPr>
              <a:t>://www.youtube.com/watch?v=tgbHvzsA0Q0</a:t>
            </a:r>
            <a:endParaRPr lang="ru-RU" b="1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3573517" y="6509643"/>
            <a:ext cx="336331" cy="840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545" y="105579"/>
            <a:ext cx="5017168" cy="3922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992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432019" y="364305"/>
            <a:ext cx="5306630" cy="2662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 eaLnBrk="1" hangingPunct="1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ru-RU" altLang="ru-RU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	</a:t>
            </a:r>
            <a:r>
              <a:rPr lang="ru-RU" altLang="ru-RU" sz="20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На </a:t>
            </a:r>
            <a:r>
              <a:rPr lang="ru-RU" altLang="ru-RU" sz="2000" b="1" dirty="0">
                <a:solidFill>
                  <a:srgbClr val="0000FF"/>
                </a:solidFill>
                <a:latin typeface="Comic Sans MS" panose="030F0702030302020204" pitchFamily="66" charset="0"/>
              </a:rPr>
              <a:t>территории </a:t>
            </a:r>
            <a:r>
              <a:rPr lang="ru-RU" altLang="ru-RU" sz="2000" b="1" dirty="0" err="1">
                <a:solidFill>
                  <a:srgbClr val="0000FF"/>
                </a:solidFill>
                <a:latin typeface="Comic Sans MS" panose="030F0702030302020204" pitchFamily="66" charset="0"/>
              </a:rPr>
              <a:t>Ильменского</a:t>
            </a:r>
            <a:r>
              <a:rPr lang="ru-RU" altLang="ru-RU" sz="2000" b="1" dirty="0">
                <a:solidFill>
                  <a:srgbClr val="0000FF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2000" b="1" dirty="0" err="1">
                <a:solidFill>
                  <a:srgbClr val="0000FF"/>
                </a:solidFill>
                <a:latin typeface="Comic Sans MS" panose="030F0702030302020204" pitchFamily="66" charset="0"/>
              </a:rPr>
              <a:t>глинта</a:t>
            </a:r>
            <a:r>
              <a:rPr lang="ru-RU" altLang="ru-RU" sz="2000" b="1" dirty="0">
                <a:solidFill>
                  <a:srgbClr val="0000FF"/>
                </a:solidFill>
                <a:latin typeface="Comic Sans MS" panose="030F0702030302020204" pitchFamily="66" charset="0"/>
              </a:rPr>
              <a:t> встречается 17 видов редких растений, охраняемых в нашей области.                      Здесь встречаются охраняемые виды насекомых (</a:t>
            </a:r>
            <a:r>
              <a:rPr lang="ru-RU" altLang="ru-RU" sz="2000" b="1" dirty="0">
                <a:solidFill>
                  <a:srgbClr val="000099"/>
                </a:solidFill>
                <a:latin typeface="Comic Sans MS" panose="030F0702030302020204" pitchFamily="66" charset="0"/>
              </a:rPr>
              <a:t>бабочка махаон и каменный шмель),</a:t>
            </a:r>
            <a:r>
              <a:rPr lang="ru-RU" altLang="ru-RU" sz="2000" b="1" dirty="0">
                <a:solidFill>
                  <a:srgbClr val="0000FF"/>
                </a:solidFill>
                <a:latin typeface="Comic Sans MS" panose="030F0702030302020204" pitchFamily="66" charset="0"/>
              </a:rPr>
              <a:t> гнездятся </a:t>
            </a:r>
            <a:r>
              <a:rPr lang="ru-RU" altLang="ru-RU" sz="2000" b="1" dirty="0">
                <a:solidFill>
                  <a:srgbClr val="000099"/>
                </a:solidFill>
                <a:latin typeface="Comic Sans MS" panose="030F0702030302020204" pitchFamily="66" charset="0"/>
              </a:rPr>
              <a:t>ласточки – береговушки</a:t>
            </a:r>
            <a:r>
              <a:rPr lang="ru-RU" altLang="ru-RU" sz="20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.</a:t>
            </a:r>
            <a:r>
              <a:rPr lang="ru-RU" altLang="ru-RU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702030302020204" pitchFamily="66" charset="0"/>
              </a:rPr>
              <a:t> </a:t>
            </a:r>
          </a:p>
          <a:p>
            <a:pPr eaLnBrk="1" hangingPunct="1">
              <a:spcBef>
                <a:spcPct val="50000"/>
              </a:spcBef>
              <a:defRPr/>
            </a:pPr>
            <a:endParaRPr lang="ru-RU" altLang="ru-RU" dirty="0"/>
          </a:p>
        </p:txBody>
      </p:sp>
      <p:pic>
        <p:nvPicPr>
          <p:cNvPr id="7" name="Picture 10" descr="i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765" y="2764759"/>
            <a:ext cx="5017283" cy="3809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 descr="4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161062">
            <a:off x="860150" y="3316469"/>
            <a:ext cx="1421932" cy="115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264166" y="3783724"/>
            <a:ext cx="5465379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solidFill>
                  <a:srgbClr val="0000FF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	Весной </a:t>
            </a:r>
            <a:r>
              <a:rPr lang="ru-RU" altLang="ru-RU" sz="2000" b="1" dirty="0">
                <a:solidFill>
                  <a:srgbClr val="0000FF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склоны становятся белыми от цветущей ветреницы.</a:t>
            </a:r>
          </a:p>
          <a:p>
            <a:pPr algn="dist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0000FF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Ветреница  дубравная находится под охраной государства и занесена в </a:t>
            </a:r>
            <a:r>
              <a:rPr lang="ru-RU" altLang="ru-RU" sz="2400" b="1" dirty="0">
                <a:solidFill>
                  <a:srgbClr val="FF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Красную книгу</a:t>
            </a:r>
            <a:r>
              <a:rPr lang="ru-RU" altLang="ru-RU" dirty="0">
                <a:solidFill>
                  <a:srgbClr val="000066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 </a:t>
            </a:r>
            <a:endParaRPr lang="ru-RU" altLang="ru-RU" sz="1050" dirty="0">
              <a:cs typeface="Times New Roman" panose="02020603050405020304" pitchFamily="18" charset="0"/>
            </a:endParaRPr>
          </a:p>
        </p:txBody>
      </p:sp>
      <p:pic>
        <p:nvPicPr>
          <p:cNvPr id="11" name="Picture 10" descr="https://pbs.twimg.com/media/D8wDd56U8AAzEu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4143" y="237058"/>
            <a:ext cx="5323980" cy="3546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шмель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793730">
            <a:off x="4578041" y="2240847"/>
            <a:ext cx="2519362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2858">
            <a:off x="7449966" y="176574"/>
            <a:ext cx="2472333" cy="2472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69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461" y="-343418"/>
            <a:ext cx="3090042" cy="3091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067503" y="199697"/>
            <a:ext cx="7062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ВНИМАНИЕ!!!!</a:t>
            </a:r>
            <a:endParaRPr lang="ru-RU" sz="36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84157" y="845205"/>
            <a:ext cx="72941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2800" b="1" dirty="0">
                <a:solidFill>
                  <a:srgbClr val="000099"/>
                </a:solidFill>
              </a:rPr>
              <a:t>Ильмень</a:t>
            </a:r>
            <a:r>
              <a:rPr lang="ru-RU" altLang="ru-RU" sz="2800" b="1" dirty="0">
                <a:solidFill>
                  <a:srgbClr val="C00000"/>
                </a:solidFill>
              </a:rPr>
              <a:t> умирающий водоем 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66344" y="1472595"/>
            <a:ext cx="1051034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ru-RU" altLang="ru-RU" b="1" dirty="0">
                <a:solidFill>
                  <a:srgbClr val="333333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b="1" dirty="0" smtClean="0">
                <a:solidFill>
                  <a:srgbClr val="333333"/>
                </a:solidFill>
                <a:latin typeface="Comic Sans MS" panose="030F0702030302020204" pitchFamily="66" charset="0"/>
              </a:rPr>
              <a:t>                       </a:t>
            </a:r>
            <a:r>
              <a:rPr lang="ru-RU" altLang="ru-RU" sz="2400" b="1" dirty="0" smtClean="0">
                <a:solidFill>
                  <a:srgbClr val="000066"/>
                </a:solidFill>
                <a:latin typeface="Comic Sans MS" panose="030F0702030302020204" pitchFamily="66" charset="0"/>
              </a:rPr>
              <a:t>Современные </a:t>
            </a:r>
            <a:r>
              <a:rPr lang="ru-RU" altLang="ru-RU" sz="2400" b="1" dirty="0" err="1" smtClean="0">
                <a:solidFill>
                  <a:srgbClr val="000066"/>
                </a:solidFill>
                <a:latin typeface="Comic Sans MS" panose="030F0702030302020204" pitchFamily="66" charset="0"/>
              </a:rPr>
              <a:t>гидро</a:t>
            </a:r>
            <a:r>
              <a:rPr lang="ru-RU" altLang="ru-RU" sz="2400" b="1" dirty="0" smtClean="0">
                <a:solidFill>
                  <a:srgbClr val="000066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2400" b="1" dirty="0" err="1" smtClean="0">
                <a:solidFill>
                  <a:srgbClr val="000066"/>
                </a:solidFill>
                <a:latin typeface="Comic Sans MS" panose="030F0702030302020204" pitchFamily="66" charset="0"/>
              </a:rPr>
              <a:t>логи</a:t>
            </a:r>
            <a:r>
              <a:rPr lang="ru-RU" altLang="ru-RU" sz="2400" b="1" dirty="0" smtClean="0">
                <a:solidFill>
                  <a:srgbClr val="000066"/>
                </a:solidFill>
                <a:latin typeface="Comic Sans MS" panose="030F0702030302020204" pitchFamily="66" charset="0"/>
              </a:rPr>
              <a:t> заносят Ильмень </a:t>
            </a:r>
          </a:p>
          <a:p>
            <a:pPr algn="just">
              <a:defRPr/>
            </a:pPr>
            <a:r>
              <a:rPr lang="ru-RU" altLang="ru-RU" sz="2400" b="1" dirty="0">
                <a:solidFill>
                  <a:srgbClr val="000066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2400" b="1" dirty="0" smtClean="0">
                <a:solidFill>
                  <a:srgbClr val="000066"/>
                </a:solidFill>
                <a:latin typeface="Comic Sans MS" panose="030F0702030302020204" pitchFamily="66" charset="0"/>
              </a:rPr>
              <a:t>                     в категорию умирающих </a:t>
            </a:r>
            <a:r>
              <a:rPr lang="ru-RU" altLang="ru-RU" sz="2400" b="1" dirty="0">
                <a:solidFill>
                  <a:srgbClr val="000066"/>
                </a:solidFill>
                <a:latin typeface="Comic Sans MS" panose="030F0702030302020204" pitchFamily="66" charset="0"/>
              </a:rPr>
              <a:t>водоемов. </a:t>
            </a:r>
          </a:p>
          <a:p>
            <a:pPr algn="just">
              <a:defRPr/>
            </a:pPr>
            <a:r>
              <a:rPr lang="ru-RU" altLang="ru-RU" sz="2400" b="1" dirty="0">
                <a:solidFill>
                  <a:srgbClr val="000066"/>
                </a:solidFill>
                <a:latin typeface="Comic Sans MS" panose="030F0702030302020204" pitchFamily="66" charset="0"/>
              </a:rPr>
              <a:t>	По их прогнозам озеро постепенно может превратиться в болото. </a:t>
            </a:r>
          </a:p>
          <a:p>
            <a:pPr algn="just">
              <a:defRPr/>
            </a:pPr>
            <a:r>
              <a:rPr lang="ru-RU" altLang="ru-RU" sz="2400" b="1" dirty="0">
                <a:solidFill>
                  <a:srgbClr val="000066"/>
                </a:solidFill>
                <a:latin typeface="Comic Sans MS" panose="030F0702030302020204" pitchFamily="66" charset="0"/>
              </a:rPr>
              <a:t>Виной тому многочисленные реки и ручьи, которые несут сюда огромные массы песка и ила. </a:t>
            </a:r>
          </a:p>
          <a:p>
            <a:pPr algn="just">
              <a:defRPr/>
            </a:pPr>
            <a:r>
              <a:rPr lang="ru-RU" altLang="ru-RU" sz="2400" b="1" dirty="0">
                <a:solidFill>
                  <a:srgbClr val="000066"/>
                </a:solidFill>
                <a:latin typeface="Comic Sans MS" panose="030F0702030302020204" pitchFamily="66" charset="0"/>
              </a:rPr>
              <a:t>	</a:t>
            </a:r>
            <a:r>
              <a:rPr lang="ru-RU" altLang="ru-RU" sz="2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Последствия такой экологической катастрофы трудно даже представить.</a:t>
            </a:r>
            <a:r>
              <a:rPr lang="ru-RU" altLang="ru-RU" sz="2400" b="1" dirty="0">
                <a:solidFill>
                  <a:srgbClr val="000066"/>
                </a:solidFill>
                <a:latin typeface="Comic Sans MS" panose="030F0702030302020204" pitchFamily="66" charset="0"/>
              </a:rPr>
              <a:t> </a:t>
            </a:r>
          </a:p>
          <a:p>
            <a:pPr algn="just">
              <a:defRPr/>
            </a:pPr>
            <a:r>
              <a:rPr lang="ru-RU" altLang="ru-RU" sz="2400" b="1" dirty="0">
                <a:solidFill>
                  <a:srgbClr val="000066"/>
                </a:solidFill>
                <a:latin typeface="Comic Sans MS" panose="030F0702030302020204" pitchFamily="66" charset="0"/>
              </a:rPr>
              <a:t>	На протяжении тысячелетий озеро оказывало и продолжает оказывать огромное влияние на жизнь новгородского края. Чтобы предотвратить надвигающуюся беду, нужны масштабные мелиоративные работы в пойме озера и в устьях впадающих в него рек.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  <p:pic>
        <p:nvPicPr>
          <p:cNvPr id="8" name="Picture 9" descr="sea6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17531">
            <a:off x="11337535" y="3241129"/>
            <a:ext cx="489388" cy="443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39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1448" y="367862"/>
            <a:ext cx="81244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2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А как ты можешь помочь озеру?</a:t>
            </a:r>
          </a:p>
        </p:txBody>
      </p:sp>
      <p:pic>
        <p:nvPicPr>
          <p:cNvPr id="5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0123" y="-185764"/>
            <a:ext cx="2806263" cy="2807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5103" y="845938"/>
            <a:ext cx="104998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sz="2000" b="1" dirty="0" smtClean="0">
                <a:solidFill>
                  <a:srgbClr val="000066"/>
                </a:solidFill>
                <a:latin typeface="Comic Sans MS" panose="030F0702030302020204" pitchFamily="66" charset="0"/>
              </a:rPr>
              <a:t>               1.Нарисуй </a:t>
            </a:r>
            <a:r>
              <a:rPr lang="ru-RU" altLang="ru-RU" sz="2000" b="1" dirty="0">
                <a:solidFill>
                  <a:srgbClr val="000066"/>
                </a:solidFill>
                <a:latin typeface="Comic Sans MS" panose="030F0702030302020204" pitchFamily="66" charset="0"/>
              </a:rPr>
              <a:t>экологический знак</a:t>
            </a:r>
            <a:r>
              <a:rPr lang="ru-RU" altLang="ru-RU" sz="2000" b="1" dirty="0" smtClean="0">
                <a:solidFill>
                  <a:srgbClr val="000066"/>
                </a:solidFill>
                <a:latin typeface="Comic Sans MS" panose="030F0702030302020204" pitchFamily="66" charset="0"/>
              </a:rPr>
              <a:t>.</a:t>
            </a:r>
          </a:p>
          <a:p>
            <a:pPr>
              <a:spcBef>
                <a:spcPct val="0"/>
              </a:spcBef>
            </a:pPr>
            <a:endParaRPr lang="ru-RU" altLang="ru-RU" sz="2000" b="1" dirty="0">
              <a:solidFill>
                <a:srgbClr val="000066"/>
              </a:solidFill>
              <a:latin typeface="Comic Sans MS" panose="030F0702030302020204" pitchFamily="66" charset="0"/>
            </a:endParaRPr>
          </a:p>
          <a:p>
            <a:pPr>
              <a:spcBef>
                <a:spcPct val="0"/>
              </a:spcBef>
            </a:pPr>
            <a:r>
              <a:rPr lang="ru-RU" altLang="ru-RU" sz="2000" b="1" dirty="0" smtClean="0">
                <a:solidFill>
                  <a:srgbClr val="000099"/>
                </a:solidFill>
                <a:latin typeface="Comic Sans MS" panose="030F0702030302020204" pitchFamily="66" charset="0"/>
              </a:rPr>
              <a:t>      2.Выполни </a:t>
            </a:r>
            <a:r>
              <a:rPr lang="ru-RU" altLang="ru-RU" sz="2000" b="1" dirty="0">
                <a:solidFill>
                  <a:srgbClr val="000099"/>
                </a:solidFill>
                <a:latin typeface="Comic Sans MS" panose="030F0702030302020204" pitchFamily="66" charset="0"/>
              </a:rPr>
              <a:t>экологический </a:t>
            </a:r>
            <a:r>
              <a:rPr lang="ru-RU" altLang="ru-RU" sz="2000" b="1" dirty="0" smtClean="0">
                <a:solidFill>
                  <a:srgbClr val="000099"/>
                </a:solidFill>
                <a:latin typeface="Comic Sans MS" panose="030F0702030302020204" pitchFamily="66" charset="0"/>
              </a:rPr>
              <a:t>проект: «</a:t>
            </a:r>
            <a:r>
              <a:rPr lang="ru-RU" altLang="ru-RU" sz="2000" b="1" dirty="0">
                <a:solidFill>
                  <a:srgbClr val="000099"/>
                </a:solidFill>
                <a:latin typeface="Comic Sans MS" panose="030F0702030302020204" pitchFamily="66" charset="0"/>
              </a:rPr>
              <a:t>Сохраним реки и озера нашего края»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743" y="1878012"/>
            <a:ext cx="2584704" cy="342595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8887" y="2638539"/>
            <a:ext cx="5885931" cy="365715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7867" y="2393076"/>
            <a:ext cx="3486807" cy="4605884"/>
          </a:xfrm>
          <a:prstGeom prst="rect">
            <a:avLst/>
          </a:prstGeom>
        </p:spPr>
      </p:pic>
      <p:pic>
        <p:nvPicPr>
          <p:cNvPr id="10" name="спасите помогите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892800" y="3225800"/>
            <a:ext cx="406400" cy="406400"/>
          </a:xfrm>
          <a:prstGeom prst="rect">
            <a:avLst/>
          </a:prstGeom>
        </p:spPr>
      </p:pic>
      <p:pic>
        <p:nvPicPr>
          <p:cNvPr id="11" name="спасите помогите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621618" y="83207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481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49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349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33296" y="388884"/>
            <a:ext cx="900736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ct val="0"/>
              </a:spcBef>
            </a:pPr>
            <a:r>
              <a:rPr lang="ru-RU" altLang="ru-RU" sz="24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	Мы </a:t>
            </a:r>
            <a:r>
              <a:rPr lang="ru-RU" altLang="ru-RU" sz="2400" dirty="0">
                <a:solidFill>
                  <a:srgbClr val="0000FF"/>
                </a:solidFill>
                <a:latin typeface="Comic Sans MS" panose="030F0702030302020204" pitchFamily="66" charset="0"/>
              </a:rPr>
              <a:t>совершили небольшое путешествие по голубым дорогам Ильменя, познакомились с историей «Словенского моря»</a:t>
            </a:r>
          </a:p>
          <a:p>
            <a:pPr algn="just">
              <a:spcBef>
                <a:spcPct val="0"/>
              </a:spcBef>
            </a:pPr>
            <a:r>
              <a:rPr lang="ru-RU" altLang="ru-RU" sz="2400" dirty="0">
                <a:solidFill>
                  <a:srgbClr val="0000FF"/>
                </a:solidFill>
                <a:latin typeface="Comic Sans MS" panose="030F0702030302020204" pitchFamily="66" charset="0"/>
              </a:rPr>
              <a:t>	И это только маленькая частичка того, что можно рассказать о «Жемчужине  нашего края», озере, на берегах которого мы так любим отдыхать.  </a:t>
            </a:r>
            <a:r>
              <a:rPr lang="ru-RU" altLang="ru-RU" sz="24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                            «</a:t>
            </a:r>
            <a:r>
              <a:rPr lang="ru-RU" altLang="ru-RU" sz="2400" dirty="0">
                <a:solidFill>
                  <a:srgbClr val="0000FF"/>
                </a:solidFill>
                <a:latin typeface="Comic Sans MS" panose="030F0702030302020204" pitchFamily="66" charset="0"/>
              </a:rPr>
              <a:t>Седой Ильмень» называют его в народе.                    </a:t>
            </a:r>
          </a:p>
          <a:p>
            <a:pPr algn="just">
              <a:spcBef>
                <a:spcPct val="0"/>
              </a:spcBef>
            </a:pPr>
            <a:r>
              <a:rPr lang="ru-RU" altLang="ru-RU" sz="2400" dirty="0">
                <a:solidFill>
                  <a:srgbClr val="0000FF"/>
                </a:solidFill>
                <a:latin typeface="Comic Sans MS" panose="030F0702030302020204" pitchFamily="66" charset="0"/>
              </a:rPr>
              <a:t>	Мы любуемся </a:t>
            </a:r>
            <a:r>
              <a:rPr lang="ru-RU" altLang="ru-RU" sz="2400" dirty="0" err="1">
                <a:solidFill>
                  <a:srgbClr val="0000FF"/>
                </a:solidFill>
                <a:latin typeface="Comic Sans MS" panose="030F0702030302020204" pitchFamily="66" charset="0"/>
              </a:rPr>
              <a:t>ильменскими</a:t>
            </a:r>
            <a:r>
              <a:rPr lang="ru-RU" altLang="ru-RU" sz="2400" dirty="0">
                <a:solidFill>
                  <a:srgbClr val="0000FF"/>
                </a:solidFill>
                <a:latin typeface="Comic Sans MS" panose="030F0702030302020204" pitchFamily="66" charset="0"/>
              </a:rPr>
              <a:t> просторами, погружаемся в прекрасный мир старины.                                              </a:t>
            </a:r>
            <a:endParaRPr lang="ru-RU" altLang="ru-RU" sz="2400" dirty="0" smtClean="0">
              <a:solidFill>
                <a:srgbClr val="0000FF"/>
              </a:solidFill>
              <a:latin typeface="Comic Sans MS" panose="030F0702030302020204" pitchFamily="66" charset="0"/>
            </a:endParaRPr>
          </a:p>
          <a:p>
            <a:pPr algn="just">
              <a:spcBef>
                <a:spcPct val="0"/>
              </a:spcBef>
            </a:pPr>
            <a:r>
              <a:rPr lang="ru-RU" altLang="ru-RU" sz="24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      И </a:t>
            </a:r>
            <a:r>
              <a:rPr lang="ru-RU" altLang="ru-RU" sz="2400" dirty="0">
                <a:solidFill>
                  <a:srgbClr val="0000FF"/>
                </a:solidFill>
                <a:latin typeface="Comic Sans MS" panose="030F0702030302020204" pitchFamily="66" charset="0"/>
              </a:rPr>
              <a:t>каждый раз по-новому будет открываться нам его красота, снова порадует ласковой водой и теплым песком Ильмень-батюшка..</a:t>
            </a:r>
            <a:r>
              <a:rPr lang="ru-RU" altLang="ru-RU" sz="2400" dirty="0">
                <a:latin typeface="Comic Sans MS" panose="030F0702030302020204" pitchFamily="66" charset="0"/>
              </a:rPr>
              <a:t>  </a:t>
            </a:r>
          </a:p>
        </p:txBody>
      </p:sp>
      <p:pic>
        <p:nvPicPr>
          <p:cNvPr id="3" name="Picture 9" descr="sea6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17531">
            <a:off x="10589602" y="4878704"/>
            <a:ext cx="489388" cy="355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076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331" y="3003605"/>
            <a:ext cx="2723928" cy="363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20662" y="1099564"/>
            <a:ext cx="796684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00CC"/>
                </a:solidFill>
                <a:latin typeface="Comic Sans MS" panose="030F0702030302020204" pitchFamily="66" charset="0"/>
              </a:rPr>
              <a:t>Источники информации.</a:t>
            </a:r>
          </a:p>
          <a:p>
            <a:r>
              <a:rPr lang="ru-RU" sz="2400" dirty="0">
                <a:solidFill>
                  <a:srgbClr val="0000CC"/>
                </a:solidFill>
                <a:latin typeface="Comic Sans MS" panose="030F0702030302020204" pitchFamily="66" charset="0"/>
              </a:rPr>
              <a:t>1. </a:t>
            </a:r>
            <a:r>
              <a:rPr lang="ru-RU" sz="2400" dirty="0">
                <a:solidFill>
                  <a:srgbClr val="0000CC"/>
                </a:solidFill>
                <a:latin typeface="Comic Sans MS" panose="030F0702030302020204" pitchFamily="66" charset="0"/>
                <a:hlinkClick r:id="rId4"/>
              </a:rPr>
              <a:t>Валерий Росс</a:t>
            </a:r>
            <a:r>
              <a:rPr lang="ru-RU" sz="2400" dirty="0">
                <a:solidFill>
                  <a:srgbClr val="0000CC"/>
                </a:solidFill>
                <a:latin typeface="Comic Sans MS" panose="030F0702030302020204" pitchFamily="66" charset="0"/>
              </a:rPr>
              <a:t>, </a:t>
            </a:r>
            <a:r>
              <a:rPr lang="ru-RU" sz="2400" dirty="0">
                <a:solidFill>
                  <a:srgbClr val="0000CC"/>
                </a:solidFill>
                <a:latin typeface="Comic Sans MS" panose="030F0702030302020204" pitchFamily="66" charset="0"/>
                <a:hlinkClick r:id="rId5"/>
              </a:rPr>
              <a:t>Евгения Чайкина</a:t>
            </a:r>
            <a:endParaRPr lang="ru-RU" sz="2400" b="1" dirty="0">
              <a:solidFill>
                <a:srgbClr val="0000CC"/>
              </a:solidFill>
              <a:latin typeface="Comic Sans MS" panose="030F0702030302020204" pitchFamily="66" charset="0"/>
            </a:endParaRPr>
          </a:p>
          <a:p>
            <a:r>
              <a:rPr lang="ru-RU" sz="2400" dirty="0">
                <a:solidFill>
                  <a:srgbClr val="0000CC"/>
                </a:solidFill>
                <a:latin typeface="Comic Sans MS" panose="030F0702030302020204" pitchFamily="66" charset="0"/>
              </a:rPr>
              <a:t>«Путешествие по озеру Ильмень с уклоном в сторону лингвистики и естествознания»</a:t>
            </a:r>
          </a:p>
          <a:p>
            <a:r>
              <a:rPr lang="ru-RU" sz="2400" dirty="0">
                <a:solidFill>
                  <a:srgbClr val="0000CC"/>
                </a:solidFill>
                <a:latin typeface="Comic Sans MS" panose="030F0702030302020204" pitchFamily="66" charset="0"/>
              </a:rPr>
              <a:t>2.Виктор Смирнов «Озеро Ильмень</a:t>
            </a:r>
            <a:r>
              <a:rPr lang="ru-RU" sz="2400" dirty="0" smtClean="0">
                <a:solidFill>
                  <a:srgbClr val="0000CC"/>
                </a:solidFill>
                <a:latin typeface="Comic Sans MS" panose="030F0702030302020204" pitchFamily="66" charset="0"/>
              </a:rPr>
              <a:t>»</a:t>
            </a:r>
            <a:endParaRPr lang="ru-RU" sz="2400" dirty="0">
              <a:solidFill>
                <a:srgbClr val="0000CC"/>
              </a:solidFill>
              <a:latin typeface="Comic Sans MS" panose="030F0702030302020204" pitchFamily="66" charset="0"/>
            </a:endParaRPr>
          </a:p>
          <a:p>
            <a:r>
              <a:rPr lang="ru-RU" sz="2400" dirty="0">
                <a:solidFill>
                  <a:srgbClr val="0000CC"/>
                </a:solidFill>
                <a:latin typeface="Comic Sans MS" panose="030F0702030302020204" pitchFamily="66" charset="0"/>
              </a:rPr>
              <a:t>3. </a:t>
            </a:r>
            <a:r>
              <a:rPr lang="ru-RU" sz="2400" u="sng" dirty="0">
                <a:solidFill>
                  <a:srgbClr val="0000CC"/>
                </a:solidFill>
                <a:latin typeface="Comic Sans MS" panose="030F0702030302020204" pitchFamily="66" charset="0"/>
                <a:hlinkClick r:id="rId6"/>
              </a:rPr>
              <a:t>https://dzen.ru/media/travel_and_kids/ozero-ilmen-umiraiuscii-vodoem-v-novgorodskoi-oblasti-605d97635727170818290777</a:t>
            </a:r>
            <a:endParaRPr lang="ru-RU" sz="2400" dirty="0">
              <a:solidFill>
                <a:srgbClr val="0000CC"/>
              </a:solidFill>
              <a:latin typeface="Comic Sans MS" panose="030F0702030302020204" pitchFamily="66" charset="0"/>
            </a:endParaRPr>
          </a:p>
          <a:p>
            <a:pPr fontAlgn="base"/>
            <a:r>
              <a:rPr lang="ru-RU" sz="2400" dirty="0">
                <a:solidFill>
                  <a:srgbClr val="0000CC"/>
                </a:solidFill>
                <a:latin typeface="Comic Sans MS" panose="030F0702030302020204" pitchFamily="66" charset="0"/>
              </a:rPr>
              <a:t>4.https://www.livemaster.ru/topic/2371829-ischeznuvshij-zhemchug-novgorodchiny</a:t>
            </a:r>
          </a:p>
          <a:p>
            <a:r>
              <a:rPr lang="ru-RU" sz="2400" dirty="0" smtClean="0">
                <a:solidFill>
                  <a:srgbClr val="0000CC"/>
                </a:solidFill>
                <a:latin typeface="Comic Sans MS" panose="030F0702030302020204" pitchFamily="66" charset="0"/>
              </a:rPr>
              <a:t>5</a:t>
            </a:r>
            <a:r>
              <a:rPr lang="ru-RU" sz="2400" dirty="0">
                <a:solidFill>
                  <a:srgbClr val="0000CC"/>
                </a:solidFill>
                <a:latin typeface="Comic Sans MS" panose="030F0702030302020204" pitchFamily="66" charset="0"/>
              </a:rPr>
              <a:t>. </a:t>
            </a:r>
            <a:r>
              <a:rPr lang="ru-RU" sz="2400" dirty="0">
                <a:solidFill>
                  <a:srgbClr val="0000CC"/>
                </a:solidFill>
                <a:latin typeface="Comic Sans MS" panose="030F0702030302020204" pitchFamily="66" charset="0"/>
                <a:hlinkClick r:id="rId7"/>
              </a:rPr>
              <a:t>https://</a:t>
            </a:r>
            <a:r>
              <a:rPr lang="ru-RU" sz="2400" dirty="0" smtClean="0">
                <a:solidFill>
                  <a:srgbClr val="0000CC"/>
                </a:solidFill>
                <a:latin typeface="Comic Sans MS" panose="030F0702030302020204" pitchFamily="66" charset="0"/>
                <a:hlinkClick r:id="rId7"/>
              </a:rPr>
              <a:t>znaew.ru/index.php/ozera/710-ozero-ilmen</a:t>
            </a:r>
            <a:endParaRPr lang="ru-RU" sz="2400" dirty="0" smtClean="0">
              <a:solidFill>
                <a:srgbClr val="0000CC"/>
              </a:solidFill>
              <a:latin typeface="Comic Sans MS" panose="030F0702030302020204" pitchFamily="66" charset="0"/>
            </a:endParaRPr>
          </a:p>
          <a:p>
            <a:r>
              <a:rPr lang="ru-RU" sz="24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6.</a:t>
            </a:r>
            <a:r>
              <a:rPr lang="en-US" sz="24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https</a:t>
            </a:r>
            <a:r>
              <a:rPr lang="en-US" sz="2400" b="1" dirty="0">
                <a:solidFill>
                  <a:srgbClr val="0000FF"/>
                </a:solidFill>
                <a:latin typeface="Comic Sans MS" panose="030F0702030302020204" pitchFamily="66" charset="0"/>
              </a:rPr>
              <a:t>://www.youtube.com/watch?v=tgbHvzsA0Q0</a:t>
            </a:r>
            <a:endParaRPr lang="ru-RU" sz="2400" dirty="0">
              <a:solidFill>
                <a:srgbClr val="0000CC"/>
              </a:solidFill>
              <a:latin typeface="Comic Sans MS" panose="030F0702030302020204" pitchFamily="66" charset="0"/>
            </a:endParaRPr>
          </a:p>
          <a:p>
            <a:pPr algn="ctr"/>
            <a:endParaRPr lang="ru-RU" sz="2400" b="1" dirty="0" smtClean="0">
              <a:solidFill>
                <a:srgbClr val="0000FF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2022 </a:t>
            </a:r>
            <a:r>
              <a:rPr lang="ru-RU" sz="2400" b="1" dirty="0">
                <a:solidFill>
                  <a:srgbClr val="0000FF"/>
                </a:solidFill>
                <a:latin typeface="Comic Sans MS" panose="030F0702030302020204" pitchFamily="66" charset="0"/>
              </a:rPr>
              <a:t>год</a:t>
            </a:r>
          </a:p>
        </p:txBody>
      </p:sp>
    </p:spTree>
    <p:extLst>
      <p:ext uri="{BB962C8B-B14F-4D97-AF65-F5344CB8AC3E}">
        <p14:creationId xmlns:p14="http://schemas.microsoft.com/office/powerpoint/2010/main" val="2007711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48608" y="0"/>
            <a:ext cx="592783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ru-RU" sz="4800" b="1" dirty="0">
                <a:solidFill>
                  <a:srgbClr val="002060"/>
                </a:solidFill>
                <a:latin typeface="Stylo" panose="030B0500000000000000" pitchFamily="66" charset="0"/>
              </a:rPr>
              <a:t>Немного истории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Stylo" panose="030B0500000000000000" pitchFamily="66" charset="0"/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0772" y="843305"/>
            <a:ext cx="11130455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ct val="0"/>
              </a:spcBef>
            </a:pPr>
            <a:r>
              <a:rPr lang="ru-RU" alt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	В </a:t>
            </a:r>
            <a:r>
              <a:rPr lang="ru-RU" alt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центре  новгородской земли на широкой и плоской равнине раскинулось Ильмень-озеро. Имя это до нас </a:t>
            </a:r>
            <a:r>
              <a:rPr lang="ru-RU" alt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донесли старинные </a:t>
            </a:r>
            <a:r>
              <a:rPr lang="ru-RU" alt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рукописи, </a:t>
            </a:r>
            <a:r>
              <a:rPr lang="ru-RU" alt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летописи, былины</a:t>
            </a:r>
            <a:r>
              <a:rPr lang="ru-RU" alt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, песни</a:t>
            </a:r>
            <a:r>
              <a:rPr lang="ru-RU" alt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… </a:t>
            </a:r>
          </a:p>
          <a:p>
            <a:pPr algn="just">
              <a:spcBef>
                <a:spcPct val="0"/>
              </a:spcBef>
            </a:pPr>
            <a:r>
              <a:rPr lang="ru-RU" alt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	По </a:t>
            </a:r>
            <a:r>
              <a:rPr lang="ru-RU" alt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легенде о скифских князьях </a:t>
            </a:r>
            <a:r>
              <a:rPr lang="ru-RU" altLang="ru-RU" sz="2000" b="1" dirty="0" err="1">
                <a:solidFill>
                  <a:srgbClr val="002060"/>
                </a:solidFill>
                <a:latin typeface="Comic Sans MS" panose="030F0702030302020204" pitchFamily="66" charset="0"/>
              </a:rPr>
              <a:t>Словене</a:t>
            </a:r>
            <a:r>
              <a:rPr lang="ru-RU" alt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 и </a:t>
            </a:r>
            <a:r>
              <a:rPr lang="ru-RU" altLang="ru-RU" sz="2000" b="1" dirty="0" err="1">
                <a:solidFill>
                  <a:srgbClr val="002060"/>
                </a:solidFill>
                <a:latin typeface="Comic Sans MS" panose="030F0702030302020204" pitchFamily="66" charset="0"/>
              </a:rPr>
              <a:t>Русе</a:t>
            </a:r>
            <a:r>
              <a:rPr lang="ru-RU" alt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, озеро названо во имя сестры их </a:t>
            </a:r>
            <a:r>
              <a:rPr lang="ru-RU" altLang="ru-RU" sz="2000" b="1" dirty="0" err="1">
                <a:solidFill>
                  <a:srgbClr val="002060"/>
                </a:solidFill>
                <a:latin typeface="Comic Sans MS" panose="030F0702030302020204" pitchFamily="66" charset="0"/>
              </a:rPr>
              <a:t>Илмеры</a:t>
            </a:r>
            <a:r>
              <a:rPr lang="ru-RU" alt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.  Другая версия происхождения названия от племени меря, проживавшего ранее на берегах озера, более распространённая версия от финно-угорского </a:t>
            </a:r>
            <a:r>
              <a:rPr lang="ru-RU" altLang="ru-RU" sz="2000" b="1" dirty="0" err="1" smtClean="0">
                <a:solidFill>
                  <a:srgbClr val="002060"/>
                </a:solidFill>
                <a:latin typeface="Comic Sans MS" panose="030F0702030302020204" pitchFamily="66" charset="0"/>
              </a:rPr>
              <a:t>Ilmeri</a:t>
            </a:r>
            <a:r>
              <a:rPr lang="ru-RU" alt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-«</a:t>
            </a:r>
            <a:r>
              <a:rPr lang="ru-RU" altLang="ru-RU" sz="2000" b="1" u="sng" dirty="0">
                <a:solidFill>
                  <a:srgbClr val="002060"/>
                </a:solidFill>
                <a:latin typeface="Comic Sans MS" panose="030F0702030302020204" pitchFamily="66" charset="0"/>
              </a:rPr>
              <a:t>небо, воздушное пространство, небесные силы</a:t>
            </a:r>
            <a:r>
              <a:rPr lang="ru-RU" altLang="ru-RU" sz="2000" b="1" u="sng" dirty="0">
                <a:solidFill>
                  <a:srgbClr val="002060"/>
                </a:solidFill>
              </a:rPr>
              <a:t>». </a:t>
            </a:r>
          </a:p>
          <a:p>
            <a:pPr algn="just">
              <a:spcBef>
                <a:spcPct val="0"/>
              </a:spcBef>
            </a:pPr>
            <a:endParaRPr lang="ru-RU" altLang="ru-RU" b="1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just">
              <a:spcBef>
                <a:spcPct val="0"/>
              </a:spcBef>
            </a:pPr>
            <a:endParaRPr lang="ru-RU" altLang="ru-RU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3069021"/>
            <a:ext cx="6735963" cy="378897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253654" y="4014950"/>
            <a:ext cx="585426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000" b="1" dirty="0">
                <a:solidFill>
                  <a:schemeClr val="bg1"/>
                </a:solidFill>
                <a:latin typeface="Comic Sans MS" panose="030F0702030302020204" pitchFamily="66" charset="0"/>
              </a:rPr>
              <a:t>Древнерусские тексты сохранили и другие названия Ильменя, также славянские </a:t>
            </a:r>
            <a:r>
              <a:rPr lang="ru-RU" altLang="ru-RU" sz="20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–</a:t>
            </a:r>
          </a:p>
          <a:p>
            <a:pPr algn="ctr">
              <a:spcBef>
                <a:spcPct val="50000"/>
              </a:spcBef>
            </a:pPr>
            <a:r>
              <a:rPr lang="ru-RU" altLang="ru-RU" sz="20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2000" b="1" u="sng" dirty="0" err="1">
                <a:solidFill>
                  <a:schemeClr val="bg1"/>
                </a:solidFill>
                <a:latin typeface="Comic Sans MS" panose="030F0702030302020204" pitchFamily="66" charset="0"/>
              </a:rPr>
              <a:t>Мойское</a:t>
            </a:r>
            <a:r>
              <a:rPr lang="ru-RU" altLang="ru-RU" sz="2000" b="1" u="sng" dirty="0">
                <a:solidFill>
                  <a:schemeClr val="bg1"/>
                </a:solidFill>
                <a:latin typeface="Comic Sans MS" panose="030F0702030302020204" pitchFamily="66" charset="0"/>
              </a:rPr>
              <a:t> море и даже... Русское море!</a:t>
            </a:r>
          </a:p>
          <a:p>
            <a:pPr algn="ctr">
              <a:spcBef>
                <a:spcPct val="50000"/>
              </a:spcBef>
            </a:pPr>
            <a:r>
              <a:rPr lang="ru-RU" altLang="ru-RU" sz="2000" b="1" dirty="0">
                <a:solidFill>
                  <a:schemeClr val="bg1"/>
                </a:solidFill>
                <a:latin typeface="Comic Sans MS" panose="030F0702030302020204" pitchFamily="66" charset="0"/>
              </a:rPr>
              <a:t>Также в средневековые времена называли </a:t>
            </a:r>
            <a:r>
              <a:rPr lang="ru-RU" altLang="ru-RU" sz="2000" b="1" u="sng" dirty="0">
                <a:solidFill>
                  <a:schemeClr val="bg1"/>
                </a:solidFill>
                <a:latin typeface="Comic Sans MS" panose="030F0702030302020204" pitchFamily="66" charset="0"/>
              </a:rPr>
              <a:t>«Словенским морем»,</a:t>
            </a:r>
            <a:r>
              <a:rPr lang="ru-RU" altLang="ru-RU" sz="2000" b="1" dirty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20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название </a:t>
            </a:r>
            <a:r>
              <a:rPr lang="ru-RU" altLang="ru-RU" sz="2000" b="1" dirty="0">
                <a:solidFill>
                  <a:schemeClr val="bg1"/>
                </a:solidFill>
                <a:latin typeface="Comic Sans MS" panose="030F0702030302020204" pitchFamily="66" charset="0"/>
              </a:rPr>
              <a:t>происходит от </a:t>
            </a:r>
            <a:r>
              <a:rPr lang="ru-RU" altLang="ru-RU" sz="2000" b="1" dirty="0" err="1">
                <a:solidFill>
                  <a:schemeClr val="bg1"/>
                </a:solidFill>
                <a:latin typeface="Comic Sans MS" panose="030F0702030302020204" pitchFamily="66" charset="0"/>
              </a:rPr>
              <a:t>словен</a:t>
            </a:r>
            <a:r>
              <a:rPr lang="ru-RU" altLang="ru-RU" sz="2000" b="1" dirty="0">
                <a:solidFill>
                  <a:schemeClr val="bg1"/>
                </a:solidFill>
                <a:latin typeface="Comic Sans MS" panose="030F0702030302020204" pitchFamily="66" charset="0"/>
              </a:rPr>
              <a:t>. </a:t>
            </a:r>
            <a:endParaRPr lang="ru-RU" altLang="ru-RU" sz="2000" b="1" dirty="0">
              <a:solidFill>
                <a:schemeClr val="bg1"/>
              </a:solidFill>
            </a:endParaRPr>
          </a:p>
        </p:txBody>
      </p:sp>
      <p:pic>
        <p:nvPicPr>
          <p:cNvPr id="7" name="Picture 9" descr="sea6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84352">
            <a:off x="4538849" y="3795347"/>
            <a:ext cx="419713" cy="379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6328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45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052" y="2979682"/>
            <a:ext cx="6717357" cy="3653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12883" y="252248"/>
            <a:ext cx="95433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800" b="1" dirty="0">
                <a:solidFill>
                  <a:srgbClr val="000099"/>
                </a:solidFill>
                <a:latin typeface="Comic Sans MS" panose="030F0702030302020204" pitchFamily="66" charset="0"/>
              </a:rPr>
              <a:t>На берегах озера происходят основные события былин о Садко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4199805" y="1128402"/>
            <a:ext cx="778198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ct val="0"/>
              </a:spcBef>
            </a:pPr>
            <a:r>
              <a:rPr lang="ru-RU" dirty="0" smtClean="0"/>
              <a:t>	</a:t>
            </a:r>
            <a:r>
              <a:rPr lang="ru-RU" sz="20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С </a:t>
            </a:r>
            <a:r>
              <a:rPr lang="ru-RU" sz="2000" b="1" dirty="0">
                <a:solidFill>
                  <a:srgbClr val="0000FF"/>
                </a:solidFill>
                <a:latin typeface="Comic Sans MS" panose="030F0702030302020204" pitchFamily="66" charset="0"/>
              </a:rPr>
              <a:t>древним водоемом связаны интересные народные сказания и легенды. </a:t>
            </a:r>
            <a:endParaRPr lang="ru-RU" sz="2000" b="1" dirty="0" smtClean="0">
              <a:solidFill>
                <a:srgbClr val="0000FF"/>
              </a:solidFill>
              <a:latin typeface="Comic Sans MS" panose="030F0702030302020204" pitchFamily="66" charset="0"/>
            </a:endParaRPr>
          </a:p>
          <a:p>
            <a:pPr algn="just">
              <a:spcBef>
                <a:spcPct val="0"/>
              </a:spcBef>
            </a:pPr>
            <a:r>
              <a:rPr lang="ru-RU" sz="2000" b="1" dirty="0">
                <a:solidFill>
                  <a:srgbClr val="0000FF"/>
                </a:solidFill>
                <a:latin typeface="Comic Sans MS" panose="030F0702030302020204" pitchFamily="66" charset="0"/>
              </a:rPr>
              <a:t>	</a:t>
            </a:r>
            <a:r>
              <a:rPr lang="ru-RU" sz="20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Самым </a:t>
            </a:r>
            <a:r>
              <a:rPr lang="ru-RU" sz="2000" b="1" dirty="0">
                <a:solidFill>
                  <a:srgbClr val="0000FF"/>
                </a:solidFill>
                <a:latin typeface="Comic Sans MS" panose="030F0702030302020204" pitchFamily="66" charset="0"/>
              </a:rPr>
              <a:t>знаменитым является предание о гусляре Садко, который покорил своей музыкой морского царя, а потом разбогател при его помощи и женился на дочери подводного владыки.</a:t>
            </a:r>
            <a:endParaRPr lang="ru-RU" altLang="ru-RU" sz="2000" b="1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pic>
        <p:nvPicPr>
          <p:cNvPr id="10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96225">
            <a:off x="710208" y="3876478"/>
            <a:ext cx="1669034" cy="1463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975" y="913937"/>
            <a:ext cx="3990225" cy="5661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770322" y="5006365"/>
            <a:ext cx="76935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altLang="ru-RU" sz="2800" b="1" dirty="0">
                <a:solidFill>
                  <a:schemeClr val="bg1"/>
                </a:solidFill>
                <a:latin typeface="Comic Sans MS" panose="030F0702030302020204" pitchFamily="66" charset="0"/>
              </a:rPr>
              <a:t>Хотите узнать историю гусляра</a:t>
            </a:r>
          </a:p>
          <a:p>
            <a:pPr algn="ctr">
              <a:defRPr/>
            </a:pPr>
            <a:r>
              <a:rPr lang="ru-RU" altLang="ru-RU" sz="2800" b="1" i="1" dirty="0">
                <a:solidFill>
                  <a:schemeClr val="bg1"/>
                </a:solidFill>
              </a:rPr>
              <a:t>Прочитайте  былину, которая так </a:t>
            </a:r>
          </a:p>
          <a:p>
            <a:pPr algn="ctr">
              <a:defRPr/>
            </a:pPr>
            <a:r>
              <a:rPr lang="ru-RU" altLang="ru-RU" sz="2800" b="1" i="1" dirty="0">
                <a:solidFill>
                  <a:schemeClr val="bg1"/>
                </a:solidFill>
              </a:rPr>
              <a:t>и </a:t>
            </a:r>
            <a:r>
              <a:rPr lang="ru-RU" altLang="ru-RU" sz="2800" b="1" i="1" dirty="0" err="1">
                <a:solidFill>
                  <a:schemeClr val="bg1"/>
                </a:solidFill>
              </a:rPr>
              <a:t>назывется</a:t>
            </a:r>
            <a:r>
              <a:rPr lang="ru-RU" altLang="ru-RU" sz="2800" b="1" i="1" dirty="0">
                <a:solidFill>
                  <a:schemeClr val="bg1"/>
                </a:solidFill>
              </a:rPr>
              <a:t>  «Садко»</a:t>
            </a:r>
          </a:p>
        </p:txBody>
      </p:sp>
      <p:pic>
        <p:nvPicPr>
          <p:cNvPr id="14" name="Рисунок 1"/>
          <p:cNvPicPr>
            <a:picLocks noGrp="1" noChangeAspect="1"/>
          </p:cNvPicPr>
          <p:nvPr>
            <p:ph sz="quarter" idx="13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61730" y="4924163"/>
            <a:ext cx="646715" cy="593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369143">
            <a:off x="1488306" y="1150440"/>
            <a:ext cx="1432775" cy="1255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72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06109" y="296108"/>
            <a:ext cx="6526924" cy="704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51310" y="178705"/>
            <a:ext cx="572494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altLang="ru-RU" b="1" dirty="0">
                <a:solidFill>
                  <a:srgbClr val="0000FF"/>
                </a:solidFill>
              </a:rPr>
              <a:t> </a:t>
            </a:r>
            <a:r>
              <a:rPr lang="ru-RU" altLang="ru-RU" b="1" dirty="0" smtClean="0">
                <a:solidFill>
                  <a:srgbClr val="0000FF"/>
                </a:solidFill>
              </a:rPr>
              <a:t>	</a:t>
            </a:r>
            <a:r>
              <a:rPr lang="ru-RU" altLang="ru-RU" sz="20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Водный </a:t>
            </a:r>
            <a:r>
              <a:rPr lang="ru-RU" altLang="ru-RU" sz="2000" b="1" dirty="0">
                <a:solidFill>
                  <a:srgbClr val="0000FF"/>
                </a:solidFill>
                <a:latin typeface="Comic Sans MS" panose="030F0702030302020204" pitchFamily="66" charset="0"/>
              </a:rPr>
              <a:t>(морской и речной) путь </a:t>
            </a:r>
            <a:r>
              <a:rPr lang="ru-RU" sz="2000" b="1" dirty="0">
                <a:solidFill>
                  <a:srgbClr val="0000FF"/>
                </a:solidFill>
                <a:latin typeface="Comic Sans MS" panose="030F0702030302020204" pitchFamily="66" charset="0"/>
              </a:rPr>
              <a:t> начинался от Балтийского моря (в то время оно называлось Варяжским), проходил по Неве к Ладожскому озеру, через реку Волхов в озеро Ильмень, далее по рекам </a:t>
            </a:r>
            <a:r>
              <a:rPr lang="ru-RU" sz="2000" b="1" dirty="0" err="1">
                <a:solidFill>
                  <a:srgbClr val="0000FF"/>
                </a:solidFill>
                <a:latin typeface="Comic Sans MS" panose="030F0702030302020204" pitchFamily="66" charset="0"/>
              </a:rPr>
              <a:t>Ловать</a:t>
            </a:r>
            <a:r>
              <a:rPr lang="ru-RU" sz="2000" b="1" dirty="0">
                <a:solidFill>
                  <a:srgbClr val="0000FF"/>
                </a:solidFill>
                <a:latin typeface="Comic Sans MS" panose="030F0702030302020204" pitchFamily="66" charset="0"/>
              </a:rPr>
              <a:t>, Днепр в Черное море. А затем по морю попадали в </a:t>
            </a:r>
            <a:r>
              <a:rPr lang="ru-RU" sz="20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Царьград.</a:t>
            </a:r>
            <a:endParaRPr lang="ru-RU" sz="2000" b="1" dirty="0">
              <a:solidFill>
                <a:srgbClr val="0000FF"/>
              </a:solidFill>
              <a:latin typeface="Comic Sans MS" panose="030F0702030302020204" pitchFamily="66" charset="0"/>
            </a:endParaRPr>
          </a:p>
          <a:p>
            <a:pPr algn="just"/>
            <a:r>
              <a:rPr lang="ru-RU" sz="20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	Царьградом </a:t>
            </a:r>
            <a:r>
              <a:rPr lang="ru-RU" sz="2000" b="1" dirty="0">
                <a:solidFill>
                  <a:srgbClr val="0000FF"/>
                </a:solidFill>
                <a:latin typeface="Comic Sans MS" panose="030F0702030302020204" pitchFamily="66" charset="0"/>
              </a:rPr>
              <a:t>в Древней Руси называли </a:t>
            </a:r>
            <a:r>
              <a:rPr lang="ru-RU" sz="20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Константинополь-современный </a:t>
            </a:r>
            <a:r>
              <a:rPr lang="ru-RU" sz="2000" b="1" dirty="0">
                <a:solidFill>
                  <a:srgbClr val="0000FF"/>
                </a:solidFill>
                <a:latin typeface="Comic Sans MS" panose="030F0702030302020204" pitchFamily="66" charset="0"/>
              </a:rPr>
              <a:t>Стамбул. </a:t>
            </a:r>
            <a:endParaRPr lang="ru-RU" sz="2000" b="1" dirty="0" smtClean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67943" y="4807141"/>
            <a:ext cx="711925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altLang="ru-RU" sz="2800" b="1" dirty="0">
                <a:solidFill>
                  <a:srgbClr val="002060"/>
                </a:solidFill>
                <a:latin typeface="Comic Sans MS" panose="030F0702030302020204" pitchFamily="66" charset="0"/>
              </a:rPr>
              <a:t>Хотите узнать о </a:t>
            </a:r>
            <a:endParaRPr lang="ru-RU" altLang="ru-RU" sz="2800" b="1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algn="ctr">
              <a:defRPr/>
            </a:pPr>
            <a:r>
              <a:rPr lang="ru-RU" altLang="ru-RU" sz="28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«</a:t>
            </a:r>
            <a:r>
              <a:rPr lang="ru-RU" altLang="ru-RU" sz="28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Пути из варяг в греки» подробнее</a:t>
            </a:r>
          </a:p>
          <a:p>
            <a:pPr algn="ctr">
              <a:defRPr/>
            </a:pPr>
            <a:r>
              <a:rPr lang="ru-RU" altLang="ru-RU" sz="2000" b="1" i="1" dirty="0" smtClean="0">
                <a:solidFill>
                  <a:srgbClr val="000099"/>
                </a:solidFill>
              </a:rPr>
              <a:t>Найдите </a:t>
            </a:r>
            <a:r>
              <a:rPr lang="ru-RU" altLang="ru-RU" sz="2000" b="1" i="1" dirty="0">
                <a:solidFill>
                  <a:srgbClr val="000099"/>
                </a:solidFill>
              </a:rPr>
              <a:t>в библиотеке или других   источниках </a:t>
            </a:r>
            <a:endParaRPr lang="ru-RU" altLang="ru-RU" sz="2000" b="1" i="1" dirty="0" smtClean="0">
              <a:solidFill>
                <a:srgbClr val="000099"/>
              </a:solidFill>
            </a:endParaRPr>
          </a:p>
          <a:p>
            <a:pPr algn="ctr">
              <a:defRPr/>
            </a:pPr>
            <a:r>
              <a:rPr lang="ru-RU" altLang="ru-RU" sz="2000" b="1" i="1" dirty="0" smtClean="0">
                <a:solidFill>
                  <a:srgbClr val="000099"/>
                </a:solidFill>
              </a:rPr>
              <a:t> </a:t>
            </a:r>
            <a:r>
              <a:rPr lang="ru-RU" sz="2800" b="1" i="1" dirty="0">
                <a:solidFill>
                  <a:srgbClr val="002060"/>
                </a:solidFill>
              </a:rPr>
              <a:t>Нестор Летописец: «Повесть временных лет» </a:t>
            </a:r>
            <a:endParaRPr lang="ru-RU" alt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6825" y="5210394"/>
            <a:ext cx="460375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6549" y="24099"/>
            <a:ext cx="5656265" cy="4855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9" descr="sea6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06461">
            <a:off x="11122926" y="2384915"/>
            <a:ext cx="821172" cy="741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75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7241" y="3430781"/>
            <a:ext cx="4654967" cy="342722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570482" y="399393"/>
            <a:ext cx="612753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ct val="0"/>
              </a:spcBef>
            </a:pPr>
            <a:r>
              <a:rPr lang="ru-RU" altLang="ru-RU" sz="20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	В </a:t>
            </a:r>
            <a:r>
              <a:rPr lang="ru-RU" altLang="ru-RU" sz="2000" b="1" dirty="0">
                <a:solidFill>
                  <a:srgbClr val="0000FF"/>
                </a:solidFill>
                <a:latin typeface="Comic Sans MS" panose="030F0702030302020204" pitchFamily="66" charset="0"/>
              </a:rPr>
              <a:t>настоящее время забыт </a:t>
            </a:r>
            <a:r>
              <a:rPr lang="ru-RU" altLang="ru-RU" sz="2000" b="1" dirty="0">
                <a:solidFill>
                  <a:srgbClr val="002060"/>
                </a:solidFill>
                <a:latin typeface="Comic Sans MS" panose="030F0702030302020204" pitchFamily="66" charset="0"/>
              </a:rPr>
              <a:t>жемчужный промысел</a:t>
            </a:r>
            <a:r>
              <a:rPr lang="ru-RU" altLang="ru-RU" sz="2000" b="1" dirty="0">
                <a:solidFill>
                  <a:srgbClr val="0000FF"/>
                </a:solidFill>
                <a:latin typeface="Comic Sans MS" panose="030F0702030302020204" pitchFamily="66" charset="0"/>
              </a:rPr>
              <a:t>, который был очень популярен в прошлом.      </a:t>
            </a:r>
          </a:p>
          <a:p>
            <a:pPr algn="just">
              <a:spcBef>
                <a:spcPct val="0"/>
              </a:spcBef>
            </a:pPr>
            <a:r>
              <a:rPr lang="ru-RU" altLang="ru-RU" sz="20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	Жемчуг</a:t>
            </a:r>
            <a:r>
              <a:rPr lang="ru-RU" altLang="ru-RU" sz="2000" b="1" dirty="0">
                <a:solidFill>
                  <a:srgbClr val="0000FF"/>
                </a:solidFill>
                <a:latin typeface="Comic Sans MS" panose="030F0702030302020204" pitchFamily="66" charset="0"/>
              </a:rPr>
              <a:t>, получаемый из </a:t>
            </a:r>
            <a:r>
              <a:rPr lang="ru-RU" altLang="ru-RU" sz="2000" b="1" dirty="0">
                <a:solidFill>
                  <a:srgbClr val="000099"/>
                </a:solidFill>
                <a:latin typeface="Comic Sans MS" panose="030F0702030302020204" pitchFamily="66" charset="0"/>
              </a:rPr>
              <a:t>перловицы</a:t>
            </a:r>
            <a:r>
              <a:rPr lang="ru-RU" altLang="ru-RU" sz="2000" b="1" dirty="0">
                <a:solidFill>
                  <a:srgbClr val="0000FF"/>
                </a:solidFill>
                <a:latin typeface="Comic Sans MS" panose="030F0702030302020204" pitchFamily="66" charset="0"/>
              </a:rPr>
              <a:t> (вид моллюска), использовался в качестве женских украшений. Первые упоминания  о развитии жемчужного  промысла относится к Х</a:t>
            </a:r>
            <a:r>
              <a:rPr lang="en-US" altLang="ru-RU" sz="2000" b="1" dirty="0">
                <a:solidFill>
                  <a:srgbClr val="0000FF"/>
                </a:solidFill>
                <a:latin typeface="Comic Sans MS" panose="030F0702030302020204" pitchFamily="66" charset="0"/>
              </a:rPr>
              <a:t>V</a:t>
            </a:r>
            <a:r>
              <a:rPr lang="ru-RU" altLang="ru-RU" sz="2000" b="1" dirty="0">
                <a:solidFill>
                  <a:srgbClr val="0000FF"/>
                </a:solidFill>
                <a:latin typeface="Comic Sans MS" panose="030F0702030302020204" pitchFamily="66" charset="0"/>
              </a:rPr>
              <a:t> веку.                         </a:t>
            </a:r>
          </a:p>
          <a:p>
            <a:pPr algn="just">
              <a:spcBef>
                <a:spcPct val="0"/>
              </a:spcBef>
            </a:pPr>
            <a:r>
              <a:rPr lang="ru-RU" altLang="ru-RU" sz="2000" b="1" dirty="0">
                <a:solidFill>
                  <a:srgbClr val="0000FF"/>
                </a:solidFill>
                <a:latin typeface="Comic Sans MS" panose="030F0702030302020204" pitchFamily="66" charset="0"/>
              </a:rPr>
              <a:t> Жемчуг был национальным русским камнем.  </a:t>
            </a:r>
            <a:r>
              <a:rPr lang="ru-RU" altLang="ru-RU" sz="20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Новгородский </a:t>
            </a:r>
            <a:r>
              <a:rPr lang="ru-RU" altLang="ru-RU" sz="2000" b="1" dirty="0">
                <a:solidFill>
                  <a:srgbClr val="0000FF"/>
                </a:solidFill>
                <a:latin typeface="Comic Sans MS" panose="030F0702030302020204" pitchFamily="66" charset="0"/>
              </a:rPr>
              <a:t>жемчуг был особенно ценен. </a:t>
            </a:r>
          </a:p>
          <a:p>
            <a:pPr algn="just">
              <a:spcBef>
                <a:spcPct val="0"/>
              </a:spcBef>
            </a:pPr>
            <a:r>
              <a:rPr lang="ru-RU" altLang="ru-RU" sz="20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	Зерна </a:t>
            </a:r>
            <a:r>
              <a:rPr lang="ru-RU" altLang="ru-RU" sz="2000" b="1" dirty="0">
                <a:solidFill>
                  <a:srgbClr val="0000FF"/>
                </a:solidFill>
                <a:latin typeface="Comic Sans MS" panose="030F0702030302020204" pitchFamily="66" charset="0"/>
              </a:rPr>
              <a:t>его источали волшебный блеск, были поразительно красивы и благородны. </a:t>
            </a:r>
          </a:p>
        </p:txBody>
      </p:sp>
      <p:pic>
        <p:nvPicPr>
          <p:cNvPr id="4" name="Picture 7" descr="0_158b3_edb228c9_X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1354" y="4163774"/>
            <a:ext cx="3590398" cy="2694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8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7211" y="3913108"/>
            <a:ext cx="3279196" cy="2925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3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1373" y="738715"/>
            <a:ext cx="1934827" cy="2954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962" y="189672"/>
            <a:ext cx="3010847" cy="4205093"/>
          </a:xfrm>
          <a:prstGeom prst="rect">
            <a:avLst/>
          </a:prstGeom>
        </p:spPr>
      </p:pic>
      <p:pic>
        <p:nvPicPr>
          <p:cNvPr id="10" name="Picture 9" descr="sea6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06461">
            <a:off x="9322422" y="6213875"/>
            <a:ext cx="545971" cy="457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570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8125" y="3200601"/>
            <a:ext cx="5372514" cy="358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84"/>
              </a:clrFrom>
              <a:clrTo>
                <a:srgbClr val="00008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9284" y="494853"/>
            <a:ext cx="3362803" cy="5042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478125" y="762891"/>
            <a:ext cx="543384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altLang="ru-RU" sz="2000" b="1" dirty="0" smtClean="0">
                <a:solidFill>
                  <a:srgbClr val="0000FF"/>
                </a:solidFill>
              </a:rPr>
              <a:t>	</a:t>
            </a:r>
            <a:r>
              <a:rPr lang="ru-RU" altLang="ru-RU" sz="24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Издавна </a:t>
            </a:r>
            <a:r>
              <a:rPr lang="ru-RU" altLang="ru-RU" sz="2400" b="1" dirty="0">
                <a:solidFill>
                  <a:srgbClr val="0000FF"/>
                </a:solidFill>
                <a:latin typeface="Comic Sans MS" panose="030F0702030302020204" pitchFamily="66" charset="0"/>
              </a:rPr>
              <a:t>люди живущие на берегах Ильменя занимаются рыболовством. </a:t>
            </a:r>
            <a:r>
              <a:rPr lang="ru-RU" altLang="ru-RU" sz="24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                               </a:t>
            </a:r>
            <a:r>
              <a:rPr lang="ru-RU" altLang="ru-RU" sz="2400" b="1" dirty="0">
                <a:solidFill>
                  <a:srgbClr val="0000FF"/>
                </a:solidFill>
                <a:latin typeface="Comic Sans MS" panose="030F0702030302020204" pitchFamily="66" charset="0"/>
              </a:rPr>
              <a:t>В селениях </a:t>
            </a:r>
            <a:r>
              <a:rPr lang="ru-RU" altLang="ru-RU" sz="2400" b="1" dirty="0" err="1">
                <a:solidFill>
                  <a:srgbClr val="000099"/>
                </a:solidFill>
                <a:latin typeface="Comic Sans MS" panose="030F0702030302020204" pitchFamily="66" charset="0"/>
              </a:rPr>
              <a:t>Взвад</a:t>
            </a:r>
            <a:r>
              <a:rPr lang="ru-RU" altLang="ru-RU" sz="2400" b="1" dirty="0">
                <a:solidFill>
                  <a:srgbClr val="000099"/>
                </a:solidFill>
                <a:latin typeface="Comic Sans MS" panose="030F0702030302020204" pitchFamily="66" charset="0"/>
              </a:rPr>
              <a:t>, Ужин, </a:t>
            </a:r>
            <a:r>
              <a:rPr lang="ru-RU" altLang="ru-RU" sz="2400" b="1" dirty="0" err="1">
                <a:solidFill>
                  <a:srgbClr val="000099"/>
                </a:solidFill>
                <a:latin typeface="Comic Sans MS" panose="030F0702030302020204" pitchFamily="66" charset="0"/>
              </a:rPr>
              <a:t>Устрека</a:t>
            </a:r>
            <a:r>
              <a:rPr lang="ru-RU" altLang="ru-RU" sz="2400" b="1" dirty="0">
                <a:solidFill>
                  <a:srgbClr val="0000FF"/>
                </a:solidFill>
                <a:latin typeface="Comic Sans MS" panose="030F0702030302020204" pitchFamily="66" charset="0"/>
              </a:rPr>
              <a:t> (на южном берегу Ильменя), </a:t>
            </a:r>
            <a:r>
              <a:rPr lang="ru-RU" altLang="ru-RU" sz="2400" b="1" dirty="0" err="1">
                <a:solidFill>
                  <a:srgbClr val="000099"/>
                </a:solidFill>
                <a:latin typeface="Comic Sans MS" panose="030F0702030302020204" pitchFamily="66" charset="0"/>
              </a:rPr>
              <a:t>Войцы</a:t>
            </a:r>
            <a:r>
              <a:rPr lang="ru-RU" altLang="ru-RU" sz="2400" b="1" dirty="0">
                <a:solidFill>
                  <a:srgbClr val="000099"/>
                </a:solidFill>
                <a:latin typeface="Comic Sans MS" panose="030F0702030302020204" pitchFamily="66" charset="0"/>
              </a:rPr>
              <a:t>, Наволок, </a:t>
            </a:r>
            <a:r>
              <a:rPr lang="ru-RU" altLang="ru-RU" sz="2400" b="1" dirty="0" err="1">
                <a:solidFill>
                  <a:srgbClr val="000099"/>
                </a:solidFill>
                <a:latin typeface="Comic Sans MS" panose="030F0702030302020204" pitchFamily="66" charset="0"/>
              </a:rPr>
              <a:t>Чавницы</a:t>
            </a:r>
            <a:r>
              <a:rPr lang="ru-RU" altLang="ru-RU" sz="2400" b="1" dirty="0">
                <a:solidFill>
                  <a:srgbClr val="0000FF"/>
                </a:solidFill>
                <a:latin typeface="Comic Sans MS" panose="030F0702030302020204" pitchFamily="66" charset="0"/>
              </a:rPr>
              <a:t> (на восточном берегу)</a:t>
            </a:r>
            <a:r>
              <a:rPr lang="ru-RU" altLang="ru-RU" sz="2400" b="1" dirty="0"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08377" y="140910"/>
            <a:ext cx="95433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4000" b="1" dirty="0" smtClean="0">
                <a:solidFill>
                  <a:srgbClr val="000099"/>
                </a:solidFill>
                <a:latin typeface="Comic Sans MS" panose="030F0702030302020204" pitchFamily="66" charset="0"/>
              </a:rPr>
              <a:t>Рыболовство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21946" y="4970995"/>
            <a:ext cx="523208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 dirty="0">
                <a:solidFill>
                  <a:srgbClr val="0000FF"/>
                </a:solidFill>
                <a:latin typeface="Comic Sans MS" panose="030F0702030302020204" pitchFamily="66" charset="0"/>
              </a:rPr>
              <a:t>Из писцовых </a:t>
            </a:r>
            <a:r>
              <a:rPr lang="ru-RU" altLang="ru-RU" sz="24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книг, древних </a:t>
            </a:r>
            <a:r>
              <a:rPr lang="ru-RU" altLang="ru-RU" sz="2400" b="1" dirty="0">
                <a:solidFill>
                  <a:srgbClr val="0000FF"/>
                </a:solidFill>
                <a:latin typeface="Comic Sans MS" panose="030F0702030302020204" pitchFamily="66" charset="0"/>
              </a:rPr>
              <a:t>грамот мы узнаем об орудиях лова: сетях, </a:t>
            </a:r>
            <a:r>
              <a:rPr lang="ru-RU" altLang="ru-RU" sz="2400" b="1" dirty="0" err="1">
                <a:solidFill>
                  <a:srgbClr val="0000FF"/>
                </a:solidFill>
                <a:latin typeface="Comic Sans MS" panose="030F0702030302020204" pitchFamily="66" charset="0"/>
              </a:rPr>
              <a:t>неводах</a:t>
            </a:r>
            <a:r>
              <a:rPr lang="ru-RU" altLang="ru-RU" sz="2400" b="1" dirty="0" err="1" smtClean="0">
                <a:solidFill>
                  <a:srgbClr val="0000FF"/>
                </a:solidFill>
                <a:latin typeface="Comic Sans MS" panose="030F0702030302020204" pitchFamily="66" charset="0"/>
              </a:rPr>
              <a:t>,«мордах</a:t>
            </a:r>
            <a:r>
              <a:rPr lang="ru-RU" altLang="ru-RU" sz="2400" b="1" dirty="0">
                <a:solidFill>
                  <a:srgbClr val="0000FF"/>
                </a:solidFill>
                <a:latin typeface="Comic Sans MS" panose="030F0702030302020204" pitchFamily="66" charset="0"/>
              </a:rPr>
              <a:t>», переметах, соймах и др.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421" y="75967"/>
            <a:ext cx="3274388" cy="491547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67017" y="2491803"/>
            <a:ext cx="1020932" cy="948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42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4" descr="line3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" y="6076731"/>
            <a:ext cx="1222985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432331" y="483164"/>
            <a:ext cx="4593021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ru-RU" altLang="ru-RU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Какую рыбу можно увидеть в озере Ильмень</a:t>
            </a:r>
          </a:p>
          <a:p>
            <a:pPr algn="just">
              <a:spcBef>
                <a:spcPct val="50000"/>
              </a:spcBef>
              <a:defRPr/>
            </a:pPr>
            <a:r>
              <a:rPr lang="ru-RU" altLang="ru-RU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	</a:t>
            </a:r>
            <a:r>
              <a:rPr lang="ru-RU" altLang="ru-RU" sz="20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Это </a:t>
            </a:r>
            <a:r>
              <a:rPr lang="ru-RU" altLang="ru-RU" sz="2000" b="1" dirty="0">
                <a:solidFill>
                  <a:srgbClr val="0000FF"/>
                </a:solidFill>
                <a:latin typeface="Comic Sans MS" panose="030F0702030302020204" pitchFamily="66" charset="0"/>
              </a:rPr>
              <a:t>- окунь, ерш, судак, налим, сом, щука, сиг, карась, плотва, </a:t>
            </a:r>
            <a:r>
              <a:rPr lang="ru-RU" altLang="ru-RU" sz="2000" b="1" dirty="0" err="1">
                <a:solidFill>
                  <a:srgbClr val="0000FF"/>
                </a:solidFill>
                <a:latin typeface="Comic Sans MS" panose="030F0702030302020204" pitchFamily="66" charset="0"/>
              </a:rPr>
              <a:t>головль</a:t>
            </a:r>
            <a:r>
              <a:rPr lang="ru-RU" altLang="ru-RU" sz="2000" b="1" dirty="0">
                <a:solidFill>
                  <a:srgbClr val="0000FF"/>
                </a:solidFill>
                <a:latin typeface="Comic Sans MS" panose="030F0702030302020204" pitchFamily="66" charset="0"/>
              </a:rPr>
              <a:t>, язь, лещ, синец, сырть, </a:t>
            </a:r>
            <a:r>
              <a:rPr lang="ru-RU" altLang="ru-RU" sz="2000" b="1" dirty="0" err="1">
                <a:solidFill>
                  <a:srgbClr val="0000FF"/>
                </a:solidFill>
                <a:latin typeface="Comic Sans MS" panose="030F0702030302020204" pitchFamily="66" charset="0"/>
              </a:rPr>
              <a:t>густера</a:t>
            </a:r>
            <a:r>
              <a:rPr lang="ru-RU" altLang="ru-RU" sz="2000" b="1" dirty="0">
                <a:solidFill>
                  <a:srgbClr val="0000FF"/>
                </a:solidFill>
                <a:latin typeface="Comic Sans MS" panose="030F0702030302020204" pitchFamily="66" charset="0"/>
              </a:rPr>
              <a:t>, шереспер, уклейка, чеша, снеток, стерлядь, таймень, линь, вьюн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3863" y="790781"/>
            <a:ext cx="463336" cy="4206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7486" y="64569"/>
            <a:ext cx="3714213" cy="191424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058" y="1320587"/>
            <a:ext cx="2424118" cy="1305295"/>
          </a:xfrm>
          <a:prstGeom prst="rect">
            <a:avLst/>
          </a:prstGeom>
        </p:spPr>
      </p:pic>
      <p:pic>
        <p:nvPicPr>
          <p:cNvPr id="9" name="Picture 12" descr="plotva_small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30096" y="1693634"/>
            <a:ext cx="2372624" cy="118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4" descr="shuka_small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8085" y="3023173"/>
            <a:ext cx="6340461" cy="1869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4713" y="2657002"/>
            <a:ext cx="6221331" cy="186962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0237" y="3957984"/>
            <a:ext cx="3962743" cy="191431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3180" y="4541642"/>
            <a:ext cx="3962743" cy="1981372"/>
          </a:xfrm>
          <a:prstGeom prst="rect">
            <a:avLst/>
          </a:prstGeom>
        </p:spPr>
      </p:pic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775373" y="3881900"/>
            <a:ext cx="13897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 dirty="0" smtClean="0">
                <a:solidFill>
                  <a:srgbClr val="000099"/>
                </a:solidFill>
              </a:rPr>
              <a:t>судак</a:t>
            </a:r>
            <a:endParaRPr lang="ru-RU" altLang="ru-RU" sz="2400" b="1" dirty="0">
              <a:solidFill>
                <a:srgbClr val="000099"/>
              </a:solidFill>
            </a:endParaRPr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1446698" y="2154205"/>
            <a:ext cx="135842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 dirty="0" smtClean="0">
                <a:solidFill>
                  <a:srgbClr val="000099"/>
                </a:solidFill>
              </a:rPr>
              <a:t>окунь</a:t>
            </a:r>
            <a:endParaRPr lang="ru-RU" altLang="ru-RU" sz="2400" b="1" dirty="0">
              <a:solidFill>
                <a:srgbClr val="000099"/>
              </a:solidFill>
            </a:endParaRPr>
          </a:p>
        </p:txBody>
      </p:sp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4679684" y="2519169"/>
            <a:ext cx="129932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 dirty="0" smtClean="0">
                <a:solidFill>
                  <a:srgbClr val="000099"/>
                </a:solidFill>
              </a:rPr>
              <a:t>плотва</a:t>
            </a:r>
            <a:endParaRPr lang="ru-RU" altLang="ru-RU" sz="2400" b="1" dirty="0">
              <a:solidFill>
                <a:srgbClr val="000099"/>
              </a:solidFill>
            </a:endParaRPr>
          </a:p>
        </p:txBody>
      </p:sp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6674552" y="5890358"/>
            <a:ext cx="88388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 dirty="0" smtClean="0">
                <a:solidFill>
                  <a:srgbClr val="000099"/>
                </a:solidFill>
              </a:rPr>
              <a:t>язь</a:t>
            </a:r>
            <a:endParaRPr lang="ru-RU" altLang="ru-RU" sz="2400" b="1" dirty="0">
              <a:solidFill>
                <a:srgbClr val="000099"/>
              </a:solidFill>
            </a:endParaRPr>
          </a:p>
        </p:txBody>
      </p:sp>
      <p:sp>
        <p:nvSpPr>
          <p:cNvPr id="20" name="Text Box 9"/>
          <p:cNvSpPr txBox="1">
            <a:spLocks noChangeArrowheads="1"/>
          </p:cNvSpPr>
          <p:nvPr/>
        </p:nvSpPr>
        <p:spPr bwMode="auto">
          <a:xfrm>
            <a:off x="8480828" y="4477935"/>
            <a:ext cx="13778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 dirty="0" smtClean="0">
                <a:solidFill>
                  <a:srgbClr val="000099"/>
                </a:solidFill>
              </a:rPr>
              <a:t>щука</a:t>
            </a:r>
            <a:endParaRPr lang="ru-RU" altLang="ru-RU" sz="2400" b="1" dirty="0">
              <a:solidFill>
                <a:srgbClr val="000099"/>
              </a:solidFill>
            </a:endParaRPr>
          </a:p>
        </p:txBody>
      </p: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4517830" y="1291869"/>
            <a:ext cx="88388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 dirty="0" smtClean="0">
                <a:solidFill>
                  <a:srgbClr val="000099"/>
                </a:solidFill>
              </a:rPr>
              <a:t>лещ</a:t>
            </a:r>
            <a:endParaRPr lang="ru-RU" altLang="ru-RU" sz="2400" b="1" dirty="0">
              <a:solidFill>
                <a:srgbClr val="000099"/>
              </a:solidFill>
            </a:endParaRPr>
          </a:p>
        </p:txBody>
      </p:sp>
      <p:sp>
        <p:nvSpPr>
          <p:cNvPr id="22" name="Text Box 9"/>
          <p:cNvSpPr txBox="1">
            <a:spLocks noChangeArrowheads="1"/>
          </p:cNvSpPr>
          <p:nvPr/>
        </p:nvSpPr>
        <p:spPr bwMode="auto">
          <a:xfrm>
            <a:off x="2048291" y="5461436"/>
            <a:ext cx="88388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 dirty="0" smtClean="0">
                <a:solidFill>
                  <a:srgbClr val="000099"/>
                </a:solidFill>
              </a:rPr>
              <a:t>сиг</a:t>
            </a:r>
            <a:endParaRPr lang="ru-RU" altLang="ru-RU" sz="2400" b="1" dirty="0">
              <a:solidFill>
                <a:srgbClr val="000099"/>
              </a:solidFill>
            </a:endParaRPr>
          </a:p>
        </p:txBody>
      </p:sp>
      <p:pic>
        <p:nvPicPr>
          <p:cNvPr id="24" name="Picture 6" descr="sea6"/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0195" y="2644671"/>
            <a:ext cx="1152525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188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899337" y="157656"/>
            <a:ext cx="49608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Живая история</a:t>
            </a:r>
            <a:endParaRPr lang="ru-RU" sz="40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92317" y="865542"/>
            <a:ext cx="90073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400" b="1" u="sng" dirty="0">
                <a:solidFill>
                  <a:srgbClr val="000099"/>
                </a:solidFill>
                <a:latin typeface="Comic Sans MS" panose="030F0702030302020204" pitchFamily="66" charset="0"/>
              </a:rPr>
              <a:t>Ильмень</a:t>
            </a:r>
            <a:r>
              <a:rPr lang="ru-RU" altLang="ru-RU" sz="2400" b="1" dirty="0">
                <a:solidFill>
                  <a:srgbClr val="0000FF"/>
                </a:solidFill>
                <a:latin typeface="Comic Sans MS" panose="030F0702030302020204" pitchFamily="66" charset="0"/>
              </a:rPr>
              <a:t> – одно из крупнейших озер Русской равнины. Оно относится к системе великих озер Европы</a:t>
            </a:r>
            <a:r>
              <a:rPr lang="ru-RU" altLang="ru-RU" sz="2400" dirty="0">
                <a:latin typeface="Comic Sans MS" panose="030F0702030302020204" pitchFamily="66" charset="0"/>
              </a:rPr>
              <a:t>.</a:t>
            </a: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0096" y="1754405"/>
            <a:ext cx="3573518" cy="4960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87753" y="4403835"/>
            <a:ext cx="466296" cy="43367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35725" y="1754405"/>
            <a:ext cx="61274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sz="20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	Ильмень—необычное   </a:t>
            </a:r>
            <a:r>
              <a:rPr lang="ru-RU" altLang="ru-RU" sz="2000" b="1" dirty="0">
                <a:solidFill>
                  <a:srgbClr val="0000FF"/>
                </a:solidFill>
                <a:latin typeface="Comic Sans MS" panose="030F0702030302020204" pitchFamily="66" charset="0"/>
              </a:rPr>
              <a:t>озеро.   </a:t>
            </a:r>
          </a:p>
          <a:p>
            <a:pPr>
              <a:spcBef>
                <a:spcPct val="0"/>
              </a:spcBef>
            </a:pPr>
            <a:r>
              <a:rPr lang="ru-RU" altLang="ru-RU" sz="2000" b="1" dirty="0">
                <a:solidFill>
                  <a:srgbClr val="0000FF"/>
                </a:solidFill>
                <a:latin typeface="Comic Sans MS" panose="030F0702030302020204" pitchFamily="66" charset="0"/>
              </a:rPr>
              <a:t>Его высота над уровнем    моря 18м .                         Котловина озера настолько мелка и неясно </a:t>
            </a:r>
            <a:r>
              <a:rPr lang="ru-RU" altLang="ru-RU" sz="2000" b="1" dirty="0" err="1" smtClean="0">
                <a:solidFill>
                  <a:srgbClr val="0000FF"/>
                </a:solidFill>
                <a:latin typeface="Comic Sans MS" panose="030F0702030302020204" pitchFamily="66" charset="0"/>
              </a:rPr>
              <a:t>выражена,а</a:t>
            </a:r>
            <a:r>
              <a:rPr lang="ru-RU" altLang="ru-RU" sz="20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2000" b="1" dirty="0" err="1">
                <a:solidFill>
                  <a:srgbClr val="0000FF"/>
                </a:solidFill>
                <a:latin typeface="Comic Sans MS" panose="030F0702030302020204" pitchFamily="66" charset="0"/>
              </a:rPr>
              <a:t>водообмен</a:t>
            </a:r>
            <a:r>
              <a:rPr lang="ru-RU" altLang="ru-RU" sz="2000" b="1" dirty="0">
                <a:solidFill>
                  <a:srgbClr val="0000FF"/>
                </a:solidFill>
                <a:latin typeface="Comic Sans MS" panose="030F0702030302020204" pitchFamily="66" charset="0"/>
              </a:rPr>
              <a:t>  настолько быстрый, что в прежние времена Ильмень принимали за разлив рек.</a:t>
            </a:r>
          </a:p>
          <a:p>
            <a:pPr>
              <a:spcBef>
                <a:spcPct val="0"/>
              </a:spcBef>
            </a:pPr>
            <a:r>
              <a:rPr lang="ru-RU" altLang="ru-RU" sz="2000" b="1" u="sng" dirty="0">
                <a:solidFill>
                  <a:srgbClr val="0000FF"/>
                </a:solidFill>
                <a:latin typeface="Comic Sans MS" panose="030F0702030302020204" pitchFamily="66" charset="0"/>
              </a:rPr>
              <a:t>За год вода в Ильмене меняется шесть раз</a:t>
            </a:r>
            <a:r>
              <a:rPr lang="ru-RU" altLang="ru-RU" sz="2000" b="1" dirty="0">
                <a:solidFill>
                  <a:srgbClr val="0000FF"/>
                </a:solidFill>
                <a:latin typeface="Comic Sans MS" panose="030F0702030302020204" pitchFamily="66" charset="0"/>
              </a:rPr>
              <a:t>. </a:t>
            </a:r>
          </a:p>
        </p:txBody>
      </p:sp>
      <p:pic>
        <p:nvPicPr>
          <p:cNvPr id="13" name="Picture 10" descr="2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725" y="4093322"/>
            <a:ext cx="6127495" cy="2142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883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7811" y="296234"/>
            <a:ext cx="4372304" cy="3280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88580" y="4256690"/>
            <a:ext cx="1116198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ct val="0"/>
              </a:spcBef>
            </a:pPr>
            <a:r>
              <a:rPr lang="ru-RU" altLang="ru-RU" dirty="0" smtClean="0">
                <a:solidFill>
                  <a:srgbClr val="000099"/>
                </a:solidFill>
                <a:latin typeface="Comic Sans MS" panose="030F0702030302020204" pitchFamily="66" charset="0"/>
              </a:rPr>
              <a:t>	</a:t>
            </a:r>
            <a:r>
              <a:rPr lang="ru-RU" altLang="ru-RU" sz="2000" b="1" dirty="0" smtClean="0">
                <a:solidFill>
                  <a:srgbClr val="000099"/>
                </a:solidFill>
                <a:latin typeface="Comic Sans MS" panose="030F0702030302020204" pitchFamily="66" charset="0"/>
              </a:rPr>
              <a:t>В </a:t>
            </a:r>
            <a:r>
              <a:rPr lang="ru-RU" altLang="ru-RU" sz="2000" b="1" dirty="0">
                <a:solidFill>
                  <a:srgbClr val="000099"/>
                </a:solidFill>
                <a:latin typeface="Comic Sans MS" panose="030F0702030302020204" pitchFamily="66" charset="0"/>
              </a:rPr>
              <a:t>озеро Ильмень </a:t>
            </a:r>
            <a:r>
              <a:rPr lang="ru-RU" altLang="ru-RU" sz="2000" b="1" dirty="0" smtClean="0">
                <a:solidFill>
                  <a:srgbClr val="000099"/>
                </a:solidFill>
                <a:latin typeface="Comic Sans MS" panose="030F0702030302020204" pitchFamily="66" charset="0"/>
              </a:rPr>
              <a:t>впадает </a:t>
            </a:r>
            <a:r>
              <a:rPr lang="ru-RU" altLang="ru-RU" sz="2000" b="1" dirty="0">
                <a:solidFill>
                  <a:srgbClr val="000099"/>
                </a:solidFill>
                <a:latin typeface="Comic Sans MS" panose="030F0702030302020204" pitchFamily="66" charset="0"/>
              </a:rPr>
              <a:t>около 50 </a:t>
            </a:r>
            <a:r>
              <a:rPr lang="ru-RU" altLang="ru-RU" sz="2000" b="1" dirty="0" smtClean="0">
                <a:solidFill>
                  <a:srgbClr val="000099"/>
                </a:solidFill>
                <a:latin typeface="Comic Sans MS" panose="030F0702030302020204" pitchFamily="66" charset="0"/>
              </a:rPr>
              <a:t>рек. Наиболее </a:t>
            </a:r>
            <a:r>
              <a:rPr lang="ru-RU" altLang="ru-RU" sz="2000" b="1" dirty="0">
                <a:solidFill>
                  <a:srgbClr val="000099"/>
                </a:solidFill>
                <a:latin typeface="Comic Sans MS" panose="030F0702030302020204" pitchFamily="66" charset="0"/>
              </a:rPr>
              <a:t>крупные из них:  </a:t>
            </a:r>
            <a:r>
              <a:rPr lang="ru-RU" altLang="ru-RU" sz="2000" b="1" dirty="0" smtClean="0">
                <a:solidFill>
                  <a:srgbClr val="000099"/>
                </a:solidFill>
                <a:latin typeface="Comic Sans MS" panose="030F0702030302020204" pitchFamily="66" charset="0"/>
              </a:rPr>
              <a:t>Мста</a:t>
            </a:r>
            <a:r>
              <a:rPr lang="ru-RU" altLang="ru-RU" sz="2000" b="1" dirty="0">
                <a:solidFill>
                  <a:srgbClr val="000099"/>
                </a:solidFill>
                <a:latin typeface="Comic Sans MS" panose="030F0702030302020204" pitchFamily="66" charset="0"/>
              </a:rPr>
              <a:t>, Пола, </a:t>
            </a:r>
            <a:r>
              <a:rPr lang="ru-RU" altLang="ru-RU" sz="2000" b="1" dirty="0" err="1" smtClean="0">
                <a:solidFill>
                  <a:srgbClr val="000099"/>
                </a:solidFill>
                <a:latin typeface="Comic Sans MS" panose="030F0702030302020204" pitchFamily="66" charset="0"/>
              </a:rPr>
              <a:t>Ловать</a:t>
            </a:r>
            <a:r>
              <a:rPr lang="ru-RU" altLang="ru-RU" sz="2000" b="1" dirty="0" smtClean="0">
                <a:solidFill>
                  <a:srgbClr val="000099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2000" b="1" dirty="0">
                <a:solidFill>
                  <a:srgbClr val="000099"/>
                </a:solidFill>
                <a:latin typeface="Comic Sans MS" panose="030F0702030302020204" pitchFamily="66" charset="0"/>
              </a:rPr>
              <a:t>с </a:t>
            </a:r>
            <a:r>
              <a:rPr lang="ru-RU" altLang="ru-RU" sz="2000" b="1" dirty="0" err="1">
                <a:solidFill>
                  <a:srgbClr val="000099"/>
                </a:solidFill>
                <a:latin typeface="Comic Sans MS" panose="030F0702030302020204" pitchFamily="66" charset="0"/>
              </a:rPr>
              <a:t>Полистью</a:t>
            </a:r>
            <a:r>
              <a:rPr lang="ru-RU" altLang="ru-RU" sz="2000" b="1" dirty="0">
                <a:solidFill>
                  <a:srgbClr val="000099"/>
                </a:solidFill>
                <a:latin typeface="Comic Sans MS" panose="030F0702030302020204" pitchFamily="66" charset="0"/>
              </a:rPr>
              <a:t>, </a:t>
            </a:r>
            <a:r>
              <a:rPr lang="ru-RU" altLang="ru-RU" sz="2000" b="1" dirty="0" err="1" smtClean="0">
                <a:solidFill>
                  <a:srgbClr val="000099"/>
                </a:solidFill>
                <a:latin typeface="Comic Sans MS" panose="030F0702030302020204" pitchFamily="66" charset="0"/>
              </a:rPr>
              <a:t>Шелонь</a:t>
            </a:r>
            <a:r>
              <a:rPr lang="ru-RU" altLang="ru-RU" sz="2000" b="1" dirty="0" smtClean="0">
                <a:solidFill>
                  <a:srgbClr val="000099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2000" b="1" dirty="0">
                <a:solidFill>
                  <a:srgbClr val="000099"/>
                </a:solidFill>
                <a:latin typeface="Comic Sans MS" panose="030F0702030302020204" pitchFamily="66" charset="0"/>
              </a:rPr>
              <a:t>с </a:t>
            </a:r>
            <a:r>
              <a:rPr lang="ru-RU" altLang="ru-RU" sz="2000" b="1" dirty="0" err="1">
                <a:solidFill>
                  <a:srgbClr val="000099"/>
                </a:solidFill>
                <a:latin typeface="Comic Sans MS" panose="030F0702030302020204" pitchFamily="66" charset="0"/>
              </a:rPr>
              <a:t>Мшагой</a:t>
            </a:r>
            <a:r>
              <a:rPr lang="ru-RU" altLang="ru-RU" sz="2000" b="1" dirty="0">
                <a:solidFill>
                  <a:srgbClr val="000099"/>
                </a:solidFill>
                <a:latin typeface="Comic Sans MS" panose="030F0702030302020204" pitchFamily="66" charset="0"/>
              </a:rPr>
              <a:t>, </a:t>
            </a:r>
            <a:r>
              <a:rPr lang="ru-RU" altLang="ru-RU" sz="2000" b="1" dirty="0" err="1" smtClean="0">
                <a:solidFill>
                  <a:srgbClr val="000099"/>
                </a:solidFill>
                <a:latin typeface="Comic Sans MS" panose="030F0702030302020204" pitchFamily="66" charset="0"/>
              </a:rPr>
              <a:t>Веронда</a:t>
            </a:r>
            <a:r>
              <a:rPr lang="ru-RU" altLang="ru-RU" sz="2000" b="1" dirty="0">
                <a:solidFill>
                  <a:srgbClr val="000099"/>
                </a:solidFill>
                <a:latin typeface="Comic Sans MS" panose="030F0702030302020204" pitchFamily="66" charset="0"/>
              </a:rPr>
              <a:t>, </a:t>
            </a:r>
            <a:r>
              <a:rPr lang="ru-RU" altLang="ru-RU" sz="2000" b="1" dirty="0" err="1">
                <a:solidFill>
                  <a:srgbClr val="000099"/>
                </a:solidFill>
                <a:latin typeface="Comic Sans MS" panose="030F0702030302020204" pitchFamily="66" charset="0"/>
              </a:rPr>
              <a:t>Веряжа</a:t>
            </a:r>
            <a:r>
              <a:rPr lang="ru-RU" altLang="ru-RU" sz="2000" b="1" dirty="0">
                <a:solidFill>
                  <a:srgbClr val="000099"/>
                </a:solidFill>
                <a:latin typeface="Comic Sans MS" panose="030F0702030302020204" pitchFamily="66" charset="0"/>
              </a:rPr>
              <a:t> и др.                              </a:t>
            </a:r>
            <a:endParaRPr lang="ru-RU" altLang="ru-RU" sz="2000" b="1" dirty="0" smtClean="0">
              <a:solidFill>
                <a:srgbClr val="000099"/>
              </a:solidFill>
              <a:latin typeface="Comic Sans MS" panose="030F0702030302020204" pitchFamily="66" charset="0"/>
            </a:endParaRPr>
          </a:p>
          <a:p>
            <a:pPr algn="just">
              <a:spcBef>
                <a:spcPct val="0"/>
              </a:spcBef>
            </a:pPr>
            <a:r>
              <a:rPr lang="ru-RU" altLang="ru-RU" sz="2000" b="1" dirty="0" smtClean="0">
                <a:solidFill>
                  <a:srgbClr val="000099"/>
                </a:solidFill>
                <a:latin typeface="Comic Sans MS" panose="030F0702030302020204" pitchFamily="66" charset="0"/>
              </a:rPr>
              <a:t> 	Из </a:t>
            </a:r>
            <a:r>
              <a:rPr lang="ru-RU" altLang="ru-RU" sz="2000" b="1" dirty="0">
                <a:solidFill>
                  <a:srgbClr val="000099"/>
                </a:solidFill>
                <a:latin typeface="Comic Sans MS" panose="030F0702030302020204" pitchFamily="66" charset="0"/>
              </a:rPr>
              <a:t>озера Ильмень  вытекает </a:t>
            </a:r>
            <a:r>
              <a:rPr lang="ru-RU" altLang="ru-RU" sz="2000" b="1" u="sng" dirty="0">
                <a:solidFill>
                  <a:srgbClr val="000099"/>
                </a:solidFill>
                <a:latin typeface="Comic Sans MS" panose="030F0702030302020204" pitchFamily="66" charset="0"/>
              </a:rPr>
              <a:t>единственная река Волхов, </a:t>
            </a:r>
            <a:r>
              <a:rPr lang="ru-RU" altLang="ru-RU" sz="2000" b="1" dirty="0">
                <a:solidFill>
                  <a:srgbClr val="000099"/>
                </a:solidFill>
                <a:latin typeface="Comic Sans MS" panose="030F0702030302020204" pitchFamily="66" charset="0"/>
              </a:rPr>
              <a:t>впадающая в Ладожское озеро. </a:t>
            </a:r>
            <a:endParaRPr lang="ru-RU" altLang="ru-RU" sz="2000" b="1" dirty="0" smtClean="0">
              <a:solidFill>
                <a:srgbClr val="000099"/>
              </a:solidFill>
              <a:latin typeface="Comic Sans MS" panose="030F0702030302020204" pitchFamily="66" charset="0"/>
            </a:endParaRPr>
          </a:p>
          <a:p>
            <a:pPr algn="just">
              <a:spcBef>
                <a:spcPct val="0"/>
              </a:spcBef>
            </a:pPr>
            <a:r>
              <a:rPr lang="ru-RU" altLang="ru-RU" sz="2000" b="1" dirty="0">
                <a:solidFill>
                  <a:srgbClr val="000099"/>
                </a:solidFill>
                <a:latin typeface="Comic Sans MS" panose="030F0702030302020204" pitchFamily="66" charset="0"/>
              </a:rPr>
              <a:t>	</a:t>
            </a:r>
            <a:r>
              <a:rPr lang="ru-RU" altLang="ru-RU" sz="2000" b="1" dirty="0" smtClean="0">
                <a:solidFill>
                  <a:srgbClr val="000099"/>
                </a:solidFill>
                <a:latin typeface="Comic Sans MS" panose="030F0702030302020204" pitchFamily="66" charset="0"/>
              </a:rPr>
              <a:t>Основное </a:t>
            </a:r>
            <a:r>
              <a:rPr lang="ru-RU" altLang="ru-RU" sz="2000" b="1" dirty="0">
                <a:solidFill>
                  <a:srgbClr val="000099"/>
                </a:solidFill>
                <a:latin typeface="Comic Sans MS" panose="030F0702030302020204" pitchFamily="66" charset="0"/>
              </a:rPr>
              <a:t>питание озера осуществляется за счёт притока рек с весенним половодьем </a:t>
            </a:r>
            <a:endParaRPr lang="ru-RU" altLang="ru-RU" sz="2000" b="1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197016" y="1052613"/>
            <a:ext cx="5480061" cy="321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9666343" y="1052613"/>
            <a:ext cx="221281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chemeClr val="bg1"/>
                </a:solidFill>
                <a:latin typeface="TechnicalDi" pitchFamily="2" charset="0"/>
              </a:rPr>
              <a:t>Река </a:t>
            </a:r>
            <a:r>
              <a:rPr lang="ru-RU" altLang="ru-RU" sz="2400" b="1" dirty="0" smtClean="0">
                <a:solidFill>
                  <a:schemeClr val="bg1"/>
                </a:solidFill>
                <a:latin typeface="TechnicalDi" pitchFamily="2" charset="0"/>
              </a:rPr>
              <a:t>Мста</a:t>
            </a:r>
            <a:endParaRPr lang="ru-RU" altLang="ru-RU" sz="2400" b="1" dirty="0">
              <a:solidFill>
                <a:schemeClr val="bg1"/>
              </a:solidFill>
              <a:latin typeface="TechnicalDi" pitchFamily="2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408" y="-321839"/>
            <a:ext cx="4610538" cy="2572845"/>
          </a:xfrm>
          <a:prstGeom prst="rect">
            <a:avLst/>
          </a:prstGeom>
        </p:spPr>
      </p:pic>
      <p:sp>
        <p:nvSpPr>
          <p:cNvPr id="14" name="TextBox 5"/>
          <p:cNvSpPr txBox="1">
            <a:spLocks noChangeArrowheads="1"/>
          </p:cNvSpPr>
          <p:nvPr/>
        </p:nvSpPr>
        <p:spPr bwMode="auto">
          <a:xfrm>
            <a:off x="1079524" y="1750761"/>
            <a:ext cx="221281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chemeClr val="bg1"/>
                </a:solidFill>
                <a:latin typeface="TechnicalDi" pitchFamily="2" charset="0"/>
              </a:rPr>
              <a:t>Река </a:t>
            </a:r>
            <a:r>
              <a:rPr lang="ru-RU" altLang="ru-RU" sz="2400" b="1" dirty="0" err="1" smtClean="0">
                <a:solidFill>
                  <a:schemeClr val="bg1"/>
                </a:solidFill>
                <a:latin typeface="TechnicalDi" pitchFamily="2" charset="0"/>
              </a:rPr>
              <a:t>Ловать</a:t>
            </a:r>
            <a:endParaRPr lang="ru-RU" altLang="ru-RU" sz="2400" b="1" dirty="0">
              <a:solidFill>
                <a:schemeClr val="bg1"/>
              </a:solidFill>
              <a:latin typeface="TechnicalDi" pitchFamily="2" charset="0"/>
            </a:endParaRPr>
          </a:p>
        </p:txBody>
      </p:sp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4236209" y="3709173"/>
            <a:ext cx="221281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 dirty="0" smtClean="0">
                <a:solidFill>
                  <a:schemeClr val="bg1"/>
                </a:solidFill>
                <a:latin typeface="TechnicalDi" pitchFamily="2" charset="0"/>
              </a:rPr>
              <a:t>Река  Волхов</a:t>
            </a:r>
            <a:endParaRPr lang="ru-RU" altLang="ru-RU" sz="2400" b="1" dirty="0">
              <a:solidFill>
                <a:schemeClr val="bg1"/>
              </a:solidFill>
              <a:latin typeface="TechnicalDi" pitchFamily="2" charset="0"/>
            </a:endParaRPr>
          </a:p>
        </p:txBody>
      </p:sp>
      <p:pic>
        <p:nvPicPr>
          <p:cNvPr id="15" name="Picture 6" descr="sea6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7127" y="3215290"/>
            <a:ext cx="802047" cy="724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3569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846</TotalTime>
  <Words>1060</Words>
  <Application>Microsoft Office PowerPoint</Application>
  <PresentationFormat>Широкоэкранный</PresentationFormat>
  <Paragraphs>92</Paragraphs>
  <Slides>16</Slides>
  <Notes>1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Calibri</vt:lpstr>
      <vt:lpstr>Comic Sans MS</vt:lpstr>
      <vt:lpstr>Stylo</vt:lpstr>
      <vt:lpstr>TechnicalDi</vt:lpstr>
      <vt:lpstr>Times New Roman</vt:lpstr>
      <vt:lpstr>Tw Cen MT</vt:lpstr>
      <vt:lpstr>Капля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Людмила</dc:creator>
  <cp:lastModifiedBy>Людмила</cp:lastModifiedBy>
  <cp:revision>54</cp:revision>
  <dcterms:created xsi:type="dcterms:W3CDTF">2022-09-24T14:28:22Z</dcterms:created>
  <dcterms:modified xsi:type="dcterms:W3CDTF">2022-10-02T17:56:56Z</dcterms:modified>
</cp:coreProperties>
</file>