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60"/>
  </p:normalViewPr>
  <p:slideViewPr>
    <p:cSldViewPr>
      <p:cViewPr varScale="1">
        <p:scale>
          <a:sx n="69" d="100"/>
          <a:sy n="69" d="100"/>
        </p:scale>
        <p:origin x="-138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A234F39-86D3-46C5-8255-4DD354E76837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84463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A0C68F24-E768-4DC6-AA4D-1BE8BB200BB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561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4606E44-B810-495A-BDA3-6F65C08BE85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333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D8EFC07-8BF5-4BC6-A672-AFDDDA2248E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099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7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7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822A3A4-464D-413E-B74E-4CDB473D751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250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C212D2-37C2-4F86-A9DD-4563CF5EEE0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060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4FA98A1-1C19-406F-B00C-973653FC815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194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7B453F-7731-406A-B3EA-4A31F56F2E6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146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F7B094-8A74-4B2F-AF2B-AB5EB02E281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078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73EF2C-8787-41CA-A3E2-610C08A60BE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450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CEDC94-E4EA-48E7-9251-154625F73A3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714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932EE70-5FD3-4FB0-BD96-E3B150E68A6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185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2AC032A-F2EC-4033-98FF-70687FF7759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555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6EECC9-121E-4C45-8547-CA3E9C50B5A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738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718F351-2F64-4C33-9EF8-6EF804B2A76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794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86EB81-E941-48ED-B3FF-B9567E69F86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19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4525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5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1DB454-96AC-4940-AE3F-A22C53883D49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8114EE-F12E-448D-A8CA-7CF2EBA8363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886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08C3C1-04DE-4323-887D-D8E4B1A4186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092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F61B1A-51F4-4833-B60A-0D417B4429F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919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9BD1BB-9F16-47A8-A5A8-B8936735F11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251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AE4511-D16E-45E9-8393-3A0ED4417B1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24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4A40A5-0EF3-48C2-A106-AA33EFDA556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196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DED5BB-65E8-4DF3-9383-7A4DD8A71D3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56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DE8863-A50F-484E-A16D-5FD2AF761256}" type="datetime1">
              <a:rPr lang="ru-RU" smtClean="0"/>
              <a:pPr lvl="0"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78800A6-5FD2-4EC2-9B4C-04BDCB767CF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483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55520" cy="683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7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 rot="5400000">
            <a:off x="-4248540" y="9695340"/>
            <a:ext cx="6857640" cy="170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10"/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 rot="493800">
            <a:off x="5614154" y="155187"/>
            <a:ext cx="3206520" cy="3315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7"/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>
            <a:off x="7261560" y="6025320"/>
            <a:ext cx="1062359" cy="60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7"/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 rot="1636200">
            <a:off x="7526733" y="6511969"/>
            <a:ext cx="1062359" cy="60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17"/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 rot="1455600">
            <a:off x="7957772" y="6151494"/>
            <a:ext cx="1216439" cy="600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6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467640" y="5301360"/>
            <a:ext cx="7224479" cy="1589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Дата 1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ADDE8863-A50F-484E-A16D-5FD2AF761256}" type="datetime1">
              <a:rPr lang="ru-RU"/>
              <a:pPr lvl="0"/>
              <a:t>2022/10/6</a:t>
            </a:fld>
            <a:endParaRPr lang="ru-RU"/>
          </a:p>
        </p:txBody>
      </p:sp>
      <p:sp>
        <p:nvSpPr>
          <p:cNvPr id="10" name="Нижний колонтитул 2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1" name="Номер слайда 3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2453E10-9B1C-4AFC-A656-11EC79F3FFE9}" type="slidenum">
              <a:t>‹#›</a:t>
            </a:fld>
            <a:endParaRPr lang="ru-RU"/>
          </a:p>
        </p:txBody>
      </p:sp>
      <p:sp>
        <p:nvSpPr>
          <p:cNvPr id="12" name="Заголовок 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13" name="Текст 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rtl="0" hangingPunct="1">
        <a:tabLst/>
        <a:defRPr lang="ru-RU" sz="1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55520" cy="683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7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 rot="5400000">
            <a:off x="-4248540" y="9695340"/>
            <a:ext cx="6857640" cy="170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10"/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 rot="493800">
            <a:off x="5614154" y="155187"/>
            <a:ext cx="3206520" cy="3315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7"/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>
            <a:off x="7261560" y="6025320"/>
            <a:ext cx="1062359" cy="60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7"/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 rot="1636200">
            <a:off x="7526733" y="6511969"/>
            <a:ext cx="1062359" cy="60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17"/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 rot="1455600">
            <a:off x="7957772" y="6151494"/>
            <a:ext cx="1216439" cy="600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6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467640" y="5301360"/>
            <a:ext cx="7224479" cy="1589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1"/>
          <p:cNvSpPr txBox="1">
            <a:spLocks noGrp="1"/>
          </p:cNvSpPr>
          <p:nvPr>
            <p:ph type="title"/>
          </p:nvPr>
        </p:nvSpPr>
        <p:spPr>
          <a:xfrm>
            <a:off x="685799" y="2130480"/>
            <a:ext cx="7772039" cy="1469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10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941DB454-96AC-4940-AE3F-A22C53883D49}" type="datetime1">
              <a:rPr lang="ru-RU"/>
              <a:pPr lvl="0"/>
              <a:t>2022/10/6</a:t>
            </a:fld>
            <a:endParaRPr lang="ru-RU"/>
          </a:p>
        </p:txBody>
      </p:sp>
      <p:sp>
        <p:nvSpPr>
          <p:cNvPr id="11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2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582C67C0-6137-4C36-B548-72B7493CC716}" type="slidenum">
              <a:t>‹#›</a:t>
            </a:fld>
            <a:endParaRPr lang="ru-RU"/>
          </a:p>
        </p:txBody>
      </p:sp>
      <p:sp>
        <p:nvSpPr>
          <p:cNvPr id="13" name="Текст 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ru-RU" sz="4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hyperlink" Target="http://www.artleo.com/download/9833/1024x600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blog.kp.ru/users/tigrenok/post199070420/" TargetMode="External"/><Relationship Id="rId5" Type="http://schemas.openxmlformats.org/officeDocument/2006/relationships/hyperlink" Target="http://www.liveinternet.ru/users/5139924/post303891755" TargetMode="External"/><Relationship Id="rId4" Type="http://schemas.openxmlformats.org/officeDocument/2006/relationships/hyperlink" Target="http://www.liveinternet.ru/users/levu-sveta/post249549978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/>
          <p:nvPr/>
        </p:nvSpPr>
        <p:spPr>
          <a:xfrm>
            <a:off x="899639" y="1700639"/>
            <a:ext cx="5507640" cy="28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Тема урока:                          Техника скользящего шага без палок. Спуски и  подъемы                                           с пологого склона.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44360" y="1340640"/>
            <a:ext cx="2304000" cy="391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40" y="1484639"/>
            <a:ext cx="6840360" cy="28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4F81BD"/>
            </a:solidFill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Кол-во играющих - без ограничения. Перед игрой, на ровной площадке отмечают линию старта и в 30м. от неё, линию финиша. Играющие находятся на линии старта, стоя на одной лыже (без палок). По команде руководителя играющие, отталкиваясь одной ногой, передвигаются на лыже к линии финиша. Побеждает игрок первым пересёкший линию финиша.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Правила: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Передвижение начинается только по сигналу.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Игрок, потерявший лыжу, должен прикрепить её на том месте, где потерял.</a:t>
            </a:r>
          </a:p>
        </p:txBody>
      </p:sp>
      <p:sp>
        <p:nvSpPr>
          <p:cNvPr id="3" name="WordArt 4"/>
          <p:cNvSpPr/>
          <p:nvPr/>
        </p:nvSpPr>
        <p:spPr>
          <a:xfrm>
            <a:off x="971640" y="476640"/>
            <a:ext cx="6408360" cy="719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Impact" pitchFamily="18"/>
                <a:ea typeface="Microsoft YaHei" pitchFamily="2"/>
                <a:cs typeface="Arial" pitchFamily="2"/>
              </a:rPr>
              <a:t> Игра « Быстрый лыжник»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51240" y="4149000"/>
            <a:ext cx="39924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71640" y="4337640"/>
            <a:ext cx="39924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7640" y="4149000"/>
            <a:ext cx="3992400" cy="25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988000" y="548640"/>
            <a:ext cx="3024000" cy="645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1"/>
          <p:cNvSpPr/>
          <p:nvPr/>
        </p:nvSpPr>
        <p:spPr>
          <a:xfrm>
            <a:off x="1598040" y="1340640"/>
            <a:ext cx="5958000" cy="411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1001"/>
              </a:spcAft>
              <a:buNone/>
              <a:tabLst/>
              <a:defRPr sz="1800"/>
            </a:pPr>
            <a:r>
              <a:rPr lang="ru-RU" sz="1800" b="0" i="0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Calibri" pitchFamily="18"/>
                <a:ea typeface="Calibri" pitchFamily="2"/>
                <a:cs typeface="Times New Roman" pitchFamily="2"/>
                <a:hlinkClick r:id="rId4"/>
              </a:rPr>
              <a:t>http://www.liveinternet.ru/users/levu-sveta/post249549978/</a:t>
            </a:r>
          </a:p>
        </p:txBody>
      </p:sp>
      <p:sp>
        <p:nvSpPr>
          <p:cNvPr id="4" name="Прямоугольник 2"/>
          <p:cNvSpPr/>
          <p:nvPr/>
        </p:nvSpPr>
        <p:spPr>
          <a:xfrm>
            <a:off x="1697039" y="1988999"/>
            <a:ext cx="5760360" cy="411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1001"/>
              </a:spcAft>
              <a:buNone/>
              <a:tabLst/>
              <a:defRPr sz="1800"/>
            </a:pPr>
            <a:r>
              <a:rPr lang="ru-RU" sz="1800" b="0" i="0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Calibri" pitchFamily="18"/>
                <a:ea typeface="Calibri" pitchFamily="2"/>
                <a:cs typeface="Times New Roman" pitchFamily="2"/>
                <a:hlinkClick r:id="rId5"/>
              </a:rPr>
              <a:t>http://www.liveinternet.ru/users/5139924/post303891755</a:t>
            </a:r>
          </a:p>
        </p:txBody>
      </p:sp>
      <p:sp>
        <p:nvSpPr>
          <p:cNvPr id="5" name="Прямоугольник 3"/>
          <p:cNvSpPr/>
          <p:nvPr/>
        </p:nvSpPr>
        <p:spPr>
          <a:xfrm>
            <a:off x="1969200" y="2653560"/>
            <a:ext cx="4950000" cy="411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1001"/>
              </a:spcAft>
              <a:buNone/>
              <a:tabLst/>
              <a:defRPr sz="1800"/>
            </a:pPr>
            <a:r>
              <a:rPr lang="ru-RU" sz="1800" b="0" i="0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Calibri" pitchFamily="18"/>
                <a:ea typeface="Calibri" pitchFamily="2"/>
                <a:cs typeface="Times New Roman" pitchFamily="2"/>
                <a:hlinkClick r:id="rId6"/>
              </a:rPr>
              <a:t>http://blog.kp.ru/users/tigrenok/post199070420/</a:t>
            </a:r>
          </a:p>
        </p:txBody>
      </p:sp>
      <p:sp>
        <p:nvSpPr>
          <p:cNvPr id="6" name="Прямоугольник 4"/>
          <p:cNvSpPr/>
          <p:nvPr/>
        </p:nvSpPr>
        <p:spPr>
          <a:xfrm>
            <a:off x="1969200" y="3279240"/>
            <a:ext cx="5270040" cy="369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  <a:hlinkClick r:id="rId7"/>
              </a:rPr>
              <a:t>http://www.artleo.com/download/9833/1024x600/</a:t>
            </a:r>
          </a:p>
        </p:txBody>
      </p:sp>
      <p:sp>
        <p:nvSpPr>
          <p:cNvPr id="7" name="Прямоугольник 5"/>
          <p:cNvSpPr/>
          <p:nvPr/>
        </p:nvSpPr>
        <p:spPr>
          <a:xfrm>
            <a:off x="2051640" y="3717000"/>
            <a:ext cx="4752000" cy="63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Способы преодоления подъёмов на лыжах –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http://www.ski.ru/static/582/2_17832.html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07640" y="4437000"/>
            <a:ext cx="4571640" cy="63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Техника ходьбы на лыжах -http://planetadetstva.net/vospitatelam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/>
          <p:nvPr/>
        </p:nvSpPr>
        <p:spPr>
          <a:xfrm>
            <a:off x="395640" y="764640"/>
            <a:ext cx="8136720" cy="5418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Тип урока - </a:t>
            </a: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Образовательно-тренировочной направленности.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Цель: </a:t>
            </a: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Совершенствование техники скользящего шага. Обучение техники подъема и спуска с пологого склона.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Задачи урока: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Образовательные задачи </a:t>
            </a: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(предметные результаты):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Совершенствовать технику скользящего шага.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Обучать технике подъема и спуска с пологого склона.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       3.    Укреплять здоровье обучающихся посредством развития физических качеств:       координации, выносливости                         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Развивающие задачи</a:t>
            </a: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(метапредметные результаты):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Формировать умения адекватно оценивать собственное поведение и поведение окружающих (коммуникативное УУД).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Развивать умения выделять и формулировать то, что усвоено и, что нужно усвоить, определять качество и уровень усвоения знаний (регулятивное УУД).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Развивать умение вносить необходимые коррективы в действие после его завершения на основе его оценки и учета сделанных ошибок (регулятивное УУД).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Развивать умения выполнять простейшие гимнастические комбинации на высоком качественном уровне (позновательные УУД).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Воспитательные задачи </a:t>
            </a: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(личностные результаты):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Формировать самостоятельность и личную ответственность за свои поступки, установка на здоровый образ жизни (самоопределение, личностные УУД).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Формировать мотивацию учебной деятельности (смыслообразование, личностные УУД).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Формировать навыки сотрудничества в разных ситуациях, умение не создавать конфликты и находить выходы из спорных ситуаций.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(нравственно-этическая ориентация, личностное УУД).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9" y="1196640"/>
            <a:ext cx="5040360" cy="1736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4F81BD"/>
            </a:solidFill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Лыжный спорт </a:t>
            </a: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– один из самых массовых, привлекательных и доступных видов спорта. Обучать детей ходить на лыжах можно уже с четырехлетнего возраста. Чистый, морозный воздух закаливает организм, придает бодрость, повышает работоспособность и выносливость.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717000"/>
            <a:ext cx="5040360" cy="1736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4F81BD"/>
            </a:solidFill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Ступающий шаг.</a:t>
            </a: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Ребенок вначале испытывает некоторые затруднения от того, что у него на ногах лыжи – он должен привыкнуть к ним. Передвижение ступающим шагом является хорошим средством для развития «чувства лыж», «чувства снега».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372360" y="2853000"/>
            <a:ext cx="2476080" cy="2876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/>
          <p:nvPr/>
        </p:nvSpPr>
        <p:spPr>
          <a:xfrm>
            <a:off x="1403280" y="476280"/>
            <a:ext cx="5256360" cy="648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Impact" pitchFamily="18"/>
                <a:ea typeface="Microsoft YaHei" pitchFamily="2"/>
                <a:cs typeface="Arial" pitchFamily="2"/>
              </a:rPr>
              <a:t>Ступающий шаг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640" y="1412640"/>
            <a:ext cx="6102000" cy="2309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При передвижении ступающим шагом полностью отсутствует скольжение, отталкивание одной лыжной палкой заканчивается позднее, чем постановка другой, что ведет к двойной опоре на палки. После выноса вперед лыжа опускается на снег сверху, прихлопыванием для улучшения сцепления со снегом.</a:t>
            </a:r>
          </a:p>
          <a:p>
            <a:pPr marL="0" marR="0" lvl="0" indent="0" algn="ctr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Этот способ подъема применяется на крутых склонах (13-16°), когда скольжение невозможно из-за плохого сцепление лыж со снегом.</a:t>
            </a: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3">
            <a:lum contrast="40000"/>
            <a:alphaModFix/>
          </a:blip>
          <a:srcRect/>
          <a:stretch>
            <a:fillRect/>
          </a:stretch>
        </p:blipFill>
        <p:spPr>
          <a:xfrm>
            <a:off x="1547640" y="3748680"/>
            <a:ext cx="5543280" cy="2923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9"/>
          <p:cNvSpPr/>
          <p:nvPr/>
        </p:nvSpPr>
        <p:spPr>
          <a:xfrm>
            <a:off x="1403280" y="404640"/>
            <a:ext cx="4968360" cy="648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Impact" pitchFamily="18"/>
                <a:ea typeface="Microsoft YaHei" pitchFamily="2"/>
                <a:cs typeface="Arial" pitchFamily="2"/>
              </a:rPr>
              <a:t>Скользящий шаг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9480" y="1340640"/>
            <a:ext cx="6264360" cy="29404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Основой всех лыжных ходов (кроме одновременное «бесшажного») является скользящий шаг, поэтому на первых лыжных занятиях следует отвести время именно этому элементу.  Все движения выполняются в следующем порядке:</a:t>
            </a:r>
          </a:p>
          <a:p>
            <a:pPr marL="0" marR="0" lvl="0" indent="0" algn="ctr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1800" b="1" i="0" u="none" strike="noStrike" kern="1200" spc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Arial" pitchFamily="2"/>
            </a:endParaRPr>
          </a:p>
          <a:p>
            <a:pPr marL="0" marR="0" lvl="0" indent="0" algn="ctr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Момент окончание толчка ногой — это исходная поза для скольжения на одной лыже.</a:t>
            </a:r>
          </a:p>
          <a:p>
            <a:pPr marL="0" marR="0" lvl="0" indent="0" algn="ctr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Скольжение на одной опорной ноге.</a:t>
            </a:r>
          </a:p>
          <a:p>
            <a:pPr marL="0" marR="0" lvl="0" indent="0" algn="ctr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Вынос ноги махом.</a:t>
            </a:r>
          </a:p>
          <a:p>
            <a:pPr marL="0" marR="0" lvl="0" indent="0" algn="ctr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Подседание перед отталкиванием ногой.</a:t>
            </a:r>
          </a:p>
          <a:p>
            <a:pPr marL="0" marR="0" lvl="0" indent="0" algn="ctr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Разгибание ноги в момент отталкивания.</a:t>
            </a:r>
          </a:p>
          <a:p>
            <a:pPr marL="0" marR="0" lvl="0" indent="0" algn="ctr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Окончание толчка ногой, полное ее выпрямление.</a:t>
            </a:r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>
            <a:lum contrast="40000"/>
            <a:alphaModFix/>
          </a:blip>
          <a:srcRect/>
          <a:stretch>
            <a:fillRect/>
          </a:stretch>
        </p:blipFill>
        <p:spPr>
          <a:xfrm>
            <a:off x="1115640" y="4509000"/>
            <a:ext cx="6119279" cy="227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0" y="1306440"/>
            <a:ext cx="9143640" cy="38509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1">
              <a:lnSpc>
                <a:spcPct val="80000"/>
              </a:lnSpc>
              <a:spcBef>
                <a:spcPts val="638"/>
              </a:spcBef>
              <a:spcAft>
                <a:spcPts val="0"/>
              </a:spcAft>
              <a:buSzPct val="45000"/>
              <a:buFont typeface="Arial" pitchFamily="32"/>
              <a:buChar char="•"/>
              <a:tabLst/>
              <a:defRPr sz="1800"/>
            </a:pPr>
            <a:r>
              <a:rPr lang="ru-RU" sz="1500" b="1" i="0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Calibri" pitchFamily="18"/>
                <a:ea typeface="Microsoft YaHei" pitchFamily="2"/>
                <a:cs typeface="Arial" pitchFamily="2"/>
              </a:rPr>
              <a:t>Особое внимание надо обратить на четкое выполнение следующих элементов скользящего шага: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638"/>
              </a:spcBef>
              <a:spcAft>
                <a:spcPts val="0"/>
              </a:spcAft>
              <a:buClr>
                <a:srgbClr val="FF0000"/>
              </a:buClr>
              <a:buSzPct val="45000"/>
              <a:buFont typeface="Arial" pitchFamily="32"/>
              <a:buChar char="•"/>
              <a:tabLst/>
              <a:defRPr sz="1800"/>
            </a:pPr>
            <a:r>
              <a:rPr lang="ru-RU" sz="15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Подседание </a:t>
            </a:r>
            <a:r>
              <a:rPr lang="ru-RU" sz="15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(предварительное сгибание опорной ноги перед отталкиванием) позволяет выполнить толчок ногой с большой опорной силой (поза 4 и 5).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638"/>
              </a:spcBef>
              <a:spcAft>
                <a:spcPts val="0"/>
              </a:spcAft>
              <a:buClr>
                <a:srgbClr val="FF0000"/>
              </a:buClr>
              <a:buSzPct val="45000"/>
              <a:buFont typeface="Arial" pitchFamily="32"/>
              <a:buChar char="•"/>
              <a:tabLst/>
              <a:defRPr sz="1800"/>
            </a:pPr>
            <a:r>
              <a:rPr lang="ru-RU" sz="15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Законченный толчок ногой </a:t>
            </a:r>
            <a:r>
              <a:rPr lang="ru-RU" sz="15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(поза 6) — в этот момент голень, бедро и туловище составляют прямую линию, голень опорной ноги в момент окончания толчка находится в вертикальном положении, а стопа сильно прижимает лыжу к снегу.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638"/>
              </a:spcBef>
              <a:spcAft>
                <a:spcPts val="0"/>
              </a:spcAft>
              <a:buClr>
                <a:srgbClr val="FF0000"/>
              </a:buClr>
              <a:buSzPct val="45000"/>
              <a:buFont typeface="Arial" pitchFamily="32"/>
              <a:buChar char="•"/>
              <a:tabLst/>
              <a:defRPr sz="1800"/>
            </a:pPr>
            <a:r>
              <a:rPr lang="ru-RU" sz="15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В самый последний момент толчок заканчивается выпрямлением стопы. Очень важно после толчка ногой быстро переместить вес тела вперед на опорную ногу, что позволяет избежать грубой ошибки — двухопорного скольжения.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638"/>
              </a:spcBef>
              <a:spcAft>
                <a:spcPts val="0"/>
              </a:spcAft>
              <a:buClr>
                <a:srgbClr val="FF0000"/>
              </a:buClr>
              <a:buSzPct val="45000"/>
              <a:buFont typeface="Arial" pitchFamily="32"/>
              <a:buChar char="•"/>
              <a:tabLst/>
              <a:defRPr sz="1800"/>
            </a:pPr>
            <a:r>
              <a:rPr lang="ru-RU" sz="15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Одноопорное скольжение </a:t>
            </a:r>
            <a:r>
              <a:rPr lang="ru-RU" sz="15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(поза 2, слайд 9) — важнейший элемент техники скользящего шага. После толчка нога с лыжей поднимается от снега не более чем на 15-25 см. Отталкивание ногами сочетается с размашистыми движениями рук.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638"/>
              </a:spcBef>
              <a:spcAft>
                <a:spcPts val="0"/>
              </a:spcAft>
              <a:buClr>
                <a:srgbClr val="FF0000"/>
              </a:buClr>
              <a:buSzPct val="45000"/>
              <a:buFont typeface="Arial" pitchFamily="32"/>
              <a:buChar char="•"/>
              <a:tabLst/>
              <a:defRPr sz="1800"/>
            </a:pPr>
            <a:r>
              <a:rPr lang="ru-RU" sz="15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Широкие скользящие шаги экономят силы и позволяют удержать скорость передвижения на лыжах.</a:t>
            </a:r>
          </a:p>
        </p:txBody>
      </p:sp>
      <p:sp>
        <p:nvSpPr>
          <p:cNvPr id="3" name="WordArt 9"/>
          <p:cNvSpPr/>
          <p:nvPr/>
        </p:nvSpPr>
        <p:spPr>
          <a:xfrm>
            <a:off x="1403280" y="404640"/>
            <a:ext cx="4968360" cy="648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Impact" pitchFamily="18"/>
                <a:ea typeface="Microsoft YaHei" pitchFamily="2"/>
                <a:cs typeface="Arial" pitchFamily="2"/>
              </a:rPr>
              <a:t>Скользящий шаг</a:t>
            </a: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76360" y="4293000"/>
            <a:ext cx="5724000" cy="1988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/>
          <p:nvPr/>
        </p:nvSpPr>
        <p:spPr>
          <a:xfrm>
            <a:off x="899639" y="188640"/>
            <a:ext cx="6408360" cy="719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Impact" pitchFamily="18"/>
                <a:ea typeface="Microsoft YaHei" pitchFamily="2"/>
                <a:cs typeface="Arial" pitchFamily="2"/>
              </a:rPr>
              <a:t>Преодоление подъемов</a:t>
            </a:r>
          </a:p>
        </p:txBody>
      </p:sp>
      <p:sp>
        <p:nvSpPr>
          <p:cNvPr id="3" name="Прямоугольник 3"/>
          <p:cNvSpPr/>
          <p:nvPr/>
        </p:nvSpPr>
        <p:spPr>
          <a:xfrm>
            <a:off x="251640" y="1130040"/>
            <a:ext cx="5112360" cy="1351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4F81BD"/>
            </a:solidFill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                Подъем </a:t>
            </a:r>
            <a:r>
              <a:rPr lang="ru-RU" sz="2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ступающим шагом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</a:t>
            </a:r>
          </a:p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Этот способ подъема применяется на крутых</a:t>
            </a:r>
          </a:p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склонах (13-16°),</a:t>
            </a:r>
          </a:p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когда скольжение невозможно из-за плохого</a:t>
            </a:r>
          </a:p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сцепление лыж со снегом.</a:t>
            </a: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3">
            <a:lum contrast="40000"/>
            <a:alphaModFix/>
          </a:blip>
          <a:srcRect/>
          <a:stretch>
            <a:fillRect/>
          </a:stretch>
        </p:blipFill>
        <p:spPr>
          <a:xfrm>
            <a:off x="5524560" y="1130040"/>
            <a:ext cx="2077200" cy="20167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1"/>
          <p:cNvSpPr/>
          <p:nvPr/>
        </p:nvSpPr>
        <p:spPr>
          <a:xfrm>
            <a:off x="251640" y="2781000"/>
            <a:ext cx="5112360" cy="3184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4F81BD"/>
            </a:solidFill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Подъем скользящим шагом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очень похож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на попеременный двухшажный ход,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но длина шага здесь короче, движения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чаще, опора на палки дольше и сильнее,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отталкивание рукой (точка </a:t>
            </a: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1)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заканчивается одновременно с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отталкиванием ногой (точка 2).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Туловище несколько больше наклонено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вперед (точка </a:t>
            </a: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3), 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палки ставятся с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большим наклоном (точка </a:t>
            </a: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4).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После отталкивания лыжа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меньше поднимается над снегом (точка </a:t>
            </a: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5).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Применяется на склонах средней крутизны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(4-12°) при хорошем сцеплении со снегом</a:t>
            </a: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4">
            <a:lum contrast="40000"/>
            <a:alphaModFix/>
          </a:blip>
          <a:srcRect/>
          <a:stretch>
            <a:fillRect/>
          </a:stretch>
        </p:blipFill>
        <p:spPr>
          <a:xfrm>
            <a:off x="5652000" y="4066560"/>
            <a:ext cx="2123640" cy="193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/>
          <p:nvPr/>
        </p:nvSpPr>
        <p:spPr>
          <a:xfrm>
            <a:off x="971640" y="620640"/>
            <a:ext cx="6408360" cy="719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Impact" pitchFamily="18"/>
                <a:ea typeface="Microsoft YaHei" pitchFamily="2"/>
                <a:cs typeface="Arial" pitchFamily="2"/>
              </a:rPr>
              <a:t>Преодоление подъемов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39" y="2493000"/>
            <a:ext cx="4571640" cy="2584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4F81BD"/>
            </a:solidFill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Подъем </a:t>
            </a:r>
            <a:r>
              <a:rPr lang="ru-RU" sz="2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«лесенкой»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осуществляется боковыми приставными шагами. Лыжи ставятся поперек склона горизонтально на ребро (точки </a:t>
            </a: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1 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и 2). Шаг начинается с ноги,</a:t>
            </a:r>
          </a:p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расположенной выше по склону (точка </a:t>
            </a: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3).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Когда верхняя лыжа встанет на снег,</a:t>
            </a:r>
          </a:p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приставляется нижняя лыжа. Туловище при этом  держится вертикально.</a:t>
            </a:r>
          </a:p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Применяется на очень крутых склонах</a:t>
            </a: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(до 40°)  как прямо, так и наискось</a:t>
            </a: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3">
            <a:lum contrast="40000"/>
            <a:alphaModFix/>
          </a:blip>
          <a:srcRect/>
          <a:stretch>
            <a:fillRect/>
          </a:stretch>
        </p:blipFill>
        <p:spPr>
          <a:xfrm>
            <a:off x="6300360" y="2421000"/>
            <a:ext cx="2160000" cy="2812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/>
          <p:nvPr/>
        </p:nvSpPr>
        <p:spPr>
          <a:xfrm>
            <a:off x="899639" y="188640"/>
            <a:ext cx="6408360" cy="719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Impact" pitchFamily="18"/>
                <a:ea typeface="Microsoft YaHei" pitchFamily="2"/>
                <a:cs typeface="Arial" pitchFamily="2"/>
              </a:rPr>
              <a:t>Преодоление подъемов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40" y="1628639"/>
            <a:ext cx="4571640" cy="4280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4F81BD"/>
            </a:solidFill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При подъеме </a:t>
            </a:r>
            <a:r>
              <a:rPr lang="ru-RU" sz="2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«елочкой»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лыжник передвигается ступающим шагом, обе лыжи ставятся на внутреннее ребро под углом к направлению движения с разведенными в сторону носками (точки </a:t>
            </a: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1 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и 2). Палки для опоры ставятся по бокам позади лыж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(точки</a:t>
            </a: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3 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и </a:t>
            </a:r>
            <a:r>
              <a:rPr lang="ru-RU" sz="1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4).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С увеличением крутизны склона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увеличиваются угол разведения лыж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и наклон туловища вперед и лыжа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еще больше ставится на ребро. При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шаге нога выносится согнутая в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колене, ботинок развернут в сторону,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задник одной лыжи переносится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через задник другой Этот способ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применяется на довольно крутых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склонах (до 35°) и при плохом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сцеплении лыж со снегом.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012000" y="2636999"/>
            <a:ext cx="2363760" cy="331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1028</Words>
  <Application>Microsoft Office PowerPoint</Application>
  <PresentationFormat>Экран (4:3)</PresentationFormat>
  <Paragraphs>90</Paragraphs>
  <Slides>11</Slides>
  <Notes>11</Notes>
  <HiddenSlides>1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Обычный</vt:lpstr>
      <vt:lpstr>Обычный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Пользователь Windows</cp:lastModifiedBy>
  <cp:revision>1</cp:revision>
  <dcterms:modified xsi:type="dcterms:W3CDTF">2022-10-06T20:31:44Z</dcterms:modified>
</cp:coreProperties>
</file>