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89" r:id="rId2"/>
    <p:sldId id="290" r:id="rId3"/>
    <p:sldId id="283" r:id="rId4"/>
    <p:sldId id="256" r:id="rId5"/>
    <p:sldId id="259" r:id="rId6"/>
    <p:sldId id="264" r:id="rId7"/>
    <p:sldId id="260" r:id="rId8"/>
    <p:sldId id="263" r:id="rId9"/>
    <p:sldId id="265" r:id="rId10"/>
    <p:sldId id="286" r:id="rId11"/>
    <p:sldId id="287" r:id="rId12"/>
    <p:sldId id="268" r:id="rId13"/>
    <p:sldId id="270" r:id="rId14"/>
    <p:sldId id="274" r:id="rId15"/>
    <p:sldId id="273" r:id="rId16"/>
    <p:sldId id="271" r:id="rId17"/>
    <p:sldId id="276" r:id="rId18"/>
    <p:sldId id="275" r:id="rId19"/>
    <p:sldId id="272" r:id="rId20"/>
    <p:sldId id="269" r:id="rId21"/>
    <p:sldId id="277" r:id="rId22"/>
    <p:sldId id="278" r:id="rId23"/>
    <p:sldId id="279" r:id="rId24"/>
    <p:sldId id="280" r:id="rId25"/>
    <p:sldId id="281" r:id="rId26"/>
    <p:sldId id="285" r:id="rId27"/>
    <p:sldId id="261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652FDD36-27E2-4731-AE92-2B39F346BDBD}">
          <p14:sldIdLst>
            <p14:sldId id="289"/>
            <p14:sldId id="290"/>
            <p14:sldId id="283"/>
            <p14:sldId id="256"/>
            <p14:sldId id="259"/>
            <p14:sldId id="264"/>
            <p14:sldId id="260"/>
            <p14:sldId id="263"/>
            <p14:sldId id="265"/>
            <p14:sldId id="286"/>
            <p14:sldId id="287"/>
            <p14:sldId id="268"/>
            <p14:sldId id="270"/>
            <p14:sldId id="274"/>
            <p14:sldId id="273"/>
            <p14:sldId id="271"/>
            <p14:sldId id="276"/>
            <p14:sldId id="275"/>
            <p14:sldId id="272"/>
            <p14:sldId id="269"/>
            <p14:sldId id="277"/>
            <p14:sldId id="278"/>
            <p14:sldId id="279"/>
            <p14:sldId id="280"/>
            <p14:sldId id="281"/>
            <p14:sldId id="285"/>
            <p14:sldId id="26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78" y="-2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A976E8-55A6-4191-BBA8-1613FFDFC4D8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2D2108-B180-437E-B6B0-7F4C98F71CD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989733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Александр Валентинович Вампилов – советский писатель, публицист и драматург. Несмотря на непродолжительную творческую деятельность, он написал 70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рассказов, очерков, пьес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Некоторые из произведений экранизированы, его пьесы были поставлены в главных театрах нашей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страны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 в театрах других стран.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D2108-B180-437E-B6B0-7F4C98F71CD5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939115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D2108-B180-437E-B6B0-7F4C98F71CD5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02284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Незадолго до рождения сына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Валентин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Никитич Вампилов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писал жене Анастасии Прокопьевне Копыловой: «Я уверен, все будет хорошо. И, вероятно, будет разбойник – сын. И боюсь, как бы он не был писателем, так как во сне я все вижу писателей. …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 самим Львом Николаевичем Толстым искал дроби, и нашли. У меня, знаешь, вещие сны…». </a:t>
            </a:r>
            <a:r>
              <a:rPr lang="ru-RU" sz="1200" dirty="0" smtClean="0"/>
              <a:t>Отцу и сыну увидеть друг друга не довелось: вскоре</a:t>
            </a:r>
            <a:r>
              <a:rPr lang="ru-RU" sz="1200" baseline="0" dirty="0" smtClean="0"/>
              <a:t> </a:t>
            </a:r>
            <a:r>
              <a:rPr lang="ru-RU" sz="1200" dirty="0" smtClean="0"/>
              <a:t>после рождения Александра Валентин Никитич по ложному доносу был арестован и расстрелян в 1938 году. Реабилитирован в 1957году.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формировании духовного мира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А.Вампилова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семья играла существенную роль. Здесь он впитал подлинную интеллигентность, чуткость, определенность, искренность суждений и бескомпромиссную правдивость. Жадный интерес к людям он сохранит на всю жизнь. А пока: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D2108-B180-437E-B6B0-7F4C98F71CD5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534864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D2108-B180-437E-B6B0-7F4C98F71CD5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662568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Школьные годы.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Как многие его сверстники, он играл в футбол во дворе, учился играть на гитаре, которая досталась ему от прадеда, (у него был прекрасный слух, и он самостоятельно выучился игре на мандолине, домре, потом на гитаре). Играл в школьном оркестре, в университете - в ансамбле народных инструментов. участвовал в спектаклях школьного театра. Любовь к театру и литературе Александру привила ему бабушка Александра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Африкановна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воспитанница Иркутского епархиального училища. Саша не только сам наслаждался художественным словом, он хотел приобщить к творчеству каждого. То он «подстрекал» друзей совместно сочинить какой-нибудь опус, то начинал репетировать любимый водевиль, то звал изобразить в натуре известную картину художника, чтобы запечатлеть её на фотографии.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У А. Вампилова было необыкновенно развито чувство товарищества. Он не жалел для друзей ничего: ни душевных сил, ни времени, ни средств. «Сам погибай, а товарища выручай» 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D2108-B180-437E-B6B0-7F4C98F71CD5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602355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Летом 1954 года Вампилов сдает вступительные экзамены на историко-филологический факультет Иркутского государственного университета, но поступить ему удалось не сразу: не хватило знаний по немецкому языку. Но после упорных занятий, в 1955 году, стал студентом. Осенью этого года, после колхозной студенческой страды, познакомился с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В.Распутиным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В университете царил дух товарищества, студенты увлекались поэзией и музыкой.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D2108-B180-437E-B6B0-7F4C98F71CD5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333389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latin typeface="Arial" charset="0"/>
              </a:rPr>
              <a:t>В годы учебы публиковал в университетской и областной газетах очерки и фельетоны под псевдонимом </a:t>
            </a:r>
            <a:r>
              <a:rPr lang="ru-RU" sz="1200" dirty="0" err="1" smtClean="0">
                <a:latin typeface="Arial" charset="0"/>
              </a:rPr>
              <a:t>А.Санин</a:t>
            </a:r>
            <a:r>
              <a:rPr lang="ru-RU" sz="1200" dirty="0" smtClean="0">
                <a:latin typeface="Arial" charset="0"/>
              </a:rPr>
              <a:t>. Под этим же псевдонимом вышла его первая книга юмористических рассказов «Стечение обстоятельств» (1961). В начале 1960-х годов написал свои первые драматургические произведения – одноактные пьесы-шутки «Ангел» (др. название «Двадцать минут с ангелом», 1962), «Воронья роща» (1963), « Дом окнами в поле»(1964) и др.</a:t>
            </a:r>
            <a:r>
              <a:rPr lang="ru-RU" sz="1200" dirty="0" smtClean="0"/>
              <a:t>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2D2108-B180-437E-B6B0-7F4C98F71CD5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640834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EA8E0-9236-433F-934B-B56E57F9B647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DCA8F-70F0-4A1C-AC2C-0507E5010A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391915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EA8E0-9236-433F-934B-B56E57F9B647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DCA8F-70F0-4A1C-AC2C-0507E5010A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4424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EA8E0-9236-433F-934B-B56E57F9B647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DCA8F-70F0-4A1C-AC2C-0507E5010A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2994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EA8E0-9236-433F-934B-B56E57F9B647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DCA8F-70F0-4A1C-AC2C-0507E5010A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44555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EA8E0-9236-433F-934B-B56E57F9B647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DCA8F-70F0-4A1C-AC2C-0507E5010A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83807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EA8E0-9236-433F-934B-B56E57F9B647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DCA8F-70F0-4A1C-AC2C-0507E5010A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60216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EA8E0-9236-433F-934B-B56E57F9B647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DCA8F-70F0-4A1C-AC2C-0507E5010A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799096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EA8E0-9236-433F-934B-B56E57F9B647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DCA8F-70F0-4A1C-AC2C-0507E5010A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5734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EA8E0-9236-433F-934B-B56E57F9B647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DCA8F-70F0-4A1C-AC2C-0507E5010A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87339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EA8E0-9236-433F-934B-B56E57F9B647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DCA8F-70F0-4A1C-AC2C-0507E5010A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996399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EA8E0-9236-433F-934B-B56E57F9B647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DCA8F-70F0-4A1C-AC2C-0507E5010A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24051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EA8E0-9236-433F-934B-B56E57F9B647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DCA8F-70F0-4A1C-AC2C-0507E5010A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93784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mp3"/><Relationship Id="rId6" Type="http://schemas.openxmlformats.org/officeDocument/2006/relationships/image" Target="../media/image5.jpeg"/><Relationship Id="rId11" Type="http://schemas.openxmlformats.org/officeDocument/2006/relationships/image" Target="../media/image9.png"/><Relationship Id="rId5" Type="http://schemas.openxmlformats.org/officeDocument/2006/relationships/image" Target="../media/image4.jpeg"/><Relationship Id="rId10" Type="http://schemas.microsoft.com/office/2007/relationships/media" Target="../media/media1.mp3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Autofit/>
          </a:bodyPr>
          <a:lstStyle/>
          <a:p>
            <a:r>
              <a:rPr lang="ru-RU" sz="1800" dirty="0" smtClean="0"/>
              <a:t>Муниципальное бюджетное общеобразовательное учреждение </a:t>
            </a:r>
            <a:br>
              <a:rPr lang="ru-RU" sz="1800" dirty="0" smtClean="0"/>
            </a:br>
            <a:r>
              <a:rPr lang="ru-RU" sz="1800" dirty="0" smtClean="0"/>
              <a:t>«Средняя общеобразовательная школа № 5»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1584176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Жизнь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и творчество Александра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Вампилова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68144" y="4725144"/>
            <a:ext cx="2736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Учитель русского языка и литературы </a:t>
            </a:r>
            <a:r>
              <a:rPr lang="ru-RU" sz="1600" dirty="0" err="1" smtClean="0"/>
              <a:t>Бутина</a:t>
            </a:r>
            <a:r>
              <a:rPr lang="ru-RU" sz="1600" dirty="0" smtClean="0"/>
              <a:t> Елена Дмитриевна</a:t>
            </a:r>
            <a:endParaRPr lang="ru-RU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3491880" y="5661248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Ангарск, 2022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58284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72355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«Живые картины»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4" name="Группа 3"/>
          <p:cNvGrpSpPr/>
          <p:nvPr/>
        </p:nvGrpSpPr>
        <p:grpSpPr>
          <a:xfrm>
            <a:off x="964491" y="1315355"/>
            <a:ext cx="7577664" cy="5507376"/>
            <a:chOff x="1112197" y="1196752"/>
            <a:chExt cx="7302681" cy="5432648"/>
          </a:xfrm>
        </p:grpSpPr>
        <p:pic>
          <p:nvPicPr>
            <p:cNvPr id="5" name="Рисунок 4" descr="http://images.myshared.ru/6/579546/slide_12.jpg"/>
            <p:cNvPicPr/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000" t="21733" r="64300" b="43251"/>
            <a:stretch/>
          </p:blipFill>
          <p:spPr bwMode="auto">
            <a:xfrm>
              <a:off x="1112197" y="1196752"/>
              <a:ext cx="7302681" cy="543264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53640926-AAD7-44D8-BBD7-CCE9431645EC}">
                <a14:shadowObscured xmlns:a14="http://schemas.microsoft.com/office/drawing/2010/main" xmlns=""/>
              </a:ext>
            </a:extLst>
          </p:spPr>
        </p:pic>
        <p:sp>
          <p:nvSpPr>
            <p:cNvPr id="6" name="Прямоугольник 5"/>
            <p:cNvSpPr/>
            <p:nvPr/>
          </p:nvSpPr>
          <p:spPr>
            <a:xfrm>
              <a:off x="1307153" y="5869102"/>
              <a:ext cx="6912768" cy="75212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accent2">
                      <a:lumMod val="50000"/>
                    </a:schemeClr>
                  </a:solidFill>
                </a:rPr>
                <a:t>«</a:t>
              </a:r>
              <a:r>
                <a:rPr lang="ru-RU" sz="1400" b="1" dirty="0">
                  <a:solidFill>
                    <a:schemeClr val="accent2">
                      <a:lumMod val="50000"/>
                    </a:schemeClr>
                  </a:solidFill>
                </a:rPr>
                <a:t>Три богатыря». Слева направо: Борис Леонтьев, Борис Кислов, Александр Вампилов. </a:t>
              </a:r>
              <a:r>
                <a:rPr lang="ru-RU" sz="1400" b="1" dirty="0" err="1">
                  <a:solidFill>
                    <a:schemeClr val="accent2">
                      <a:lumMod val="50000"/>
                    </a:schemeClr>
                  </a:solidFill>
                </a:rPr>
                <a:t>Аларский</a:t>
              </a:r>
              <a:r>
                <a:rPr lang="ru-RU" sz="1400" b="1" dirty="0">
                  <a:solidFill>
                    <a:schemeClr val="accent2">
                      <a:lumMod val="50000"/>
                    </a:schemeClr>
                  </a:solidFill>
                </a:rPr>
                <a:t> район, 1956 г.</a:t>
              </a: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1033189" y="1315355"/>
            <a:ext cx="7440265" cy="5542645"/>
            <a:chOff x="1701546" y="692696"/>
            <a:chExt cx="6408712" cy="4824536"/>
          </a:xfrm>
        </p:grpSpPr>
        <p:pic>
          <p:nvPicPr>
            <p:cNvPr id="7" name="Рисунок 6"/>
            <p:cNvPicPr/>
            <p:nvPr/>
          </p:nvPicPr>
          <p:blipFill rotWithShape="1">
            <a:blip r:embed="rId3" cstate="print"/>
            <a:srcRect l="13386" r="13535"/>
            <a:stretch/>
          </p:blipFill>
          <p:spPr>
            <a:xfrm>
              <a:off x="1701546" y="692696"/>
              <a:ext cx="6408712" cy="4824536"/>
            </a:xfrm>
            <a:prstGeom prst="rect">
              <a:avLst/>
            </a:prstGeom>
          </p:spPr>
        </p:pic>
        <p:sp>
          <p:nvSpPr>
            <p:cNvPr id="9" name="Прямоугольник 8"/>
            <p:cNvSpPr/>
            <p:nvPr/>
          </p:nvSpPr>
          <p:spPr>
            <a:xfrm>
              <a:off x="1701546" y="4797152"/>
              <a:ext cx="6408712" cy="648072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600" b="1" dirty="0">
                  <a:solidFill>
                    <a:schemeClr val="accent2">
                      <a:lumMod val="50000"/>
                    </a:schemeClr>
                  </a:solidFill>
                </a:rPr>
                <a:t>«Охотники на привале». Владимир </a:t>
              </a:r>
              <a:r>
                <a:rPr lang="ru-RU" sz="1600" b="1" dirty="0" err="1">
                  <a:solidFill>
                    <a:schemeClr val="accent2">
                      <a:lumMod val="50000"/>
                    </a:schemeClr>
                  </a:solidFill>
                </a:rPr>
                <a:t>Мутин</a:t>
              </a:r>
              <a:r>
                <a:rPr lang="ru-RU" sz="1600" b="1" dirty="0">
                  <a:solidFill>
                    <a:schemeClr val="accent2">
                      <a:lumMod val="50000"/>
                    </a:schemeClr>
                  </a:solidFill>
                </a:rPr>
                <a:t>, Леонид </a:t>
              </a:r>
              <a:r>
                <a:rPr lang="ru-RU" sz="1600" b="1" dirty="0" err="1">
                  <a:solidFill>
                    <a:schemeClr val="accent2">
                      <a:lumMod val="50000"/>
                    </a:schemeClr>
                  </a:solidFill>
                </a:rPr>
                <a:t>Ханбеков</a:t>
              </a:r>
              <a:r>
                <a:rPr lang="ru-RU" sz="1600" b="1" dirty="0">
                  <a:solidFill>
                    <a:schemeClr val="accent2">
                      <a:lumMod val="50000"/>
                    </a:schemeClr>
                  </a:solidFill>
                </a:rPr>
                <a:t>, Александр Вампилов</a:t>
              </a: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1101890" y="1268760"/>
            <a:ext cx="7440265" cy="5459919"/>
            <a:chOff x="2411760" y="-171400"/>
            <a:chExt cx="6294757" cy="4797659"/>
          </a:xfrm>
        </p:grpSpPr>
        <p:pic>
          <p:nvPicPr>
            <p:cNvPr id="8" name="Рисунок 7"/>
            <p:cNvPicPr/>
            <p:nvPr/>
          </p:nvPicPr>
          <p:blipFill rotWithShape="1">
            <a:blip r:embed="rId4" cstate="print"/>
            <a:srcRect l="10995" r="10396"/>
            <a:stretch/>
          </p:blipFill>
          <p:spPr>
            <a:xfrm>
              <a:off x="2411760" y="-171400"/>
              <a:ext cx="6294757" cy="4797659"/>
            </a:xfrm>
            <a:prstGeom prst="rect">
              <a:avLst/>
            </a:prstGeom>
          </p:spPr>
        </p:pic>
        <p:sp>
          <p:nvSpPr>
            <p:cNvPr id="11" name="Прямоугольник 10"/>
            <p:cNvSpPr/>
            <p:nvPr/>
          </p:nvSpPr>
          <p:spPr>
            <a:xfrm>
              <a:off x="2411760" y="4069043"/>
              <a:ext cx="6294757" cy="55721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accent2">
                      <a:lumMod val="50000"/>
                    </a:schemeClr>
                  </a:solidFill>
                </a:rPr>
                <a:t>«Запорожцы пишут письмо турецкому султану»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703603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248"/>
    </mc:Choice>
    <mc:Fallback>
      <p:transition spd="slow" advTm="92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xit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53" presetClass="exit" presetSubtype="32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86038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Творческий путь</a:t>
            </a:r>
            <a:endParaRPr lang="ru-RU" dirty="0"/>
          </a:p>
        </p:txBody>
      </p:sp>
      <p:pic>
        <p:nvPicPr>
          <p:cNvPr id="2050" name="Picture 2" descr="http://900igr.net/up/datai/179186/0008-007-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6602" y="1412776"/>
            <a:ext cx="4248472" cy="48220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litobozrenie.com/wp-content/uploads/2018/12/ras-vampilo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2126" y="1700808"/>
            <a:ext cx="7789836" cy="46780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vampilov-irk.ru/files/images/aug/.thumbs/48bfa0d8767422c39c63acd5be58f285_500_0_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2204864"/>
            <a:ext cx="7612639" cy="26796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82437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3376"/>
    </mc:Choice>
    <mc:Fallback>
      <p:transition spd="slow" advTm="133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3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300"/>
                            </p:stCondLst>
                            <p:childTnLst>
                              <p:par>
                                <p:cTn id="17" presetID="42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8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800"/>
                            </p:stCondLst>
                            <p:childTnLst>
                              <p:par>
                                <p:cTn id="29" presetID="42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3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/>
              <a:t>Вампилов, А. В. Стечение обстоятельств : </a:t>
            </a:r>
            <a:r>
              <a:rPr lang="ru-RU" sz="2800" dirty="0" smtClean="0"/>
              <a:t>Юмористические </a:t>
            </a:r>
            <a:r>
              <a:rPr lang="ru-RU" sz="2800" dirty="0"/>
              <a:t>рассказы</a:t>
            </a:r>
            <a:r>
              <a:rPr lang="ru-RU" sz="2800" b="1" dirty="0"/>
              <a:t> </a:t>
            </a:r>
            <a:endParaRPr lang="ru-RU" sz="2800" dirty="0"/>
          </a:p>
        </p:txBody>
      </p:sp>
      <p:pic>
        <p:nvPicPr>
          <p:cNvPr id="4" name="Picture 5" descr="Обложка первой книг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16434"/>
            <a:ext cx="3456384" cy="48652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572000" y="1844823"/>
            <a:ext cx="4167576" cy="4608512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 w="28575">
            <a:solidFill>
              <a:schemeClr val="tx2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indent="0">
              <a:lnSpc>
                <a:spcPct val="150000"/>
              </a:lnSpc>
              <a:spcBef>
                <a:spcPct val="20000"/>
              </a:spcBef>
              <a:buFont typeface="Arial" pitchFamily="34" charset="0"/>
              <a:buNone/>
              <a:defRPr sz="2400"/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>
              <a:lnSpc>
                <a:spcPct val="130000"/>
              </a:lnSpc>
            </a:pPr>
            <a:r>
              <a:rPr lang="ru-RU" sz="2000" dirty="0" smtClean="0"/>
              <a:t>Первый изданный сборник </a:t>
            </a:r>
            <a:r>
              <a:rPr lang="ru-RU" sz="2000" dirty="0"/>
              <a:t>составлен из небольших рассказов, написанных автором в конце 50-х годов и опубликованных под </a:t>
            </a:r>
            <a:r>
              <a:rPr lang="ru-RU" sz="2000" dirty="0" smtClean="0"/>
              <a:t>псевдонимом А. Санин.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 В рассказах Вампилов использует прием шутки, в которой все правда, шутки, оборачивающейся нешутливой, невеселой стороной.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29145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284"/>
    </mc:Choice>
    <mc:Fallback>
      <p:transition spd="slow" advTm="72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77383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/>
              <a:t>Вампилов, А. В. Дом </a:t>
            </a:r>
            <a:r>
              <a:rPr lang="ru-RU" sz="2400" b="1" dirty="0"/>
              <a:t>окнами в </a:t>
            </a:r>
            <a:r>
              <a:rPr lang="ru-RU" sz="2400" b="1" dirty="0" smtClean="0"/>
              <a:t>поле </a:t>
            </a:r>
            <a:r>
              <a:rPr lang="ru-RU" sz="2400" dirty="0" smtClean="0"/>
              <a:t>: комедия в одном действии / А. В. Вампилов</a:t>
            </a:r>
            <a:r>
              <a:rPr lang="ru-RU" sz="2400" b="1" dirty="0" smtClean="0"/>
              <a:t> // Вампилов, А. В. Дом окнами в поле : </a:t>
            </a:r>
            <a:r>
              <a:rPr lang="ru-RU" sz="2400" b="1" dirty="0"/>
              <a:t>Пьесы. Очерки и статьи. Фельетоны. Рассказы и сцены 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2636912"/>
            <a:ext cx="4330824" cy="3047785"/>
          </a:xfrm>
          <a:blipFill>
            <a:blip r:embed="rId2" cstate="print"/>
            <a:tile tx="0" ty="0" sx="100000" sy="100000" flip="none" algn="tl"/>
          </a:blipFill>
          <a:ln w="28575">
            <a:solidFill>
              <a:schemeClr val="tx2">
                <a:lumMod val="75000"/>
              </a:schemeClr>
            </a:solidFill>
          </a:ln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ru-RU" sz="2000" dirty="0"/>
              <a:t>Не мог не зайти Владимир Александрович Третьяков в дом окнами в поле перед отъездом из села, где он учительствовал. Да и она, Лидия Васильевна Астафьева, ждала...</a:t>
            </a:r>
            <a:br>
              <a:rPr lang="ru-RU" sz="2000" dirty="0"/>
            </a:br>
            <a:r>
              <a:rPr lang="ru-RU" sz="2000" dirty="0"/>
              <a:t> Вот только объяснение - признание, рвущееся с губ, так и не прозвучало. И лишь в последнюю минуту "он вдруг произнес: "Сегодня я никуда не еду..."</a:t>
            </a:r>
          </a:p>
        </p:txBody>
      </p:sp>
      <p:pic>
        <p:nvPicPr>
          <p:cNvPr id="5" name="Picture 7" descr="D:\документы\11класс\Вампилов\обложки книг\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059822"/>
            <a:ext cx="2880320" cy="4546296"/>
          </a:xfrm>
          <a:prstGeom prst="rect">
            <a:avLst/>
          </a:prstGeom>
          <a:ln w="57150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64357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358"/>
    </mc:Choice>
    <mc:Fallback>
      <p:transition spd="slow" advTm="93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5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880" y="41379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/>
              <a:t>Вампилов, </a:t>
            </a:r>
            <a:r>
              <a:rPr lang="ru-RU" sz="2400" b="1" dirty="0"/>
              <a:t>А</a:t>
            </a:r>
            <a:r>
              <a:rPr lang="ru-RU" sz="2400" b="1" dirty="0" smtClean="0"/>
              <a:t>. В</a:t>
            </a:r>
            <a:r>
              <a:rPr lang="ru-RU" sz="2400" b="1" dirty="0"/>
              <a:t>. </a:t>
            </a:r>
            <a:r>
              <a:rPr lang="ru-RU" sz="2400" b="1" dirty="0" smtClean="0"/>
              <a:t>Прощание в июне : </a:t>
            </a:r>
            <a:r>
              <a:rPr lang="ru-RU" sz="2400" dirty="0" smtClean="0"/>
              <a:t>комедия в двух действиях</a:t>
            </a:r>
            <a:r>
              <a:rPr lang="ru-RU" sz="2400" b="1" dirty="0" smtClean="0"/>
              <a:t> // Вампилов, А. В. Пьесы</a:t>
            </a:r>
            <a:r>
              <a:rPr lang="ru-RU" sz="2400" b="1" dirty="0"/>
              <a:t>. Т.1. 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39952" y="2276872"/>
            <a:ext cx="4752528" cy="3960440"/>
          </a:xfrm>
          <a:blipFill>
            <a:blip r:embed="rId2" cstate="print"/>
            <a:tile tx="0" ty="0" sx="100000" sy="100000" flip="none" algn="tl"/>
          </a:blipFill>
          <a:ln w="28575">
            <a:solidFill>
              <a:schemeClr val="tx2">
                <a:lumMod val="75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ru-RU" sz="1400" dirty="0" smtClean="0"/>
              <a:t>       </a:t>
            </a:r>
            <a:r>
              <a:rPr lang="ru-RU" sz="1700" dirty="0"/>
              <a:t>А что бы выбрали вы, окажись на месте главного героя пьесы: любовь или университетский диплом, чистую душу или аспирантуру?</a:t>
            </a:r>
            <a:br>
              <a:rPr lang="ru-RU" sz="1700" dirty="0"/>
            </a:br>
            <a:r>
              <a:rPr lang="ru-RU" sz="1700" dirty="0"/>
              <a:t>Озорной, находчивый, дерзкий и талантливый студент-биолог Колесов делает этот первый нешуточный  жизненный выбор.</a:t>
            </a:r>
            <a:br>
              <a:rPr lang="ru-RU" sz="1700" dirty="0"/>
            </a:br>
            <a:r>
              <a:rPr lang="ru-RU" sz="1700" dirty="0"/>
              <a:t>        Что же победит - бескорыстие или меркантильность, порядочность или приспособленчество</a:t>
            </a:r>
            <a:r>
              <a:rPr lang="ru-RU" sz="1700" dirty="0" smtClean="0"/>
              <a:t>?</a:t>
            </a:r>
            <a:endParaRPr lang="ru-RU" sz="1700" dirty="0"/>
          </a:p>
        </p:txBody>
      </p:sp>
      <p:pic>
        <p:nvPicPr>
          <p:cNvPr id="4" name="Picture 2" descr="https://cdn1.ozone.ru/multimedia/101062984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875" t="4756" r="8890" b="7037"/>
          <a:stretch/>
        </p:blipFill>
        <p:spPr bwMode="auto">
          <a:xfrm>
            <a:off x="832504" y="2060848"/>
            <a:ext cx="3019416" cy="4585038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38100">
            <a:solidFill>
              <a:schemeClr val="tx2">
                <a:lumMod val="75000"/>
              </a:schemeClr>
            </a:solidFill>
          </a:ln>
          <a:extLst/>
        </p:spPr>
      </p:pic>
    </p:spTree>
    <p:extLst>
      <p:ext uri="{BB962C8B-B14F-4D97-AF65-F5344CB8AC3E}">
        <p14:creationId xmlns:p14="http://schemas.microsoft.com/office/powerpoint/2010/main" xmlns="" val="3390979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142"/>
    </mc:Choice>
    <mc:Fallback>
      <p:transition spd="slow" advTm="81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880" y="274638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/>
              <a:t>Вампилов, А. В. Старший </a:t>
            </a:r>
            <a:r>
              <a:rPr lang="ru-RU" sz="2400" b="1" dirty="0"/>
              <a:t>сын </a:t>
            </a:r>
            <a:r>
              <a:rPr lang="ru-RU" sz="2400" b="1" dirty="0" smtClean="0"/>
              <a:t>: </a:t>
            </a:r>
            <a:r>
              <a:rPr lang="ru-RU" sz="2400" b="1" dirty="0" smtClean="0"/>
              <a:t>пьесы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16016" y="1854939"/>
            <a:ext cx="3970784" cy="4493096"/>
          </a:xfrm>
          <a:blipFill>
            <a:blip r:embed="rId2" cstate="print"/>
            <a:tile tx="0" ty="0" sx="100000" sy="100000" flip="none" algn="tl"/>
          </a:blipFill>
          <a:ln w="28575">
            <a:solidFill>
              <a:schemeClr val="tx2">
                <a:lumMod val="75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ru-RU" sz="1700" dirty="0"/>
              <a:t>Как ни в какой пьесе драматурга, в "Старшем сыне" (1968), "случай, пустяк, стечение обстоятельств" становятся самыми драматическими моментами в развитии сюжета. Мысль выдать Бусыгина за старшего сына хозяина квартиры, в которую они случайно постучались, приходит тоже неожиданно. Жестокий розыгрыш, казалось бы, вполне удается им. Но тут сюжет, начатый шуткой, фарсом, делает крутой вираж...</a:t>
            </a:r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83568" y="1689219"/>
            <a:ext cx="3588567" cy="4824536"/>
          </a:xfrm>
          <a:prstGeom prst="rect">
            <a:avLst/>
          </a:prstGeom>
          <a:ln w="38100">
            <a:solidFill>
              <a:schemeClr val="tx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xmlns="" val="2282729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280"/>
    </mc:Choice>
    <mc:Fallback>
      <p:transition spd="slow" advTm="92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880" y="341784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/>
              <a:t>Вампилов, А. В. Утиная охота : пьесы</a:t>
            </a:r>
            <a:r>
              <a:rPr lang="ru-RU" sz="2400" b="1" dirty="0"/>
              <a:t>. </a:t>
            </a:r>
            <a:r>
              <a:rPr lang="ru-RU" sz="2400" b="1" dirty="0" smtClean="0"/>
              <a:t>/ </a:t>
            </a:r>
            <a:r>
              <a:rPr lang="ru-RU" sz="2400" dirty="0"/>
              <a:t>А</a:t>
            </a:r>
            <a:r>
              <a:rPr lang="ru-RU" sz="2400" dirty="0" smtClean="0"/>
              <a:t>. В. Вампилов ; рисунки О. </a:t>
            </a:r>
            <a:r>
              <a:rPr lang="ru-RU" sz="2400" dirty="0" err="1" smtClean="0"/>
              <a:t>Нефёдова</a:t>
            </a:r>
            <a:r>
              <a:rPr lang="ru-RU" sz="2400" b="1" dirty="0" smtClean="0"/>
              <a:t> </a:t>
            </a:r>
            <a:r>
              <a:rPr lang="ru-RU" sz="2400" b="1" dirty="0"/>
              <a:t>-</a:t>
            </a:r>
            <a:r>
              <a:rPr lang="ru-RU" sz="2400" dirty="0"/>
              <a:t> </a:t>
            </a:r>
            <a:r>
              <a:rPr lang="ru-RU" sz="2400" dirty="0" smtClean="0"/>
              <a:t>М. : Дет. лит., 2003. – 272 с. : ил. – (Школьная библиотека)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844824"/>
            <a:ext cx="4402832" cy="4413821"/>
          </a:xfrm>
          <a:blipFill>
            <a:blip r:embed="rId2" cstate="print"/>
            <a:tile tx="0" ty="0" sx="100000" sy="100000" flip="none" algn="tl"/>
          </a:blipFill>
          <a:ln w="28575">
            <a:solidFill>
              <a:schemeClr val="tx2">
                <a:lumMod val="75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1600" dirty="0"/>
              <a:t>В ответ на приглашение "войдите", в дверях только что проснувшегося </a:t>
            </a:r>
            <a:r>
              <a:rPr lang="ru-RU" sz="1600" dirty="0" err="1"/>
              <a:t>Зилова</a:t>
            </a:r>
            <a:r>
              <a:rPr lang="ru-RU" sz="1600" dirty="0"/>
              <a:t> появляется венок: "Это большой дешевый с крупными бумажными цветами и длинной черной лентой сосновый венок".</a:t>
            </a:r>
            <a:br>
              <a:rPr lang="ru-RU" sz="1600" dirty="0"/>
            </a:br>
            <a:r>
              <a:rPr lang="ru-RU" sz="1600" dirty="0"/>
              <a:t> Так начинает свою знаменитую пьесу "Утиная охота" Александр Вампилов. Так зло подшутили над её героем друзья-приятели, прислав на его квартиру траурный венок.</a:t>
            </a:r>
            <a:br>
              <a:rPr lang="ru-RU" sz="1600" dirty="0"/>
            </a:br>
            <a:r>
              <a:rPr lang="ru-RU" sz="1600" dirty="0"/>
              <a:t> Да только жив ли герой в самом деле? Может быть, венок ко времени?</a:t>
            </a:r>
          </a:p>
        </p:txBody>
      </p:sp>
      <p:pic>
        <p:nvPicPr>
          <p:cNvPr id="1026" name="Picture 2" descr="http://www.ecolife.ru/1/Vampilo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578744"/>
            <a:ext cx="3168352" cy="4849362"/>
          </a:xfrm>
          <a:prstGeom prst="rect">
            <a:avLst/>
          </a:prstGeom>
          <a:ln w="57150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96222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642"/>
    </mc:Choice>
    <mc:Fallback>
      <p:transition spd="slow" advTm="86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880" y="274638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/>
              <a:t>Вампилов, А.В. Провинциальные анекдоты </a:t>
            </a:r>
            <a:r>
              <a:rPr lang="ru-RU" sz="2400" dirty="0" smtClean="0"/>
              <a:t>// </a:t>
            </a:r>
            <a:r>
              <a:rPr lang="ru-RU" sz="2400" b="1" dirty="0" smtClean="0"/>
              <a:t>Вампилов А. В. Пьесы. Т. </a:t>
            </a:r>
            <a:r>
              <a:rPr lang="ru-RU" sz="2400" b="1" dirty="0" smtClean="0"/>
              <a:t>1.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55976" y="2071515"/>
            <a:ext cx="4330824" cy="4104456"/>
          </a:xfrm>
          <a:blipFill>
            <a:blip r:embed="rId2" cstate="print"/>
            <a:tile tx="0" ty="0" sx="100000" sy="100000" flip="none" algn="tl"/>
          </a:blipFill>
          <a:ln w="28575">
            <a:solidFill>
              <a:schemeClr val="tx2">
                <a:lumMod val="75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1600" dirty="0" smtClean="0"/>
              <a:t>«Провинциальные </a:t>
            </a:r>
            <a:r>
              <a:rPr lang="ru-RU" sz="1600" dirty="0"/>
              <a:t>анекдоты» были образованы соединением двух одноактных пьес – «Двадцать минут с ангелом» и «История с </a:t>
            </a:r>
            <a:r>
              <a:rPr lang="ru-RU" sz="1600" dirty="0" smtClean="0"/>
              <a:t>метранпажем». Пьеса была поставлена в Ленинграде, в Большом драматическом театре им. Горького (режиссер А. Товстоногов). Обошла многие театры страны, поставлена за рубежом – в Чехословакии, Германии, Югославии, Венгрии, Болгарии, Финляндии, Англии, США, Франции и др.</a:t>
            </a:r>
            <a:endParaRPr lang="ru-RU" sz="1600" dirty="0"/>
          </a:p>
        </p:txBody>
      </p:sp>
      <p:pic>
        <p:nvPicPr>
          <p:cNvPr id="4" name="Picture 2" descr="https://cdn1.ozone.ru/multimedia/101062984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875" t="4756" r="8890" b="7037"/>
          <a:stretch/>
        </p:blipFill>
        <p:spPr bwMode="auto">
          <a:xfrm>
            <a:off x="798971" y="1772816"/>
            <a:ext cx="3096344" cy="4701855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38100">
            <a:solidFill>
              <a:schemeClr val="tx2">
                <a:lumMod val="75000"/>
              </a:schemeClr>
            </a:solidFill>
          </a:ln>
          <a:extLst/>
        </p:spPr>
      </p:pic>
    </p:spTree>
    <p:extLst>
      <p:ext uri="{BB962C8B-B14F-4D97-AF65-F5344CB8AC3E}">
        <p14:creationId xmlns:p14="http://schemas.microsoft.com/office/powerpoint/2010/main" xmlns="" val="2117463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122"/>
    </mc:Choice>
    <mc:Fallback>
      <p:transition spd="slow" advTm="91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880" y="485800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/>
              <a:t>Вампилов, А. В. Прошлым </a:t>
            </a:r>
            <a:r>
              <a:rPr lang="ru-RU" sz="2400" b="1" dirty="0"/>
              <a:t>летом в </a:t>
            </a:r>
            <a:r>
              <a:rPr lang="ru-RU" sz="2400" b="1" dirty="0" err="1" smtClean="0"/>
              <a:t>Чулимске</a:t>
            </a:r>
            <a:r>
              <a:rPr lang="ru-RU" sz="2400" b="1" dirty="0"/>
              <a:t>:</a:t>
            </a:r>
            <a:r>
              <a:rPr lang="ru-RU" sz="2400" b="1" dirty="0" smtClean="0"/>
              <a:t> </a:t>
            </a:r>
            <a:r>
              <a:rPr lang="ru-RU" sz="2400" dirty="0"/>
              <a:t>Драма в двух действиях</a:t>
            </a:r>
            <a:r>
              <a:rPr lang="ru-RU" sz="2400" b="1" dirty="0"/>
              <a:t> </a:t>
            </a:r>
            <a:r>
              <a:rPr lang="ru-RU" sz="2400" b="1" dirty="0" smtClean="0"/>
              <a:t>// Вампилов А. В. Драматургическое наследие 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99992" y="2708920"/>
            <a:ext cx="4186808" cy="3024336"/>
          </a:xfrm>
          <a:blipFill>
            <a:blip r:embed="rId2" cstate="print"/>
            <a:tile tx="0" ty="0" sx="100000" sy="100000" flip="none" algn="tl"/>
          </a:blipFill>
          <a:ln w="28575">
            <a:solidFill>
              <a:schemeClr val="tx2">
                <a:lumMod val="75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1600" dirty="0" smtClean="0"/>
              <a:t>      </a:t>
            </a:r>
            <a:r>
              <a:rPr lang="ru-RU" sz="1600" dirty="0"/>
              <a:t>"Все ко мне возвращается: вечер, улица, лес..." -  реплика, казалось бы, уже сломленного, уставшего от жизни, хотя и молодого следователя </a:t>
            </a:r>
            <a:r>
              <a:rPr lang="ru-RU" sz="1600" dirty="0" err="1"/>
              <a:t>Шаманова</a:t>
            </a:r>
            <a:r>
              <a:rPr lang="ru-RU" sz="1600" dirty="0"/>
              <a:t>. Так что же случилось в </a:t>
            </a:r>
            <a:r>
              <a:rPr lang="ru-RU" sz="1600" dirty="0" err="1"/>
              <a:t>Чулимске</a:t>
            </a:r>
            <a:r>
              <a:rPr lang="ru-RU" sz="1600" dirty="0"/>
              <a:t>? А случилось чудо. Шаманов понял, что любит и любим. И снова хочется всем помогать, говорить правду, верить в добро...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1600" dirty="0" smtClean="0"/>
              <a:t>     </a:t>
            </a:r>
            <a:endParaRPr lang="ru-RU" sz="1600" dirty="0"/>
          </a:p>
        </p:txBody>
      </p:sp>
      <p:pic>
        <p:nvPicPr>
          <p:cNvPr id="4" name="Рисунок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9592" y="2132118"/>
            <a:ext cx="3172460" cy="447675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28575">
            <a:solidFill>
              <a:schemeClr val="tx2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xmlns="" val="2595531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992"/>
    </mc:Choice>
    <mc:Fallback>
      <p:transition spd="slow" advTm="89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880" y="274638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/>
              <a:t>Вампилов, А. В. Финский </a:t>
            </a:r>
            <a:r>
              <a:rPr lang="ru-RU" sz="2400" b="1" dirty="0"/>
              <a:t>нож и персидская </a:t>
            </a:r>
            <a:r>
              <a:rPr lang="ru-RU" sz="2400" b="1" dirty="0" smtClean="0"/>
              <a:t>сирень : </a:t>
            </a:r>
            <a:r>
              <a:rPr lang="ru-RU" sz="2400" b="1" dirty="0"/>
              <a:t>р</a:t>
            </a:r>
            <a:r>
              <a:rPr lang="ru-RU" sz="2400" b="1" dirty="0" smtClean="0"/>
              <a:t>ассказы </a:t>
            </a:r>
            <a:r>
              <a:rPr lang="ru-RU" sz="2400" b="1" dirty="0"/>
              <a:t>и очерки 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2229359"/>
            <a:ext cx="4042792" cy="3556554"/>
          </a:xfrm>
          <a:blipFill>
            <a:blip r:embed="rId2" cstate="print"/>
            <a:tile tx="0" ty="0" sx="100000" sy="100000" flip="none" algn="tl"/>
          </a:blipFill>
          <a:ln w="28575">
            <a:solidFill>
              <a:schemeClr val="tx2">
                <a:lumMod val="75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1600" dirty="0"/>
              <a:t>В книге собраны лучшие рассказы и очерки драматурга. В очерках "Прогулки по Кутулику" автор выступает в роли экскурсовода, который с любовью и легкой грустью показывает родные места, где прошло его детство, школьные годы, откуда он уехал в город, но с годами все чаще возвращался "сюда в своих мыслях".</a:t>
            </a:r>
          </a:p>
        </p:txBody>
      </p:sp>
      <p:pic>
        <p:nvPicPr>
          <p:cNvPr id="4" name="Picture 9" descr="D:\документы\11класс\Вампилов\обложки книг\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484784"/>
            <a:ext cx="3744416" cy="4947979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28575">
            <a:solidFill>
              <a:schemeClr val="tx2">
                <a:lumMod val="75000"/>
              </a:schemeClr>
            </a:solidFill>
          </a:ln>
          <a:extLst/>
        </p:spPr>
      </p:pic>
    </p:spTree>
    <p:extLst>
      <p:ext uri="{BB962C8B-B14F-4D97-AF65-F5344CB8AC3E}">
        <p14:creationId xmlns:p14="http://schemas.microsoft.com/office/powerpoint/2010/main" xmlns="" val="1874081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509"/>
    </mc:Choice>
    <mc:Fallback>
      <p:transition spd="slow" advTm="85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692696"/>
            <a:ext cx="8003232" cy="5649491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dirty="0"/>
              <a:t>Обзор жизни и творчества Александра </a:t>
            </a:r>
            <a:r>
              <a:rPr lang="ru-RU" dirty="0" smtClean="0"/>
              <a:t>Вампилова составлен в рамках подготовки и проведения интегрированного урока внеклассного </a:t>
            </a:r>
            <a:r>
              <a:rPr lang="ru-RU" dirty="0"/>
              <a:t>чтения в 10</a:t>
            </a:r>
            <a:r>
              <a:rPr lang="ru-RU" sz="2900" dirty="0"/>
              <a:t>А</a:t>
            </a:r>
            <a:r>
              <a:rPr lang="ru-RU" dirty="0"/>
              <a:t> </a:t>
            </a:r>
            <a:r>
              <a:rPr lang="ru-RU" dirty="0" smtClean="0"/>
              <a:t>классе.</a:t>
            </a:r>
          </a:p>
          <a:p>
            <a:pPr marL="0" indent="0" algn="just">
              <a:lnSpc>
                <a:spcPct val="150000"/>
              </a:lnSpc>
              <a:buNone/>
            </a:pPr>
            <a:endParaRPr lang="ru-RU" sz="2200" dirty="0" smtClean="0"/>
          </a:p>
          <a:p>
            <a:pPr algn="just">
              <a:lnSpc>
                <a:spcPct val="150000"/>
              </a:lnSpc>
            </a:pPr>
            <a:r>
              <a:rPr lang="ru-RU" sz="2800" b="1" dirty="0" smtClean="0"/>
              <a:t>Цель:</a:t>
            </a:r>
            <a:r>
              <a:rPr lang="ru-RU" sz="2800" dirty="0" smtClean="0"/>
              <a:t> знакомство обучающихся с биографией и творчеством всемирно известного драматурга А.В. Вампилова</a:t>
            </a:r>
          </a:p>
          <a:p>
            <a:pPr algn="just">
              <a:lnSpc>
                <a:spcPct val="150000"/>
              </a:lnSpc>
            </a:pPr>
            <a:r>
              <a:rPr lang="ru-RU" sz="2800" b="1" dirty="0" smtClean="0"/>
              <a:t>Задачи</a:t>
            </a:r>
            <a:r>
              <a:rPr lang="ru-RU" sz="2800" dirty="0"/>
              <a:t>: заинтересовать </a:t>
            </a:r>
            <a:r>
              <a:rPr lang="ru-RU" sz="2800" dirty="0" smtClean="0"/>
              <a:t>старшеклассников </a:t>
            </a:r>
            <a:r>
              <a:rPr lang="ru-RU" sz="2800" dirty="0"/>
              <a:t>творчеством А</a:t>
            </a:r>
            <a:r>
              <a:rPr lang="ru-RU" sz="2800" dirty="0" smtClean="0"/>
              <a:t>. Вампилова</a:t>
            </a:r>
            <a:r>
              <a:rPr lang="ru-RU" sz="2800" dirty="0"/>
              <a:t>;</a:t>
            </a:r>
            <a:r>
              <a:rPr lang="ru-RU" sz="2800" dirty="0" smtClean="0"/>
              <a:t> пробудить </a:t>
            </a:r>
            <a:r>
              <a:rPr lang="ru-RU" sz="2800" dirty="0"/>
              <a:t>желание к чтению произведений </a:t>
            </a:r>
            <a:r>
              <a:rPr lang="ru-RU" sz="2800" dirty="0" smtClean="0"/>
              <a:t>А.В. </a:t>
            </a:r>
            <a:r>
              <a:rPr lang="ru-RU" sz="2800" dirty="0"/>
              <a:t>Вампилова; расширить их </a:t>
            </a:r>
            <a:r>
              <a:rPr lang="ru-RU" sz="2800" dirty="0" smtClean="0"/>
              <a:t>кругозор.</a:t>
            </a:r>
            <a:endParaRPr lang="ru-RU" sz="2800" dirty="0"/>
          </a:p>
          <a:p>
            <a:pPr algn="just">
              <a:lnSpc>
                <a:spcPct val="150000"/>
              </a:lnSpc>
            </a:pPr>
            <a:r>
              <a:rPr lang="ru-RU" sz="2800" b="1" dirty="0"/>
              <a:t>Оборудование:</a:t>
            </a:r>
            <a:r>
              <a:rPr lang="ru-RU" sz="2800" dirty="0"/>
              <a:t> компьютер, проектор</a:t>
            </a:r>
            <a:r>
              <a:rPr lang="ru-RU" sz="2800" dirty="0" smtClean="0"/>
              <a:t>, </a:t>
            </a:r>
            <a:r>
              <a:rPr lang="ru-RU" sz="2800" dirty="0"/>
              <a:t>музыкальное сопровождение.</a:t>
            </a:r>
          </a:p>
          <a:p>
            <a:pPr algn="just">
              <a:lnSpc>
                <a:spcPct val="150000"/>
              </a:lnSpc>
            </a:pPr>
            <a:r>
              <a:rPr lang="ru-RU" sz="2800" b="1" dirty="0" smtClean="0"/>
              <a:t>Оформление:</a:t>
            </a:r>
            <a:r>
              <a:rPr lang="ru-RU" sz="2800" dirty="0" smtClean="0"/>
              <a:t> портрет </a:t>
            </a:r>
            <a:r>
              <a:rPr lang="ru-RU" sz="2800" dirty="0"/>
              <a:t>писателя, книжная</a:t>
            </a:r>
            <a:r>
              <a:rPr lang="ru-RU" dirty="0" smtClean="0"/>
              <a:t> </a:t>
            </a:r>
            <a:r>
              <a:rPr lang="ru-RU" sz="2800" dirty="0"/>
              <a:t>выставка.</a:t>
            </a:r>
          </a:p>
        </p:txBody>
      </p:sp>
    </p:spTree>
    <p:extLst>
      <p:ext uri="{BB962C8B-B14F-4D97-AF65-F5344CB8AC3E}">
        <p14:creationId xmlns:p14="http://schemas.microsoft.com/office/powerpoint/2010/main" xmlns="" val="992190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100" b="1" dirty="0" smtClean="0"/>
              <a:t>Вампилов, А. В. Билет </a:t>
            </a:r>
            <a:r>
              <a:rPr lang="ru-RU" sz="3100" b="1" dirty="0"/>
              <a:t>на </a:t>
            </a:r>
            <a:r>
              <a:rPr lang="ru-RU" sz="3100" b="1" dirty="0" err="1" smtClean="0"/>
              <a:t>Усть-Илим</a:t>
            </a:r>
            <a:r>
              <a:rPr lang="ru-RU" sz="3100" b="1" dirty="0" smtClean="0"/>
              <a:t> : </a:t>
            </a:r>
            <a:r>
              <a:rPr lang="ru-RU" sz="2700" b="1" dirty="0"/>
              <a:t>Публицистика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88024" y="2258380"/>
            <a:ext cx="3970784" cy="3528392"/>
          </a:xfrm>
          <a:blipFill>
            <a:blip r:embed="rId2" cstate="print"/>
            <a:tile tx="0" ty="0" sx="100000" sy="100000" flip="none" algn="tl"/>
          </a:blipFill>
          <a:ln w="28575">
            <a:solidFill>
              <a:schemeClr val="tx2">
                <a:lumMod val="75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1600" dirty="0"/>
              <a:t>В книгу включены два публицистических цикла - "</a:t>
            </a:r>
            <a:r>
              <a:rPr lang="ru-RU" sz="1600" dirty="0" err="1"/>
              <a:t>Усть</a:t>
            </a:r>
            <a:r>
              <a:rPr lang="ru-RU" sz="1600" dirty="0"/>
              <a:t>-Илим" и "Прогулки по Кутулику".</a:t>
            </a:r>
            <a:br>
              <a:rPr lang="ru-RU" sz="1600" dirty="0"/>
            </a:br>
            <a:r>
              <a:rPr lang="ru-RU" sz="1600" dirty="0"/>
              <a:t> "</a:t>
            </a:r>
            <a:r>
              <a:rPr lang="ru-RU" sz="1600" dirty="0" err="1"/>
              <a:t>Усть</a:t>
            </a:r>
            <a:r>
              <a:rPr lang="ru-RU" sz="1600" dirty="0"/>
              <a:t>-Илим"  не просто рассказ о новой жизни на берегах Ангары. Это серьезные, порой лиричные, порой скрупулезно исследовательские размышления о возникновении на сибирской земле новых городов...</a:t>
            </a:r>
          </a:p>
        </p:txBody>
      </p:sp>
      <p:pic>
        <p:nvPicPr>
          <p:cNvPr id="1026" name="Picture 2" descr="https://detstvo.irkutsk.ru/content/images/vampilov/bilent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10308"/>
            <a:ext cx="3790707" cy="4824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92850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480"/>
    </mc:Choice>
    <mc:Fallback>
      <p:transition spd="slow" advTm="94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/>
              <a:t>Фильмография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0872" y="1268760"/>
            <a:ext cx="8229600" cy="5256584"/>
          </a:xfrm>
          <a:blipFill>
            <a:blip r:embed="rId2" cstate="print"/>
            <a:tile tx="0" ty="0" sx="100000" sy="100000" flip="none" algn="tl"/>
          </a:blipFill>
          <a:ln w="28575">
            <a:solidFill>
              <a:schemeClr val="tx2">
                <a:lumMod val="75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 marL="0" indent="0">
              <a:buNone/>
            </a:pPr>
            <a:r>
              <a:rPr lang="ru-RU" sz="1600" dirty="0"/>
              <a:t>1975 — </a:t>
            </a:r>
            <a:r>
              <a:rPr lang="ru-RU" sz="1600" b="1" dirty="0"/>
              <a:t>Прошлым летом в </a:t>
            </a:r>
            <a:r>
              <a:rPr lang="ru-RU" sz="1600" b="1" dirty="0" err="1"/>
              <a:t>Чулимске</a:t>
            </a:r>
            <a:endParaRPr lang="ru-RU" sz="1600" b="1" dirty="0"/>
          </a:p>
          <a:p>
            <a:pPr marL="0" indent="0">
              <a:buNone/>
            </a:pPr>
            <a:r>
              <a:rPr lang="ru-RU" sz="1600" dirty="0"/>
              <a:t>1976 — </a:t>
            </a:r>
            <a:r>
              <a:rPr lang="ru-RU" sz="1600" b="1" dirty="0"/>
              <a:t>Старший сын</a:t>
            </a:r>
          </a:p>
          <a:p>
            <a:pPr marL="0" indent="0">
              <a:buNone/>
            </a:pPr>
            <a:r>
              <a:rPr lang="ru-RU" sz="1600" dirty="0"/>
              <a:t>1979 — </a:t>
            </a:r>
            <a:r>
              <a:rPr lang="ru-RU" sz="1600" b="1" dirty="0"/>
              <a:t>История с метранпажем</a:t>
            </a:r>
            <a:r>
              <a:rPr lang="ru-RU" sz="1600" dirty="0"/>
              <a:t> (по пьесе «Провинциальные анекдоты»)</a:t>
            </a:r>
          </a:p>
          <a:p>
            <a:pPr marL="0" indent="0">
              <a:buNone/>
            </a:pPr>
            <a:r>
              <a:rPr lang="ru-RU" sz="1600" dirty="0"/>
              <a:t>1979 — </a:t>
            </a:r>
            <a:r>
              <a:rPr lang="ru-RU" sz="1600" b="1" dirty="0"/>
              <a:t>Дом окнами в поле </a:t>
            </a:r>
            <a:r>
              <a:rPr lang="ru-RU" sz="1600" dirty="0"/>
              <a:t>(С. Любшин, И. Купченко, </a:t>
            </a:r>
            <a:r>
              <a:rPr lang="ru-RU" sz="1600" dirty="0" err="1"/>
              <a:t>реж</a:t>
            </a:r>
            <a:r>
              <a:rPr lang="ru-RU" sz="1600" dirty="0"/>
              <a:t>. Г. Павлов)</a:t>
            </a:r>
          </a:p>
          <a:p>
            <a:pPr marL="0" indent="0">
              <a:buNone/>
            </a:pPr>
            <a:r>
              <a:rPr lang="ru-RU" sz="1600" dirty="0"/>
              <a:t>1979 — </a:t>
            </a:r>
            <a:r>
              <a:rPr lang="ru-RU" sz="1600" b="1" dirty="0"/>
              <a:t>Отпуск в сентябре</a:t>
            </a:r>
            <a:r>
              <a:rPr lang="ru-RU" sz="1600" dirty="0"/>
              <a:t> (по пьесе «Утиная охота»)</a:t>
            </a:r>
          </a:p>
          <a:p>
            <a:pPr marL="0" indent="0">
              <a:buNone/>
            </a:pPr>
            <a:r>
              <a:rPr lang="ru-RU" sz="1600" dirty="0"/>
              <a:t>1980 — </a:t>
            </a:r>
            <a:r>
              <a:rPr lang="ru-RU" sz="1600" b="1" dirty="0"/>
              <a:t>Эндшпиль</a:t>
            </a:r>
            <a:r>
              <a:rPr lang="ru-RU" sz="1600" dirty="0"/>
              <a:t> (короткометражный фильм по одноименному рассказу) Реж. В. Бутурлин. </a:t>
            </a:r>
            <a:r>
              <a:rPr lang="ru-RU" sz="1600" dirty="0" smtClean="0"/>
              <a:t>В </a:t>
            </a:r>
            <a:r>
              <a:rPr lang="ru-RU" sz="1600" dirty="0"/>
              <a:t>ролях: О. Борисов, М. Рождественская, Е. Баранов.</a:t>
            </a:r>
          </a:p>
          <a:p>
            <a:pPr marL="0" indent="0">
              <a:buNone/>
            </a:pPr>
            <a:r>
              <a:rPr lang="ru-RU" sz="1600" dirty="0"/>
              <a:t>1981 — </a:t>
            </a:r>
            <a:r>
              <a:rPr lang="ru-RU" sz="1600" b="1" dirty="0"/>
              <a:t>Несравненный Наконечников</a:t>
            </a:r>
          </a:p>
          <a:p>
            <a:pPr marL="0" indent="0">
              <a:buNone/>
            </a:pPr>
            <a:r>
              <a:rPr lang="ru-RU" sz="1600" dirty="0"/>
              <a:t>1981 — </a:t>
            </a:r>
            <a:r>
              <a:rPr lang="ru-RU" sz="1600" b="1" dirty="0"/>
              <a:t>Валентина</a:t>
            </a:r>
            <a:r>
              <a:rPr lang="ru-RU" sz="1600" dirty="0"/>
              <a:t> (по мотивам пьесы «Прошлым летом в </a:t>
            </a:r>
            <a:r>
              <a:rPr lang="ru-RU" sz="1600" dirty="0" err="1"/>
              <a:t>Чулимске</a:t>
            </a:r>
            <a:r>
              <a:rPr lang="ru-RU" sz="1600" dirty="0"/>
              <a:t>»)</a:t>
            </a:r>
          </a:p>
          <a:p>
            <a:pPr marL="0" indent="0">
              <a:buNone/>
            </a:pPr>
            <a:r>
              <a:rPr lang="ru-RU" sz="1600" dirty="0"/>
              <a:t>1989 — </a:t>
            </a:r>
            <a:r>
              <a:rPr lang="ru-RU" sz="1600" b="1" dirty="0"/>
              <a:t>Двадцать минут с ангелом </a:t>
            </a:r>
            <a:r>
              <a:rPr lang="ru-RU" sz="1600" dirty="0"/>
              <a:t>(по одной новелле из «Провинциальных анекдотов»)</a:t>
            </a:r>
          </a:p>
          <a:p>
            <a:pPr marL="0" indent="0">
              <a:buNone/>
            </a:pPr>
            <a:r>
              <a:rPr lang="ru-RU" sz="1600" dirty="0"/>
              <a:t>1990 — </a:t>
            </a:r>
            <a:r>
              <a:rPr lang="ru-RU" sz="1600" b="1" dirty="0"/>
              <a:t>Провинциальный анекдот</a:t>
            </a:r>
            <a:r>
              <a:rPr lang="ru-RU" sz="1600" dirty="0"/>
              <a:t> (по одной новелле из «Провинциальных анекдотов»)</a:t>
            </a:r>
          </a:p>
          <a:p>
            <a:pPr marL="0" indent="0">
              <a:buNone/>
            </a:pPr>
            <a:r>
              <a:rPr lang="ru-RU" sz="1600" dirty="0"/>
              <a:t>2003 — </a:t>
            </a:r>
            <a:r>
              <a:rPr lang="ru-RU" sz="1600" b="1" dirty="0"/>
              <a:t>Прощание в июне</a:t>
            </a:r>
          </a:p>
          <a:p>
            <a:pPr marL="0" indent="0">
              <a:buNone/>
            </a:pPr>
            <a:r>
              <a:rPr lang="ru-RU" sz="1600" dirty="0"/>
              <a:t>2006 — </a:t>
            </a:r>
            <a:r>
              <a:rPr lang="ru-RU" sz="1600" b="1" dirty="0"/>
              <a:t>Старший сын </a:t>
            </a:r>
            <a:r>
              <a:rPr lang="ru-RU" sz="1600" dirty="0"/>
              <a:t>(англ. </a:t>
            </a:r>
            <a:r>
              <a:rPr lang="ru-RU" sz="1600" dirty="0" err="1"/>
              <a:t>Elder</a:t>
            </a:r>
            <a:r>
              <a:rPr lang="ru-RU" sz="1600" dirty="0"/>
              <a:t> </a:t>
            </a:r>
            <a:r>
              <a:rPr lang="ru-RU" sz="1600" dirty="0" err="1"/>
              <a:t>son</a:t>
            </a:r>
            <a:r>
              <a:rPr lang="ru-RU" sz="1600" dirty="0"/>
              <a:t>)</a:t>
            </a:r>
          </a:p>
          <a:p>
            <a:pPr marL="0" indent="0">
              <a:buNone/>
            </a:pPr>
            <a:r>
              <a:rPr lang="ru-RU" sz="1600" dirty="0"/>
              <a:t>2011 — </a:t>
            </a:r>
            <a:r>
              <a:rPr lang="ru-RU" sz="1600" b="1" dirty="0"/>
              <a:t>Свидание</a:t>
            </a:r>
            <a:r>
              <a:rPr lang="ru-RU" sz="1600" dirty="0"/>
              <a:t> (короткометражный фильм по одноименному произведению</a:t>
            </a:r>
            <a:r>
              <a:rPr lang="ru-RU" sz="1600" dirty="0" smtClean="0"/>
              <a:t>)</a:t>
            </a:r>
            <a:endParaRPr lang="ru-RU" sz="1600" dirty="0"/>
          </a:p>
          <a:p>
            <a:pPr marL="0" indent="0">
              <a:buNone/>
            </a:pPr>
            <a:r>
              <a:rPr lang="ru-RU" sz="1600" dirty="0"/>
              <a:t>2014 — </a:t>
            </a:r>
            <a:r>
              <a:rPr lang="ru-RU" sz="1600" b="1" dirty="0"/>
              <a:t>Прошлым летом в </a:t>
            </a:r>
            <a:r>
              <a:rPr lang="ru-RU" sz="1600" b="1" dirty="0" err="1"/>
              <a:t>Чулимске</a:t>
            </a:r>
            <a:r>
              <a:rPr lang="ru-RU" sz="1600" dirty="0"/>
              <a:t> — режиссёр Виктор </a:t>
            </a:r>
            <a:r>
              <a:rPr lang="ru-RU" sz="1600" dirty="0" err="1"/>
              <a:t>Демент</a:t>
            </a:r>
            <a:endParaRPr lang="ru-RU" sz="1600" dirty="0"/>
          </a:p>
          <a:p>
            <a:pPr marL="0" indent="0">
              <a:buNone/>
            </a:pPr>
            <a:r>
              <a:rPr lang="ru-RU" sz="1600" dirty="0"/>
              <a:t>2015 — </a:t>
            </a:r>
            <a:r>
              <a:rPr lang="ru-RU" sz="1600" b="1" dirty="0"/>
              <a:t>Райские кущи </a:t>
            </a:r>
            <a:r>
              <a:rPr lang="ru-RU" sz="1600" dirty="0"/>
              <a:t>(по пьесе «Утиная охота»)</a:t>
            </a:r>
          </a:p>
          <a:p>
            <a:pPr marL="0" indent="0">
              <a:lnSpc>
                <a:spcPct val="150000"/>
              </a:lnSpc>
              <a:buNone/>
            </a:pP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xmlns="" val="3713800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8245"/>
    </mc:Choice>
    <mc:Fallback>
      <p:transition spd="slow" advTm="182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3000"/>
                            </p:stCondLst>
                            <p:childTnLst>
                              <p:par>
                                <p:cTn id="8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4000"/>
                            </p:stCondLst>
                            <p:childTnLst>
                              <p:par>
                                <p:cTn id="8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0"/>
                            </p:stCondLst>
                            <p:childTnLst>
                              <p:par>
                                <p:cTn id="9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ru-RU" dirty="0" smtClean="0"/>
              <a:t>Памятные места</a:t>
            </a:r>
            <a:endParaRPr lang="ru-RU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395536" y="1520668"/>
            <a:ext cx="3672408" cy="4788652"/>
            <a:chOff x="395356" y="548680"/>
            <a:chExt cx="3672408" cy="4788652"/>
          </a:xfrm>
        </p:grpSpPr>
        <p:pic>
          <p:nvPicPr>
            <p:cNvPr id="4" name="Picture 2" descr="https://cbs-irkutsk.ru/wp-content/uploads/2021/08/фото-9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561" y="548680"/>
              <a:ext cx="3239998" cy="410126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Прямоугольник 4"/>
            <p:cNvSpPr/>
            <p:nvPr/>
          </p:nvSpPr>
          <p:spPr>
            <a:xfrm>
              <a:off x="395356" y="4691001"/>
              <a:ext cx="367240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/>
                <a:t>А</a:t>
              </a:r>
              <a:r>
                <a:rPr lang="ru-RU" dirty="0" smtClean="0"/>
                <a:t>. В</a:t>
              </a:r>
              <a:r>
                <a:rPr lang="ru-RU" dirty="0"/>
                <a:t>. Вампилов похоронен на Радищевском кладбище</a:t>
              </a: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4427984" y="1520668"/>
            <a:ext cx="4576933" cy="4747594"/>
            <a:chOff x="4427984" y="541035"/>
            <a:chExt cx="4576933" cy="4747594"/>
          </a:xfrm>
        </p:grpSpPr>
        <p:pic>
          <p:nvPicPr>
            <p:cNvPr id="8194" name="Picture 2" descr="https://upload.wikimedia.org/wikipedia/commons/thumb/6/62/Monument-Vampilov.jpg/1024px-Monument-Vampilov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7984" y="541035"/>
              <a:ext cx="4511857" cy="408183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Прямоугольник 6"/>
            <p:cNvSpPr/>
            <p:nvPr/>
          </p:nvSpPr>
          <p:spPr>
            <a:xfrm>
              <a:off x="4432917" y="4642298"/>
              <a:ext cx="4572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ru-RU" dirty="0"/>
                <a:t>Памятный знак на берегу озера Байкал у места гибели (исток Ангары)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604843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258"/>
    </mc:Choice>
    <mc:Fallback>
      <p:transition spd="slow" advTm="5258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dirty="0" smtClean="0"/>
              <a:t>Москва, </a:t>
            </a:r>
            <a:r>
              <a:rPr lang="ru-RU" sz="2400" dirty="0"/>
              <a:t>двор театра «Табакерка»</a:t>
            </a:r>
            <a:r>
              <a:rPr lang="ru-RU" sz="2400" dirty="0" smtClean="0"/>
              <a:t> </a:t>
            </a:r>
            <a:r>
              <a:rPr lang="ru-RU" sz="2400" dirty="0"/>
              <a:t>(2007 г.). Памятник Александру Вампилову, Виктору Розову и Александру Володину. Скульптор А. С. </a:t>
            </a:r>
            <a:r>
              <a:rPr lang="ru-RU" sz="2400" dirty="0" smtClean="0"/>
              <a:t>Чаркин</a:t>
            </a:r>
            <a:endParaRPr lang="ru-RU" sz="2400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 cstate="print"/>
          <a:srcRect l="20921" t="8534" r="20120" b="3915"/>
          <a:stretch/>
        </p:blipFill>
        <p:spPr bwMode="auto">
          <a:xfrm>
            <a:off x="1547664" y="1484784"/>
            <a:ext cx="6336704" cy="49685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276456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101"/>
    </mc:Choice>
    <mc:Fallback>
      <p:transition spd="slow" advTm="5101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dirty="0" smtClean="0"/>
              <a:t>Иркутск, сквер </a:t>
            </a:r>
            <a:r>
              <a:rPr lang="ru-RU" sz="2400" dirty="0"/>
              <a:t>у </a:t>
            </a:r>
            <a:r>
              <a:rPr lang="ru-RU" sz="2400" dirty="0" smtClean="0"/>
              <a:t>академического </a:t>
            </a:r>
            <a:r>
              <a:rPr lang="ru-RU" sz="2400" dirty="0"/>
              <a:t>драматического театра им. Н.П. </a:t>
            </a:r>
            <a:r>
              <a:rPr lang="ru-RU" sz="2400" dirty="0" smtClean="0"/>
              <a:t>Охлопкова (2003). </a:t>
            </a:r>
            <a:r>
              <a:rPr lang="ru-RU" sz="2400" dirty="0"/>
              <a:t>Скульптор — народный художник России Михаил </a:t>
            </a:r>
            <a:r>
              <a:rPr lang="ru-RU" sz="2400" dirty="0" err="1"/>
              <a:t>Переяславец</a:t>
            </a:r>
            <a:endParaRPr lang="ru-RU" sz="2400" dirty="0"/>
          </a:p>
        </p:txBody>
      </p:sp>
      <p:pic>
        <p:nvPicPr>
          <p:cNvPr id="13314" name="Picture 2" descr="http://xn----9sbekrdkscgiokth1g.xn--p1ai/wp-content/uploads/2016/06/foto4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6214" y="1556792"/>
            <a:ext cx="6816186" cy="50818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40676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6452"/>
    </mc:Choice>
    <mc:Fallback>
      <p:transition spd="slow" advTm="6452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dirty="0"/>
              <a:t>Кутулик (2012 г</a:t>
            </a:r>
            <a:r>
              <a:rPr lang="ru-RU" sz="2400" dirty="0" smtClean="0"/>
              <a:t>.) </a:t>
            </a:r>
            <a:br>
              <a:rPr lang="ru-RU" sz="2400" dirty="0" smtClean="0"/>
            </a:br>
            <a:r>
              <a:rPr lang="ru-RU" sz="2400" dirty="0" smtClean="0"/>
              <a:t>Скульптор </a:t>
            </a:r>
            <a:r>
              <a:rPr lang="ru-RU" sz="2400" dirty="0"/>
              <a:t>Болот </a:t>
            </a:r>
            <a:r>
              <a:rPr lang="ru-RU" sz="2400" dirty="0" err="1"/>
              <a:t>Цыжипов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s://primamedia_2537050521.s3.cloud.mts.ru/files/big/1599/159887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12776"/>
            <a:ext cx="7848872" cy="52346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04795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337"/>
    </mc:Choice>
    <mc:Fallback>
      <p:transition spd="slow" advTm="5337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dirty="0" smtClean="0"/>
              <a:t>Черемхово (2012 </a:t>
            </a:r>
            <a:r>
              <a:rPr lang="ru-RU" sz="2400" dirty="0"/>
              <a:t>г.) </a:t>
            </a:r>
            <a:r>
              <a:rPr lang="ru-RU" sz="2400" dirty="0" smtClean="0"/>
              <a:t>Скульптурная </a:t>
            </a:r>
            <a:r>
              <a:rPr lang="ru-RU" sz="2400" dirty="0"/>
              <a:t>композиция: Александр Вампилов, Владимир </a:t>
            </a:r>
            <a:r>
              <a:rPr lang="ru-RU" sz="2400" dirty="0" err="1"/>
              <a:t>Гуркин</a:t>
            </a:r>
            <a:r>
              <a:rPr lang="ru-RU" sz="2400" dirty="0"/>
              <a:t> и Михаил Варфоломеев. </a:t>
            </a:r>
            <a:r>
              <a:rPr lang="ru-RU" sz="2400" dirty="0" smtClean="0"/>
              <a:t>Скульптор </a:t>
            </a:r>
            <a:r>
              <a:rPr lang="ru-RU" sz="2400" dirty="0"/>
              <a:t>Карим </a:t>
            </a:r>
            <a:r>
              <a:rPr lang="ru-RU" sz="2400" dirty="0" err="1"/>
              <a:t>Мухамадеев</a:t>
            </a:r>
            <a:r>
              <a:rPr lang="ru-RU" sz="2400" dirty="0"/>
              <a:t>.</a:t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4" name="Рисунок 3" descr="https://avatars.mds.yandex.net/get-altay/474904/2a00000160d83334d5f30c3049b0a83153e9/XXL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417" t="9833" r="11539" b="5303"/>
          <a:stretch/>
        </p:blipFill>
        <p:spPr bwMode="auto">
          <a:xfrm>
            <a:off x="1619672" y="1700808"/>
            <a:ext cx="6048672" cy="48430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663051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6481"/>
    </mc:Choice>
    <mc:Fallback>
      <p:transition spd="slow" advTm="6481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8720" y="620688"/>
            <a:ext cx="8229600" cy="5472608"/>
          </a:xfrm>
        </p:spPr>
        <p:txBody>
          <a:bodyPr>
            <a:noAutofit/>
          </a:bodyPr>
          <a:lstStyle/>
          <a:p>
            <a:pPr marL="109728" indent="0" algn="just">
              <a:lnSpc>
                <a:spcPct val="140000"/>
              </a:lnSpc>
              <a:buNone/>
              <a:defRPr/>
            </a:pP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"...Александр Вампилов - из тех редких имен и явлений в отечественной литературе, для которых громкие публичные слова как бы малы и "жмут". Они - другой меры. Прежде чем говорить о Вампилове, хочется помолчать - и над судьбой его, при жизни не баловавшей признанием, рано оборвавшей эту жизнь, и перед встречей с его героями, стоящими в той стороне, где не бывает тесно от многолюдья, потому что добро, свет, совесть и надежда там негромкие, неземные и убедительные". </a:t>
            </a:r>
          </a:p>
          <a:p>
            <a:pPr marL="0" indent="0" algn="r">
              <a:lnSpc>
                <a:spcPct val="140000"/>
              </a:lnSpc>
              <a:buNone/>
              <a:defRPr/>
            </a:pP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                      Валентин Распутин </a:t>
            </a:r>
          </a:p>
        </p:txBody>
      </p:sp>
      <p:pic>
        <p:nvPicPr>
          <p:cNvPr id="4098" name="Picture 2" descr="https://b1.culture.ru/c/72648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836712"/>
            <a:ext cx="8208912" cy="54726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32148927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104"/>
    </mc:Choice>
    <mc:Fallback>
      <p:transition spd="slow" advTm="71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1223201" y="1497567"/>
            <a:ext cx="7056784" cy="5232103"/>
            <a:chOff x="1115616" y="1412776"/>
            <a:chExt cx="7056784" cy="5232103"/>
          </a:xfrm>
        </p:grpSpPr>
        <p:pic>
          <p:nvPicPr>
            <p:cNvPr id="5" name="Picture 2" descr="https://www.dramteatr.ru/sites/default/files/resize/4%20%28%D0%9A%D0%BE%D0%BF%D0%B8%D1%80%D0%BE%D0%B2%D0%B0%D1%82%D1%8C%29_1-700x469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5616" y="1916832"/>
              <a:ext cx="7056784" cy="4728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1835696" y="1412776"/>
              <a:ext cx="60486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/>
                <a:t>Иркутский государственный университет</a:t>
              </a:r>
              <a:endParaRPr lang="ru-RU" b="1" dirty="0"/>
            </a:p>
          </p:txBody>
        </p:sp>
      </p:grpSp>
      <p:pic>
        <p:nvPicPr>
          <p:cNvPr id="1026" name="Picture 2" descr="https://mystories38.ru/wp-content/uploads/2020/01/2-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2456015"/>
            <a:ext cx="8352928" cy="41764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899592" y="1340768"/>
            <a:ext cx="6940715" cy="5507735"/>
            <a:chOff x="1853698" y="740162"/>
            <a:chExt cx="6940715" cy="5507735"/>
          </a:xfrm>
        </p:grpSpPr>
        <p:pic>
          <p:nvPicPr>
            <p:cNvPr id="9" name="Picture 2" descr="https://www.dramteatr.ru/sites/default/files/resize/7%20%28%D0%9A%D0%BE%D0%BF%D0%B8%D1%80%D0%BE%D0%B2%D0%B0%D1%82%D1%8C%29_1-362x700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3698" y="740162"/>
              <a:ext cx="2848286" cy="550773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4784520" y="3152845"/>
              <a:ext cx="4009893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Церковь Михаила Архангела (св. Харлампия) (бывшее общежитие Иркутского государственного университета)</a:t>
              </a:r>
              <a:endParaRPr lang="ru-RU" b="1" dirty="0"/>
            </a:p>
          </p:txBody>
        </p:sp>
      </p:grpSp>
      <p:pic>
        <p:nvPicPr>
          <p:cNvPr id="1028" name="Picture 4" descr="https://static.irk.ru/media/img/site/gallery/63/86fff64c-7379-49e5-b8c7-9c4411723237_jpg_800x600_x-False_q8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4945" y="1682233"/>
            <a:ext cx="6530173" cy="48976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www.dramteatr.ru/sites/default/files/2%20%281%29%20%28%D0%9A%D0%BE%D0%BF%D0%B8%D1%80%D0%BE%D0%B2%D0%B0%D1%82%D1%8C%2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23401" y="1340768"/>
            <a:ext cx="3888432" cy="65275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Группа 16"/>
          <p:cNvGrpSpPr/>
          <p:nvPr/>
        </p:nvGrpSpPr>
        <p:grpSpPr>
          <a:xfrm>
            <a:off x="386637" y="1177242"/>
            <a:ext cx="7881531" cy="5474234"/>
            <a:chOff x="611560" y="1172803"/>
            <a:chExt cx="7881531" cy="5474234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611560" y="1916832"/>
              <a:ext cx="463859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b="1" dirty="0" smtClean="0"/>
                <a:t>Иркутский Академический драматический театр </a:t>
              </a:r>
              <a:br>
                <a:rPr lang="ru-RU" b="1" dirty="0" smtClean="0"/>
              </a:br>
              <a:r>
                <a:rPr lang="ru-RU" b="1" dirty="0" smtClean="0"/>
                <a:t>им. Н.П. Охлопкова</a:t>
              </a:r>
              <a:endParaRPr lang="ru-RU" b="1" dirty="0"/>
            </a:p>
          </p:txBody>
        </p:sp>
        <p:pic>
          <p:nvPicPr>
            <p:cNvPr id="19" name="Picture 2" descr="https://www.dramteatr.ru/sites/default/files/resize/9%20%281%29%20%28%D0%9A%D0%BE%D0%BF%D0%B8%D1%80%D0%BE%D0%B2%D0%B0%D1%82%D1%8C%29-397x600.jpg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914"/>
            <a:stretch/>
          </p:blipFill>
          <p:spPr bwMode="auto">
            <a:xfrm>
              <a:off x="4976516" y="1172803"/>
              <a:ext cx="3516575" cy="5474234"/>
            </a:xfrm>
            <a:prstGeom prst="rect">
              <a:avLst/>
            </a:prstGeom>
            <a:ln w="28575">
              <a:solidFill>
                <a:schemeClr val="bg2">
                  <a:lumMod val="25000"/>
                </a:schemeClr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Рисунок 19" descr="https://live.staticflickr.com/784/41236045551_4dd44d23f2_b.jpg"/>
            <p:cNvPicPr/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24100"/>
            <a:stretch/>
          </p:blipFill>
          <p:spPr bwMode="auto">
            <a:xfrm>
              <a:off x="827584" y="3284984"/>
              <a:ext cx="3960440" cy="292274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53640926-AAD7-44D8-BBD7-CCE9431645EC}">
                <a14:shadowObscured xmlns:a14="http://schemas.microsoft.com/office/drawing/2010/main" xmlns=""/>
              </a:ext>
            </a:extLst>
          </p:spPr>
        </p:pic>
      </p:grpSp>
      <p:pic>
        <p:nvPicPr>
          <p:cNvPr id="21" name="Александр Маршал - Иркутская история (megapesni.com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0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8689274" y="6147807"/>
            <a:ext cx="347222" cy="34722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10443" y="355303"/>
            <a:ext cx="79208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latin typeface="+mj-lt"/>
                <a:ea typeface="+mj-ea"/>
                <a:cs typeface="+mj-cs"/>
              </a:rPr>
              <a:t>Знакомы ли вам эти места?</a:t>
            </a: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1043608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dirty="0" smtClean="0"/>
              <a:t>С чьим именем связаны</a:t>
            </a:r>
            <a:r>
              <a:rPr lang="ru-RU" dirty="0"/>
              <a:t> </a:t>
            </a:r>
            <a:r>
              <a:rPr lang="ru-RU" dirty="0" smtClean="0"/>
              <a:t>они?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899592" y="44624"/>
            <a:ext cx="8212505" cy="14157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300" dirty="0">
                <a:latin typeface="+mj-lt"/>
                <a:ea typeface="+mj-ea"/>
                <a:cs typeface="+mj-cs"/>
              </a:rPr>
              <a:t>Посмотрите на предложенные </a:t>
            </a:r>
            <a:endParaRPr lang="ru-RU" sz="4300" dirty="0" smtClean="0">
              <a:latin typeface="+mj-lt"/>
              <a:ea typeface="+mj-ea"/>
              <a:cs typeface="+mj-cs"/>
            </a:endParaRPr>
          </a:p>
          <a:p>
            <a:r>
              <a:rPr lang="ru-RU" sz="4300" dirty="0" smtClean="0">
                <a:latin typeface="+mj-lt"/>
                <a:ea typeface="+mj-ea"/>
                <a:cs typeface="+mj-cs"/>
              </a:rPr>
              <a:t>Фотографии…</a:t>
            </a:r>
            <a:endParaRPr lang="ru-RU" sz="4300" dirty="0">
              <a:latin typeface="+mj-lt"/>
              <a:ea typeface="+mj-ea"/>
              <a:cs typeface="+mj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9674" y="116632"/>
            <a:ext cx="8229600" cy="1287558"/>
          </a:xfrm>
        </p:spPr>
        <p:txBody>
          <a:bodyPr/>
          <a:lstStyle/>
          <a:p>
            <a:r>
              <a:rPr lang="ru-RU" dirty="0" smtClean="0"/>
              <a:t>Иркутск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04650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9831"/>
    </mc:Choice>
    <mc:Fallback>
      <p:transition spd="slow" advTm="398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xit" presetSubtype="0" fill="hold" grpId="1" nodeType="after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500"/>
                            </p:stCondLst>
                            <p:childTnLst>
                              <p:par>
                                <p:cTn id="31" presetID="42" presetClass="exit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000"/>
                            </p:stCondLst>
                            <p:childTnLst>
                              <p:par>
                                <p:cTn id="43" presetID="42" presetClass="exit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5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7500"/>
                            </p:stCondLst>
                            <p:childTnLst>
                              <p:par>
                                <p:cTn id="55" presetID="42" presetClass="exit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20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3000"/>
                            </p:stCondLst>
                            <p:childTnLst>
                              <p:par>
                                <p:cTn id="67" presetID="42" presetClass="exit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7500"/>
                            </p:stCondLst>
                            <p:childTnLst>
                              <p:par>
                                <p:cTn id="7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8500"/>
                            </p:stCondLst>
                            <p:childTnLst>
                              <p:par>
                                <p:cTn id="79" presetID="42" presetClass="exit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3000"/>
                            </p:stCondLst>
                            <p:childTnLst>
                              <p:par>
                                <p:cTn id="8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4000"/>
                            </p:stCondLst>
                            <p:childTnLst>
                              <p:par>
                                <p:cTn id="91" presetID="42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5000"/>
                            </p:stCondLst>
                            <p:childTnLst>
                              <p:par>
                                <p:cTn id="9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6000"/>
                            </p:stCondLst>
                            <p:childTnLst>
                              <p:par>
                                <p:cTn id="103" presetID="42" presetClass="exit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9500"/>
                            </p:stCondLst>
                            <p:childTnLst>
                              <p:par>
                                <p:cTn id="109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4">
                <p:cTn id="114" repeatCount="2000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3" grpId="0" build="allAtOnce"/>
      <p:bldP spid="22" grpId="1"/>
      <p:bldP spid="11" grpId="0"/>
      <p:bldP spid="11" grpId="1"/>
      <p:bldP spid="2" grpId="0"/>
      <p:bldP spid="2" grpId="1"/>
    </p:bldLst>
  </p:timing>
  <p:extLst mod="1">
    <p:ext uri="{E180D4A7-C9FB-4DFB-919C-405C955672EB}">
      <p14:showEvtLst xmlns:p14="http://schemas.microsoft.com/office/powerpoint/2010/main" xmlns="">
        <p14:playEvt time="0" objId="21"/>
        <p14:pauseEvt time="38811" objId="21"/>
        <p14:seekEvt time="38811" objId="21" seek="38732"/>
        <p14:resumeEvt time="38811" objId="21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916832"/>
            <a:ext cx="7772400" cy="1470025"/>
          </a:xfrm>
        </p:spPr>
        <p:txBody>
          <a:bodyPr>
            <a:norm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6000" b="1" dirty="0" smtClean="0">
                <a:solidFill>
                  <a:schemeClr val="accent3">
                    <a:lumMod val="50000"/>
                  </a:schemeClr>
                </a:solidFill>
              </a:rPr>
              <a:t>    </a:t>
            </a:r>
            <a:r>
              <a:rPr lang="ru-RU" sz="6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Душа живая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71600" y="5013176"/>
            <a:ext cx="6400800" cy="17526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Жизнь </a:t>
            </a:r>
            <a:r>
              <a:rPr lang="ru-RU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творчество 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Александра Вампилова</a:t>
            </a:r>
            <a:endParaRPr lang="ru-RU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223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252"/>
    </mc:Choice>
    <mc:Fallback>
      <p:transition spd="slow" advTm="2252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Вампилов Александр Валентинович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26868" y="4797152"/>
            <a:ext cx="2890664" cy="792088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4000" b="1" i="1" dirty="0" smtClean="0"/>
              <a:t>1937 - 1972</a:t>
            </a:r>
            <a:endParaRPr lang="ru-RU" sz="4000" b="1" i="1" dirty="0"/>
          </a:p>
        </p:txBody>
      </p:sp>
      <p:sp>
        <p:nvSpPr>
          <p:cNvPr id="4" name="TextBox 3"/>
          <p:cNvSpPr txBox="1"/>
          <p:nvPr/>
        </p:nvSpPr>
        <p:spPr>
          <a:xfrm>
            <a:off x="3995936" y="2117755"/>
            <a:ext cx="475252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/>
              <a:t>«Он был талантлив вдвойне – и как человек, и как писатель» </a:t>
            </a:r>
          </a:p>
          <a:p>
            <a:pPr algn="r">
              <a:lnSpc>
                <a:spcPct val="150000"/>
              </a:lnSpc>
            </a:pPr>
            <a:r>
              <a:rPr lang="ru-RU" sz="2400" i="1" dirty="0" smtClean="0"/>
              <a:t>В. Распутин</a:t>
            </a:r>
          </a:p>
          <a:p>
            <a:endParaRPr lang="ru-RU" dirty="0"/>
          </a:p>
        </p:txBody>
      </p:sp>
      <p:pic>
        <p:nvPicPr>
          <p:cNvPr id="3074" name="Picture 2" descr="https://24smi.org/public/media/resize/660x-/celebrity/2018/05/15/ctncvq7uagmy-portret-aleksandra-vampilov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2348880"/>
            <a:ext cx="2880320" cy="384042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1222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660"/>
    </mc:Choice>
    <mc:Fallback>
      <p:transition spd="slow" advTm="366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45232" y="260648"/>
            <a:ext cx="8229600" cy="2160240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40000"/>
              </a:lnSpc>
              <a:buNone/>
            </a:pPr>
            <a:r>
              <a:rPr lang="ru-RU" dirty="0"/>
              <a:t>19 августа </a:t>
            </a:r>
            <a:r>
              <a:rPr lang="ru-RU" dirty="0" smtClean="0"/>
              <a:t>1937 г</a:t>
            </a:r>
            <a:r>
              <a:rPr lang="ru-RU" dirty="0"/>
              <a:t>. В поселке Кутулик </a:t>
            </a:r>
            <a:r>
              <a:rPr lang="ru-RU" dirty="0" err="1"/>
              <a:t>Аларского</a:t>
            </a:r>
            <a:r>
              <a:rPr lang="ru-RU" dirty="0"/>
              <a:t> района Иркутской области в семье учителей средней школы родился сын </a:t>
            </a:r>
            <a:r>
              <a:rPr lang="ru-RU" dirty="0" smtClean="0"/>
              <a:t>Александр, названный так в честь 100-летнего юбилея А.С. Пушкина</a:t>
            </a:r>
            <a:endParaRPr lang="ru-RU" dirty="0"/>
          </a:p>
          <a:p>
            <a:endParaRPr lang="ru-RU" dirty="0"/>
          </a:p>
        </p:txBody>
      </p:sp>
      <p:grpSp>
        <p:nvGrpSpPr>
          <p:cNvPr id="11" name="Группа 10"/>
          <p:cNvGrpSpPr/>
          <p:nvPr/>
        </p:nvGrpSpPr>
        <p:grpSpPr>
          <a:xfrm>
            <a:off x="1331640" y="2556204"/>
            <a:ext cx="6840760" cy="3672408"/>
            <a:chOff x="1331640" y="2852936"/>
            <a:chExt cx="6840760" cy="3672408"/>
          </a:xfrm>
        </p:grpSpPr>
        <p:pic>
          <p:nvPicPr>
            <p:cNvPr id="4" name="Рисунок 3" descr="https://siberia.sibnovosti.ru/pictures/0517/7296/v_priangare_podozhgli_muzey_dom_muzey_a_v_vampilova_thumb_fed_photo.jpg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1640" y="2852936"/>
              <a:ext cx="6840760" cy="367240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" name="Прямоугольник 4"/>
            <p:cNvSpPr/>
            <p:nvPr/>
          </p:nvSpPr>
          <p:spPr>
            <a:xfrm>
              <a:off x="1331640" y="2884746"/>
              <a:ext cx="540060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/>
                <a:t>Дом-музей А.В. Вампилова в посёлке Кутулик</a:t>
              </a:r>
            </a:p>
          </p:txBody>
        </p:sp>
      </p:grp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457200" y="3409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457200" y="62293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1835696" y="2276872"/>
            <a:ext cx="5994048" cy="4390747"/>
            <a:chOff x="1835696" y="2276872"/>
            <a:chExt cx="5994048" cy="4390747"/>
          </a:xfrm>
        </p:grpSpPr>
        <p:pic>
          <p:nvPicPr>
            <p:cNvPr id="3074" name="Рисунок 14" descr="Описание: https://fs.znanio.ru/d5af0e/3e/c4/03a36efe6e4f2bf4027197f6b5302c105a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7101" t="22903" r="50786" b="10919"/>
            <a:stretch>
              <a:fillRect/>
            </a:stretch>
          </p:blipFill>
          <p:spPr bwMode="auto">
            <a:xfrm>
              <a:off x="1835696" y="2768427"/>
              <a:ext cx="2759685" cy="32528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3" name="Рисунок 15" descr="Описание: https://fs.znanio.ru/d5af0e/3e/c4/03a36efe6e4f2bf4027197f6b5302c105a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2415" t="24634" r="6873" b="11961"/>
            <a:stretch>
              <a:fillRect/>
            </a:stretch>
          </p:blipFill>
          <p:spPr bwMode="auto">
            <a:xfrm>
              <a:off x="5049427" y="2768426"/>
              <a:ext cx="2780317" cy="32528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2411760" y="2276872"/>
              <a:ext cx="50405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/>
                <a:t>Родители Александра Вампилова</a:t>
              </a:r>
              <a:endParaRPr lang="ru-RU" sz="2000" b="1" dirty="0"/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934043" y="6021288"/>
              <a:ext cx="26642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/>
                <a:t>Вампилов Валентин Никитич</a:t>
              </a:r>
              <a:endParaRPr lang="ru-RU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050613" y="6021288"/>
              <a:ext cx="26642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/>
                <a:t>Копылова Анастасия Прокопьевна</a:t>
              </a:r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896491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814"/>
    </mc:Choice>
    <mc:Fallback>
      <p:transition spd="slow" advTm="88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3224" y="1052736"/>
            <a:ext cx="3754760" cy="5073427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dirty="0"/>
              <a:t>Детство: еще ни строчки,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/>
              <a:t>Алики пьют компоты,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/>
              <a:t>Маленький Витя </a:t>
            </a:r>
            <a:r>
              <a:rPr lang="ru-RU" dirty="0" err="1"/>
              <a:t>Зилов</a:t>
            </a:r>
            <a:endParaRPr lang="ru-RU" dirty="0"/>
          </a:p>
          <a:p>
            <a:pPr marL="0" indent="0">
              <a:lnSpc>
                <a:spcPct val="150000"/>
              </a:lnSpc>
              <a:buNone/>
            </a:pPr>
            <a:r>
              <a:rPr lang="ru-RU" dirty="0"/>
              <a:t>Боится мохнатых пчел….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/>
              <a:t>Мир – это ты и мама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/>
              <a:t>Без сцены, без режиссера.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До </a:t>
            </a:r>
            <a:r>
              <a:rPr lang="ru-RU" dirty="0"/>
              <a:t>первой утиной охоты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/>
              <a:t>Далече, как до звезды. </a:t>
            </a:r>
          </a:p>
          <a:p>
            <a:pPr marL="0" indent="0" algn="r">
              <a:lnSpc>
                <a:spcPct val="150000"/>
              </a:lnSpc>
              <a:buNone/>
            </a:pPr>
            <a:r>
              <a:rPr lang="ru-RU" sz="2900" i="1" dirty="0" smtClean="0">
                <a:solidFill>
                  <a:schemeClr val="accent2">
                    <a:lumMod val="50000"/>
                  </a:schemeClr>
                </a:solidFill>
              </a:rPr>
              <a:t>Анатолий Кобен</a:t>
            </a:r>
            <a:r>
              <a:rPr lang="ru-RU" sz="2900" dirty="0" smtClean="0">
                <a:solidFill>
                  <a:schemeClr val="accent2">
                    <a:lumMod val="50000"/>
                  </a:schemeClr>
                </a:solidFill>
              </a:rPr>
              <a:t>ков</a:t>
            </a:r>
            <a:endParaRPr lang="ru-RU" sz="2900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endParaRPr lang="ru-RU" dirty="0"/>
          </a:p>
        </p:txBody>
      </p:sp>
      <p:pic>
        <p:nvPicPr>
          <p:cNvPr id="5122" name="Picture 2" descr="https://persons-info.com/userfiles/image/persons/0-10000/5000-6000/5611/VAMPILOV_Aleksandr_Valentinovich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48680"/>
            <a:ext cx="4407144" cy="6117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4591665" y="955745"/>
            <a:ext cx="4312270" cy="4822710"/>
            <a:chOff x="4499992" y="1052736"/>
            <a:chExt cx="4312270" cy="4822710"/>
          </a:xfrm>
        </p:grpSpPr>
        <p:pic>
          <p:nvPicPr>
            <p:cNvPr id="4" name="Picture 6" descr="img38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>
            <a:xfrm>
              <a:off x="4499992" y="1052736"/>
              <a:ext cx="4312270" cy="482271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" name="Прямоугольник 1"/>
            <p:cNvSpPr/>
            <p:nvPr/>
          </p:nvSpPr>
          <p:spPr>
            <a:xfrm>
              <a:off x="4572000" y="5661248"/>
              <a:ext cx="4240262" cy="2141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solidFill>
                    <a:schemeClr val="accent2">
                      <a:lumMod val="50000"/>
                    </a:schemeClr>
                  </a:solidFill>
                </a:rPr>
                <a:t>Мама с маленьким Сашей (2,5 года)</a:t>
              </a:r>
              <a:endParaRPr lang="ru-RU" sz="1400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260529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3753"/>
    </mc:Choice>
    <mc:Fallback>
      <p:transition spd="slow" advTm="137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53" presetClass="exit" presetSubtype="32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100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96"/>
            <a:ext cx="8229600" cy="1143000"/>
          </a:xfrm>
        </p:spPr>
        <p:txBody>
          <a:bodyPr/>
          <a:lstStyle/>
          <a:p>
            <a:r>
              <a:rPr lang="ru-RU" dirty="0" smtClean="0"/>
              <a:t>Школьные годы (</a:t>
            </a:r>
            <a:r>
              <a:rPr lang="ru-RU" dirty="0"/>
              <a:t>1944-1954 </a:t>
            </a:r>
            <a:r>
              <a:rPr lang="ru-RU" dirty="0" smtClean="0"/>
              <a:t>)</a:t>
            </a:r>
            <a:endParaRPr lang="ru-RU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539552" y="3637060"/>
            <a:ext cx="3816424" cy="3074072"/>
            <a:chOff x="755576" y="1875773"/>
            <a:chExt cx="4093828" cy="3506120"/>
          </a:xfrm>
        </p:grpSpPr>
        <p:pic>
          <p:nvPicPr>
            <p:cNvPr id="5" name="Рисунок 4" descr="http://www.stoletie.ru/upload/iblock/250/07.JPG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611" t="4293" r="8603" b="22715"/>
            <a:stretch/>
          </p:blipFill>
          <p:spPr bwMode="auto">
            <a:xfrm>
              <a:off x="755576" y="1875773"/>
              <a:ext cx="4084955" cy="312864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53640926-AAD7-44D8-BBD7-CCE9431645EC}">
                <a14:shadowObscured xmlns:a14="http://schemas.microsoft.com/office/drawing/2010/main" xmlns=""/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764449" y="5012561"/>
              <a:ext cx="40849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/>
                <a:t>Школьная футбольная команда</a:t>
              </a:r>
              <a:endParaRPr lang="ru-RU" dirty="0"/>
            </a:p>
          </p:txBody>
        </p:sp>
      </p:grpSp>
      <p:pic>
        <p:nvPicPr>
          <p:cNvPr id="16" name="Рисунок 15"/>
          <p:cNvPicPr/>
          <p:nvPr/>
        </p:nvPicPr>
        <p:blipFill rotWithShape="1">
          <a:blip r:embed="rId4" cstate="print"/>
          <a:srcRect l="13942" r="13783"/>
          <a:stretch/>
        </p:blipFill>
        <p:spPr bwMode="auto">
          <a:xfrm>
            <a:off x="1547664" y="908720"/>
            <a:ext cx="3719710" cy="261616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7" name="Рисунок 16"/>
          <p:cNvPicPr/>
          <p:nvPr/>
        </p:nvPicPr>
        <p:blipFill rotWithShape="1">
          <a:blip r:embed="rId5" cstate="print"/>
          <a:srcRect l="31731" r="29326" b="27350"/>
          <a:stretch/>
        </p:blipFill>
        <p:spPr bwMode="auto">
          <a:xfrm>
            <a:off x="5279569" y="908720"/>
            <a:ext cx="2604799" cy="261616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8" name="Рисунок 17"/>
          <p:cNvPicPr/>
          <p:nvPr/>
        </p:nvPicPr>
        <p:blipFill rotWithShape="1">
          <a:blip r:embed="rId6" cstate="print"/>
          <a:srcRect l="13782" t="23932" r="52244" b="25640"/>
          <a:stretch/>
        </p:blipFill>
        <p:spPr bwMode="auto">
          <a:xfrm>
            <a:off x="4716016" y="3575812"/>
            <a:ext cx="4032448" cy="284499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462104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523"/>
    </mc:Choice>
    <mc:Fallback>
      <p:transition spd="slow" advTm="75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86038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Студенческие годы (1955-1960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923928" y="1331640"/>
            <a:ext cx="49685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Молодость даётся нам для</a:t>
            </a:r>
          </a:p>
          <a:p>
            <a:r>
              <a:rPr lang="ru-RU" sz="2000" dirty="0"/>
              <a:t>эксперимента, а не для </a:t>
            </a:r>
            <a:r>
              <a:rPr lang="ru-RU" sz="2000" dirty="0" smtClean="0"/>
              <a:t>прозябания</a:t>
            </a:r>
            <a:endParaRPr lang="ru-RU" sz="2000" dirty="0"/>
          </a:p>
          <a:p>
            <a:r>
              <a:rPr lang="ru-RU" sz="2000" dirty="0"/>
              <a:t>			А</a:t>
            </a:r>
            <a:r>
              <a:rPr lang="ru-RU" sz="2000" dirty="0" smtClean="0"/>
              <a:t>. Вампилов</a:t>
            </a:r>
            <a:endParaRPr lang="ru-RU" sz="2000" dirty="0"/>
          </a:p>
          <a:p>
            <a:endParaRPr lang="ru-RU" sz="2000" dirty="0"/>
          </a:p>
        </p:txBody>
      </p:sp>
      <p:pic>
        <p:nvPicPr>
          <p:cNvPr id="1026" name="Picture 2" descr="https://www.infpol.ru/upload/iblock/ac7/ac74b60c4186bc3de1dd6dd05e1abc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492895"/>
            <a:ext cx="6048672" cy="3980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361286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651"/>
    </mc:Choice>
    <mc:Fallback>
      <p:transition spd="slow" advTm="46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9"/>
</p:tagLst>
</file>

<file path=ppt/theme/theme1.xml><?xml version="1.0" encoding="utf-8"?>
<a:theme xmlns:a="http://schemas.openxmlformats.org/drawingml/2006/main" name="Тема Office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2728</TotalTime>
  <Words>1542</Words>
  <Application>Microsoft Office PowerPoint</Application>
  <PresentationFormat>Экран (4:3)</PresentationFormat>
  <Paragraphs>108</Paragraphs>
  <Slides>27</Slides>
  <Notes>7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Муниципальное бюджетное общеобразовательное учреждение  «Средняя общеобразовательная школа № 5»  </vt:lpstr>
      <vt:lpstr>Слайд 2</vt:lpstr>
      <vt:lpstr>Иркутск </vt:lpstr>
      <vt:lpstr>    Душа живая</vt:lpstr>
      <vt:lpstr>Вампилов Александр Валентинович</vt:lpstr>
      <vt:lpstr>Слайд 6</vt:lpstr>
      <vt:lpstr>Слайд 7</vt:lpstr>
      <vt:lpstr>Школьные годы (1944-1954 )</vt:lpstr>
      <vt:lpstr>Слайд 9</vt:lpstr>
      <vt:lpstr>«Живые картины»</vt:lpstr>
      <vt:lpstr>Слайд 11</vt:lpstr>
      <vt:lpstr>Вампилов, А. В. Стечение обстоятельств : Юмористические рассказы </vt:lpstr>
      <vt:lpstr>Вампилов, А. В. Дом окнами в поле : комедия в одном действии / А. В. Вампилов // Вампилов, А. В. Дом окнами в поле : Пьесы. Очерки и статьи. Фельетоны. Рассказы и сцены  </vt:lpstr>
      <vt:lpstr>Вампилов, А. В. Прощание в июне : комедия в двух действиях // Вампилов, А. В. Пьесы. Т.1. </vt:lpstr>
      <vt:lpstr>Вампилов, А. В. Старший сын : пьесы</vt:lpstr>
      <vt:lpstr>Вампилов, А. В. Утиная охота : пьесы. / А. В. Вампилов ; рисунки О. Нефёдова - М. : Дет. лит., 2003. – 272 с. : ил. – (Школьная библиотека)</vt:lpstr>
      <vt:lpstr>Вампилов, А.В. Провинциальные анекдоты // Вампилов А. В. Пьесы. Т. 1.</vt:lpstr>
      <vt:lpstr>Вампилов, А. В. Прошлым летом в Чулимске: Драма в двух действиях // Вампилов А. В. Драматургическое наследие </vt:lpstr>
      <vt:lpstr>Вампилов, А. В. Финский нож и персидская сирень : рассказы и очерки  </vt:lpstr>
      <vt:lpstr>Вампилов, А. В. Билет на Усть-Илим : Публицистика </vt:lpstr>
      <vt:lpstr>Фильмография</vt:lpstr>
      <vt:lpstr>Памятные места</vt:lpstr>
      <vt:lpstr>Москва, двор театра «Табакерка» (2007 г.). Памятник Александру Вампилову, Виктору Розову и Александру Володину. Скульптор А. С. Чаркин</vt:lpstr>
      <vt:lpstr>Иркутск, сквер у академического драматического театра им. Н.П. Охлопкова (2003). Скульптор — народный художник России Михаил Переяславец</vt:lpstr>
      <vt:lpstr>Кутулик (2012 г.)  Скульптор Болот Цыжипов</vt:lpstr>
      <vt:lpstr>Черемхово (2012 г.) Скульптурная композиция: Александр Вампилов, Владимир Гуркин и Михаил Варфоломеев. Скульптор Карим Мухамадеев. 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User</cp:lastModifiedBy>
  <cp:revision>126</cp:revision>
  <dcterms:created xsi:type="dcterms:W3CDTF">2021-10-06T04:25:04Z</dcterms:created>
  <dcterms:modified xsi:type="dcterms:W3CDTF">2022-10-23T07:52:10Z</dcterms:modified>
</cp:coreProperties>
</file>