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58" r:id="rId5"/>
    <p:sldId id="259" r:id="rId6"/>
    <p:sldId id="260" r:id="rId7"/>
    <p:sldId id="263" r:id="rId8"/>
    <p:sldId id="264" r:id="rId9"/>
    <p:sldId id="265" r:id="rId10"/>
    <p:sldId id="279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293" r:id="rId19"/>
    <p:sldId id="294" r:id="rId20"/>
    <p:sldId id="280" r:id="rId21"/>
    <p:sldId id="292" r:id="rId22"/>
    <p:sldId id="283" r:id="rId23"/>
    <p:sldId id="282" r:id="rId24"/>
    <p:sldId id="289" r:id="rId25"/>
    <p:sldId id="291" r:id="rId26"/>
    <p:sldId id="266" r:id="rId27"/>
    <p:sldId id="290" r:id="rId28"/>
    <p:sldId id="268" r:id="rId29"/>
    <p:sldId id="276" r:id="rId30"/>
    <p:sldId id="269" r:id="rId31"/>
    <p:sldId id="281" r:id="rId32"/>
    <p:sldId id="275" r:id="rId33"/>
    <p:sldId id="296" r:id="rId34"/>
    <p:sldId id="297" r:id="rId35"/>
    <p:sldId id="298" r:id="rId36"/>
    <p:sldId id="299" r:id="rId37"/>
    <p:sldId id="300" r:id="rId38"/>
    <p:sldId id="301" r:id="rId39"/>
    <p:sldId id="278" r:id="rId40"/>
    <p:sldId id="286" r:id="rId41"/>
    <p:sldId id="302" r:id="rId42"/>
    <p:sldId id="303" r:id="rId43"/>
    <p:sldId id="304" r:id="rId44"/>
    <p:sldId id="305" r:id="rId45"/>
    <p:sldId id="306" r:id="rId46"/>
    <p:sldId id="308" r:id="rId47"/>
    <p:sldId id="309" r:id="rId48"/>
    <p:sldId id="311" r:id="rId49"/>
    <p:sldId id="310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9.jpeg"/><Relationship Id="rId7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g"/><Relationship Id="rId5" Type="http://schemas.openxmlformats.org/officeDocument/2006/relationships/image" Target="../media/image68.jpg"/><Relationship Id="rId4" Type="http://schemas.openxmlformats.org/officeDocument/2006/relationships/image" Target="../media/image67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3" Type="http://schemas.openxmlformats.org/officeDocument/2006/relationships/image" Target="../media/image90.jpeg"/><Relationship Id="rId7" Type="http://schemas.openxmlformats.org/officeDocument/2006/relationships/image" Target="../media/image9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Relationship Id="rId9" Type="http://schemas.openxmlformats.org/officeDocument/2006/relationships/image" Target="../media/image9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jpeg"/><Relationship Id="rId4" Type="http://schemas.openxmlformats.org/officeDocument/2006/relationships/image" Target="../media/image106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13" Type="http://schemas.openxmlformats.org/officeDocument/2006/relationships/image" Target="../media/image117.jpg"/><Relationship Id="rId3" Type="http://schemas.openxmlformats.org/officeDocument/2006/relationships/image" Target="../media/image107.jpeg"/><Relationship Id="rId7" Type="http://schemas.openxmlformats.org/officeDocument/2006/relationships/image" Target="../media/image111.png"/><Relationship Id="rId12" Type="http://schemas.openxmlformats.org/officeDocument/2006/relationships/image" Target="../media/image1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jpeg"/><Relationship Id="rId11" Type="http://schemas.openxmlformats.org/officeDocument/2006/relationships/image" Target="../media/image115.jpeg"/><Relationship Id="rId5" Type="http://schemas.openxmlformats.org/officeDocument/2006/relationships/image" Target="../media/image109.jpeg"/><Relationship Id="rId10" Type="http://schemas.openxmlformats.org/officeDocument/2006/relationships/image" Target="../media/image114.jpg"/><Relationship Id="rId4" Type="http://schemas.openxmlformats.org/officeDocument/2006/relationships/image" Target="../media/image108.jpeg"/><Relationship Id="rId9" Type="http://schemas.openxmlformats.org/officeDocument/2006/relationships/image" Target="../media/image11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0.jpeg"/><Relationship Id="rId4" Type="http://schemas.openxmlformats.org/officeDocument/2006/relationships/image" Target="../media/image11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jpeg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jpeg"/><Relationship Id="rId5" Type="http://schemas.openxmlformats.org/officeDocument/2006/relationships/image" Target="../media/image130.jpeg"/><Relationship Id="rId4" Type="http://schemas.openxmlformats.org/officeDocument/2006/relationships/image" Target="../media/image12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jpeg"/><Relationship Id="rId5" Type="http://schemas.openxmlformats.org/officeDocument/2006/relationships/image" Target="../media/image134.jpeg"/><Relationship Id="rId4" Type="http://schemas.openxmlformats.org/officeDocument/2006/relationships/image" Target="../media/image13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jpeg"/><Relationship Id="rId5" Type="http://schemas.openxmlformats.org/officeDocument/2006/relationships/image" Target="../media/image138.jpeg"/><Relationship Id="rId4" Type="http://schemas.openxmlformats.org/officeDocument/2006/relationships/image" Target="../media/image13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jpeg"/><Relationship Id="rId3" Type="http://schemas.openxmlformats.org/officeDocument/2006/relationships/image" Target="../media/image141.jpeg"/><Relationship Id="rId7" Type="http://schemas.openxmlformats.org/officeDocument/2006/relationships/image" Target="../media/image14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4.jpeg"/><Relationship Id="rId5" Type="http://schemas.openxmlformats.org/officeDocument/2006/relationships/image" Target="../media/image143.jpeg"/><Relationship Id="rId4" Type="http://schemas.openxmlformats.org/officeDocument/2006/relationships/image" Target="../media/image142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3" Type="http://schemas.openxmlformats.org/officeDocument/2006/relationships/image" Target="../media/image147.jpeg"/><Relationship Id="rId7" Type="http://schemas.openxmlformats.org/officeDocument/2006/relationships/image" Target="../media/image15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jpeg"/><Relationship Id="rId5" Type="http://schemas.openxmlformats.org/officeDocument/2006/relationships/image" Target="../media/image149.jpeg"/><Relationship Id="rId4" Type="http://schemas.openxmlformats.org/officeDocument/2006/relationships/image" Target="../media/image14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jpeg"/><Relationship Id="rId5" Type="http://schemas.openxmlformats.org/officeDocument/2006/relationships/image" Target="../media/image154.jpeg"/><Relationship Id="rId4" Type="http://schemas.openxmlformats.org/officeDocument/2006/relationships/image" Target="../media/image15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7" Type="http://schemas.openxmlformats.org/officeDocument/2006/relationships/image" Target="../media/image16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jpeg"/><Relationship Id="rId5" Type="http://schemas.openxmlformats.org/officeDocument/2006/relationships/image" Target="../media/image158.jpeg"/><Relationship Id="rId4" Type="http://schemas.openxmlformats.org/officeDocument/2006/relationships/image" Target="../media/image15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3.jpeg"/><Relationship Id="rId4" Type="http://schemas.openxmlformats.org/officeDocument/2006/relationships/image" Target="../media/image16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jpeg"/><Relationship Id="rId5" Type="http://schemas.openxmlformats.org/officeDocument/2006/relationships/image" Target="../media/image168.jpeg"/><Relationship Id="rId4" Type="http://schemas.openxmlformats.org/officeDocument/2006/relationships/image" Target="../media/image16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slide-share.ru/image/252722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747550" y="1609057"/>
            <a:ext cx="3648756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Mistral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rgbClr val="00B050"/>
              </a:solidFill>
              <a:latin typeface="Mistral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Mistral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Mistral" pitchFamily="66" charset="0"/>
                <a:ea typeface="Calibri" pitchFamily="34" charset="0"/>
                <a:cs typeface="Times New Roman" pitchFamily="18" charset="0"/>
              </a:rPr>
              <a:t>ОБРАЗОВАТЕЛЬНЫЙ ПРОЕКТ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Mistral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istral" pitchFamily="66" charset="0"/>
                <a:ea typeface="Calibri" pitchFamily="34" charset="0"/>
                <a:cs typeface="Times New Roman" pitchFamily="18" charset="0"/>
              </a:rPr>
              <a:t>«ОБУЧЕНИЕ  ДОШКОЛЬНИКОВ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istral" pitchFamily="66" charset="0"/>
                <a:ea typeface="Calibri" pitchFamily="34" charset="0"/>
                <a:cs typeface="Times New Roman" pitchFamily="18" charset="0"/>
              </a:rPr>
              <a:t>ФИНАНСОВОЙ  ГРАМОТНОСТИ»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istral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istral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istral" pitchFamily="66" charset="0"/>
                <a:ea typeface="Calibri" pitchFamily="34" charset="0"/>
                <a:cs typeface="Times New Roman" pitchFamily="18" charset="0"/>
              </a:rPr>
              <a:t>(для детей </a:t>
            </a:r>
            <a:r>
              <a:rPr lang="ru-RU" b="1" dirty="0" smtClean="0">
                <a:solidFill>
                  <a:srgbClr val="FF0000"/>
                </a:solidFill>
                <a:latin typeface="Mistral" pitchFamily="66" charset="0"/>
                <a:ea typeface="Calibri" pitchFamily="34" charset="0"/>
                <a:cs typeface="Times New Roman" pitchFamily="18" charset="0"/>
              </a:rPr>
              <a:t>6 -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istral" pitchFamily="66" charset="0"/>
                <a:ea typeface="Calibri" pitchFamily="34" charset="0"/>
                <a:cs typeface="Times New Roman" pitchFamily="18" charset="0"/>
              </a:rPr>
              <a:t>7 лет)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rgbClr val="FF0000"/>
              </a:solidFill>
              <a:latin typeface="Mistral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istral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rgbClr val="FF0000"/>
              </a:solidFill>
              <a:latin typeface="Mistral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Выполнила</a:t>
            </a:r>
            <a:r>
              <a:rPr lang="ru-RU" sz="1200" b="1" dirty="0" smtClean="0">
                <a:solidFill>
                  <a:srgbClr val="0070C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: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70C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Екатерина Вениславовна Щербакова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Mistral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istral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Mistral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835696" y="836712"/>
            <a:ext cx="60476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ЦЕНТР «Финансовая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грамотность»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F:\фотки февраль\P_20210201_11183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7704856" cy="46085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835696" y="836712"/>
            <a:ext cx="47732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«Финансовая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грамотность»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F:\DCIM\110_PANA\P110002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7344816" cy="46395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537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F:\DCIM\110_PANA\P110001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365112" y="2372395"/>
            <a:ext cx="4372745" cy="292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F:\DCIM\110_PANA\P110001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69216" y="2428913"/>
            <a:ext cx="4473316" cy="2808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F:\DCIM\110_PANA\P110001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71613" y="2431258"/>
            <a:ext cx="4449446" cy="2880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70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335" y="0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091195" y="764704"/>
            <a:ext cx="68989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Сюжетно – ролевые игры «СБЕРБАНК»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F:\DCIM\109_PANA\P109097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1628800"/>
            <a:ext cx="7416824" cy="44909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70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F:\DCIM\109_PANA\P109097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3495675" cy="2763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F:\DCIM\109_PANA\P109097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5" y="116633"/>
            <a:ext cx="3571951" cy="2763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F:\DCIM\109_PANA\P109098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25" y="3140968"/>
            <a:ext cx="3143250" cy="2902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F:\DCIM\109_PANA\P109098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327" y="3060424"/>
            <a:ext cx="2966720" cy="3138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F:\DCIM\109_PANA\P109098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99887" y="2534446"/>
            <a:ext cx="3871358" cy="2488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39685">
            <a:off x="3605856" y="664039"/>
            <a:ext cx="1681675" cy="1059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70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F:\DCIM\110_PANA\P110001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26981" y="2969963"/>
            <a:ext cx="3975364" cy="3741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F:\DCIM\110_PANA\P110000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31" y="62345"/>
            <a:ext cx="3888432" cy="3108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F:\DCIM\110_PANA\P110001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62345"/>
            <a:ext cx="3847614" cy="264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F:\DCIM\110_PANA\P110001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43" y="3256442"/>
            <a:ext cx="3888431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696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F:\DCIM\109_PANA\P109098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945" y="116632"/>
            <a:ext cx="3628509" cy="3047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F:\DCIM\109_PANA\P109099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239" y="150129"/>
            <a:ext cx="3816424" cy="3047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F:\DCIM\109_PANA\P109099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946" y="3280258"/>
            <a:ext cx="3628509" cy="2976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F:\DCIM\109_PANA\P109099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222" y="3280258"/>
            <a:ext cx="3674061" cy="28996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696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F:\DCIM\110_PANA\P110000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0647"/>
            <a:ext cx="3744416" cy="307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F:\DCIM\110_PANA\P110000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931" y="260648"/>
            <a:ext cx="3524875" cy="3072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F:\DCIM\110_PANA\P110000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29000"/>
            <a:ext cx="3744416" cy="2926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F:\DCIM\110_PANA\P110000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931" y="3429000"/>
            <a:ext cx="3524875" cy="27734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696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Рисунок 2" descr="F:\финансы проекты\P_20201211_17200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4032448" cy="309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Alex\Desktop\фотки для проека\P_20201211_17172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620688"/>
            <a:ext cx="3368799" cy="3085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F:\финансовая грамотность\Фотки на сайт\P_20201211_17013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67" y="4004426"/>
            <a:ext cx="5255865" cy="2837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428998"/>
            <a:ext cx="1222369" cy="770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5470">
            <a:off x="7072887" y="3132643"/>
            <a:ext cx="1397478" cy="880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C:\Users\Alex\Desktop\фотки для проека\P_20210122_094032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149080"/>
            <a:ext cx="3467224" cy="2548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815" y="3268322"/>
            <a:ext cx="1222369" cy="770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95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Рисунок 2" descr="C:\Users\Alex\Desktop\Вся информация для работы\фотки финансы\Фотки на сайт\P_20201211_17313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32656"/>
            <a:ext cx="4185270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Alex\Desktop\фотки для проека\P_20210122_09430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40969"/>
            <a:ext cx="3240360" cy="302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lex\Desktop\фотки для проека\P_20210122_09432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734" y="3052103"/>
            <a:ext cx="4176464" cy="3202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76953">
            <a:off x="297233" y="1437818"/>
            <a:ext cx="1959614" cy="12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908720"/>
            <a:ext cx="2968007" cy="1933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27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07704" y="548680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istral" pitchFamily="66" charset="0"/>
              </a:rPr>
              <a:t>УЧАСТНИКИ  ПРОЕКТА</a:t>
            </a:r>
            <a:endParaRPr lang="ru-RU" sz="3600" b="1" dirty="0">
              <a:solidFill>
                <a:srgbClr val="FF0000"/>
              </a:solidFill>
              <a:latin typeface="Mistral" pitchFamily="66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115616" y="1916832"/>
            <a:ext cx="66967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подготовительной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группы.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Воспитатели, родители.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0" y="3645024"/>
            <a:ext cx="4392488" cy="252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331" y="3068960"/>
            <a:ext cx="4608513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411760" y="620687"/>
            <a:ext cx="364978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«ЛЭпБУК»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Alex\Desktop\Вся информация для работы\фотки финансы\Фотки на сайт\P_20201211_17174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90128"/>
            <a:ext cx="7416824" cy="4631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6" name="Рисунок 5" descr="F:\финансы проекты\P_20201211_16215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70"/>
            <a:ext cx="2664297" cy="47282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F:\финансы проекты\P_20201211_162230_00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505" y="476672"/>
            <a:ext cx="2880320" cy="4304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lex\Desktop\Вся информация для работы\фотки финансы\Фотки на сайт\P_20201211_16290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16632"/>
            <a:ext cx="3096344" cy="3384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F:\финансы проекты\P_20201211_16364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704916"/>
            <a:ext cx="4072504" cy="2666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869159"/>
            <a:ext cx="2219515" cy="135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457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980629" y="692696"/>
            <a:ext cx="48926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Mistral" pitchFamily="66" charset="0"/>
              </a:rPr>
              <a:t>ПРОСМОТР ПРЕЗЕНТАЦИЙ</a:t>
            </a:r>
          </a:p>
        </p:txBody>
      </p:sp>
      <p:pic>
        <p:nvPicPr>
          <p:cNvPr id="5" name="Picture 4" descr="C:\Users\Катя\Desktop\фото 2018\фотки\Новая папка\DSCN74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463334" y="1745578"/>
            <a:ext cx="2662416" cy="1996812"/>
          </a:xfrm>
          <a:prstGeom prst="roundRect">
            <a:avLst/>
          </a:prstGeom>
          <a:noFill/>
          <a:effectLst>
            <a:softEdge rad="63500"/>
          </a:effectLst>
        </p:spPr>
      </p:pic>
      <p:pic>
        <p:nvPicPr>
          <p:cNvPr id="6" name="Picture 2" descr="C:\Users\Катя\Desktop\фото 2018\фотки\Новая папка\DSCN7487.JPG"/>
          <p:cNvPicPr>
            <a:picLocks noChangeAspect="1" noChangeArrowheads="1"/>
          </p:cNvPicPr>
          <p:nvPr/>
        </p:nvPicPr>
        <p:blipFill>
          <a:blip r:embed="rId4" cstate="print"/>
          <a:srcRect l="4296" b="5485"/>
          <a:stretch>
            <a:fillRect/>
          </a:stretch>
        </p:blipFill>
        <p:spPr bwMode="auto">
          <a:xfrm>
            <a:off x="4932042" y="4072036"/>
            <a:ext cx="3096342" cy="2293396"/>
          </a:xfrm>
          <a:prstGeom prst="roundRect">
            <a:avLst/>
          </a:prstGeom>
          <a:noFill/>
          <a:effectLst>
            <a:softEdge rad="63500"/>
          </a:effectLst>
        </p:spPr>
      </p:pic>
      <p:pic>
        <p:nvPicPr>
          <p:cNvPr id="7" name="Picture 3" descr="C:\Users\Катя\Desktop\фото 2018\фотки\Новая папка\DSCN7488.JPG"/>
          <p:cNvPicPr>
            <a:picLocks noChangeAspect="1" noChangeArrowheads="1"/>
          </p:cNvPicPr>
          <p:nvPr/>
        </p:nvPicPr>
        <p:blipFill>
          <a:blip r:embed="rId5" cstate="print"/>
          <a:srcRect l="4384" t="7516" r="11062" b="24841"/>
          <a:stretch>
            <a:fillRect/>
          </a:stretch>
        </p:blipFill>
        <p:spPr bwMode="auto">
          <a:xfrm>
            <a:off x="899592" y="3860010"/>
            <a:ext cx="3639763" cy="2183858"/>
          </a:xfrm>
          <a:prstGeom prst="roundRect">
            <a:avLst/>
          </a:prstGeom>
          <a:noFill/>
          <a:effectLst>
            <a:softEdge rad="63500"/>
          </a:effectLst>
        </p:spPr>
      </p:pic>
      <p:pic>
        <p:nvPicPr>
          <p:cNvPr id="8" name="Рисунок 7" descr="F:\фотки2020 последние\P_20210125_16055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16" y="1659086"/>
            <a:ext cx="3857625" cy="21697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4634"/>
            <a:ext cx="9323512" cy="699263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278282" y="692696"/>
            <a:ext cx="41697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istral" pitchFamily="66" charset="0"/>
              </a:rPr>
              <a:t>Просмотр МУЛЬТФИЛЬМОВ</a:t>
            </a:r>
            <a:endParaRPr lang="ru-RU" sz="3200" b="1" dirty="0">
              <a:solidFill>
                <a:srgbClr val="FF0000"/>
              </a:solidFill>
              <a:latin typeface="Mistral" pitchFamily="66" charset="0"/>
            </a:endParaRPr>
          </a:p>
        </p:txBody>
      </p:sp>
      <p:pic>
        <p:nvPicPr>
          <p:cNvPr id="5" name="Picture 2" descr="https://avatars.mds.yandex.net/get-pdb/1567283/74054220-a6ab-4af1-86ad-07ab70df8873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277471"/>
            <a:ext cx="5400600" cy="3037837"/>
          </a:xfrm>
          <a:prstGeom prst="roundRect">
            <a:avLst/>
          </a:prstGeom>
          <a:noFill/>
          <a:effectLst>
            <a:softEdge rad="63500"/>
          </a:effectLst>
        </p:spPr>
      </p:pic>
      <p:pic>
        <p:nvPicPr>
          <p:cNvPr id="6" name="Picture 4" descr="https://vashifinancy.ru/upload/resize_cache/iblock/2fa/1500_1500_1/2fa18734e03ffff19bd1d99c8e321ea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315308"/>
            <a:ext cx="4104456" cy="2055363"/>
          </a:xfrm>
          <a:prstGeom prst="roundRect">
            <a:avLst/>
          </a:prstGeom>
          <a:noFill/>
          <a:effectLst>
            <a:softEdge rad="63500"/>
          </a:effectLst>
        </p:spPr>
      </p:pic>
      <p:pic>
        <p:nvPicPr>
          <p:cNvPr id="7" name="Picture 4" descr="http://saharschool.ucoz.net/2019/302dd9e9956673c04d11c8f18be3-odezhda-tantamareska-.jpg"/>
          <p:cNvPicPr>
            <a:picLocks noChangeAspect="1" noChangeArrowheads="1"/>
          </p:cNvPicPr>
          <p:nvPr/>
        </p:nvPicPr>
        <p:blipFill>
          <a:blip r:embed="rId5" cstate="print"/>
          <a:srcRect r="2658" b="3279"/>
          <a:stretch>
            <a:fillRect/>
          </a:stretch>
        </p:blipFill>
        <p:spPr bwMode="auto">
          <a:xfrm>
            <a:off x="5652120" y="3801042"/>
            <a:ext cx="2952328" cy="2419270"/>
          </a:xfrm>
          <a:prstGeom prst="round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Рисунок 2" descr="E:\Вся информация для работы\фотки финансы\P109061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8640"/>
            <a:ext cx="3600400" cy="2764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E:\Вся информация для работы\фотки финансы\P109060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8640"/>
            <a:ext cx="3600400" cy="2682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E:\Вся информация для работы\фотки финансы\P109059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68960"/>
            <a:ext cx="3788350" cy="309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lex\Desktop\финансы\P_20210204_10435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302" y="3019857"/>
            <a:ext cx="4218575" cy="3194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555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907704" y="378876"/>
            <a:ext cx="53285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istral" pitchFamily="66" charset="0"/>
              </a:rPr>
              <a:t>Образовательная деятельность «Какими они были – первые деньги?»</a:t>
            </a:r>
            <a:endParaRPr lang="ru-RU" sz="3600" b="1" dirty="0">
              <a:solidFill>
                <a:srgbClr val="FF0000"/>
              </a:solidFill>
              <a:latin typeface="Mistral" pitchFamily="66" charset="0"/>
            </a:endParaRPr>
          </a:p>
        </p:txBody>
      </p:sp>
      <p:pic>
        <p:nvPicPr>
          <p:cNvPr id="5" name="Объект 10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9196" y="1628800"/>
            <a:ext cx="3497015" cy="231014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776" y="1412776"/>
            <a:ext cx="3425224" cy="256891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861048"/>
            <a:ext cx="3608480" cy="293317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91" y="4187461"/>
            <a:ext cx="3744416" cy="262109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06355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286" y="0"/>
            <a:ext cx="9167587" cy="6875691"/>
          </a:xfrm>
          <a:prstGeom prst="rect">
            <a:avLst/>
          </a:prstGeom>
          <a:noFill/>
        </p:spPr>
      </p:pic>
      <p:pic>
        <p:nvPicPr>
          <p:cNvPr id="25602" name="Picture 2" descr="I:\DCIM\111NIKON\DSCN74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0437"/>
            <a:ext cx="3600400" cy="2700300"/>
          </a:xfrm>
          <a:prstGeom prst="roundRect">
            <a:avLst/>
          </a:prstGeom>
          <a:noFill/>
          <a:effectLst>
            <a:softEdge rad="63500"/>
          </a:effectLst>
        </p:spPr>
      </p:pic>
      <p:sp>
        <p:nvSpPr>
          <p:cNvPr id="7" name="TextBox 6"/>
          <p:cNvSpPr txBox="1"/>
          <p:nvPr/>
        </p:nvSpPr>
        <p:spPr>
          <a:xfrm>
            <a:off x="1403648" y="548680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istral" pitchFamily="66" charset="0"/>
              </a:rPr>
              <a:t>ЗНАКОМСТВО С КОЛЛЕКЦИЕЙ НУМИЗМАТА </a:t>
            </a:r>
            <a:endParaRPr lang="ru-RU" sz="3200" b="1" dirty="0">
              <a:solidFill>
                <a:srgbClr val="FF0000"/>
              </a:solidFill>
              <a:latin typeface="Mistral" pitchFamily="66" charset="0"/>
            </a:endParaRPr>
          </a:p>
        </p:txBody>
      </p:sp>
      <p:pic>
        <p:nvPicPr>
          <p:cNvPr id="5" name="Объект 2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6847" y="1133455"/>
            <a:ext cx="3795730" cy="2846797"/>
          </a:xfrm>
        </p:spPr>
      </p:pic>
      <p:pic>
        <p:nvPicPr>
          <p:cNvPr id="10" name="Объект 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73" y="3885305"/>
            <a:ext cx="3944615" cy="2687954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1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108723"/>
            <a:ext cx="1802260" cy="1135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C:\Users\компьютер\Desktop\Новая папка\DSCN230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44208" y="5019477"/>
            <a:ext cx="1947764" cy="1460442"/>
          </a:xfrm>
          <a:prstGeom prst="rect">
            <a:avLst/>
          </a:prstGeom>
          <a:noFill/>
        </p:spPr>
      </p:pic>
      <p:pic>
        <p:nvPicPr>
          <p:cNvPr id="1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881" y="4006180"/>
            <a:ext cx="2100760" cy="1368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Рисунок 2" descr="E:\Вся информация для работы\фотки финансы\P109062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4664"/>
            <a:ext cx="3888432" cy="2614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lex\Desktop\фотки для проека\P_20210121_18322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140968"/>
            <a:ext cx="4418556" cy="282586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lex\Desktop\фотки для проека\P109031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140968"/>
            <a:ext cx="3168352" cy="285577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F:\финансы проекты\P_20201211_16304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48681"/>
            <a:ext cx="3867150" cy="24703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297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-23409"/>
            <a:ext cx="8928991" cy="669674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372462" y="476672"/>
            <a:ext cx="57807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istral" pitchFamily="66" charset="0"/>
              </a:rPr>
              <a:t>ЭКСКУРСИЯ в МАГАЗИН «КРЕНДЕНЕК»</a:t>
            </a:r>
            <a:endParaRPr lang="ru-RU" sz="3200" b="1" dirty="0">
              <a:solidFill>
                <a:srgbClr val="FF0000"/>
              </a:solidFill>
              <a:latin typeface="Mistral" pitchFamily="66" charset="0"/>
            </a:endParaRPr>
          </a:p>
        </p:txBody>
      </p:sp>
      <p:pic>
        <p:nvPicPr>
          <p:cNvPr id="6" name="Рисунок 5" descr="C:\Users\Alex\Desktop\фотки для проека\P109009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5058003" cy="3492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lex\Desktop\фотки для проека\P109008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277" y="974335"/>
            <a:ext cx="2860278" cy="3780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lex\Desktop\фотки для проека\P109009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81128"/>
            <a:ext cx="3651277" cy="2118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lex\Desktop\фотки для проека\P109008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855" y="4581128"/>
            <a:ext cx="3467104" cy="2056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Рисунок 2" descr="C:\Users\Alex\Desktop\фотки для проека\P109005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684" y="309588"/>
            <a:ext cx="3519450" cy="3728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Alex\Desktop\фотки для проека\P109006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29000"/>
            <a:ext cx="2664296" cy="316153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lex\Desktop\фотки для проека\P109006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09587"/>
            <a:ext cx="2844785" cy="351204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lex\Desktop\фотки для проека\P109009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33056"/>
            <a:ext cx="3672408" cy="2635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437112"/>
            <a:ext cx="2100760" cy="1622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2474"/>
            <a:ext cx="1728192" cy="1334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07704" y="548680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istral" pitchFamily="66" charset="0"/>
              </a:rPr>
              <a:t>ТИП  ПРОЕКТА</a:t>
            </a:r>
            <a:endParaRPr lang="ru-RU" sz="3600" b="1" dirty="0">
              <a:solidFill>
                <a:srgbClr val="FF0000"/>
              </a:solidFill>
              <a:latin typeface="Mistral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696" y="3356992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istral" pitchFamily="66" charset="0"/>
              </a:rPr>
              <a:t>СРОКИ  ПРОЕКТА</a:t>
            </a:r>
            <a:endParaRPr lang="ru-RU" sz="3600" b="1" dirty="0">
              <a:solidFill>
                <a:srgbClr val="FF0000"/>
              </a:solidFill>
              <a:latin typeface="Mistral" pitchFamily="66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83568" y="4292515"/>
            <a:ext cx="77768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Краткосрочный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115616" y="2132275"/>
            <a:ext cx="66967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Информационно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познавательный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907704" y="692695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istral" pitchFamily="66" charset="0"/>
              </a:rPr>
              <a:t>Дидактические игры</a:t>
            </a:r>
            <a:endParaRPr lang="ru-RU" sz="3600" b="1" dirty="0">
              <a:solidFill>
                <a:srgbClr val="FF0000"/>
              </a:solidFill>
              <a:latin typeface="Mistral" pitchFamily="66" charset="0"/>
            </a:endParaRPr>
          </a:p>
        </p:txBody>
      </p:sp>
      <p:pic>
        <p:nvPicPr>
          <p:cNvPr id="7" name="Рисунок 6" descr="E:\Вся информация для работы\фотки финансы\P109061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3124200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lex\Desktop\финансы\P_20210204_11134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441" y="1339026"/>
            <a:ext cx="3013710" cy="169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lex\Desktop\финансы\P_20210204_11105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54" y="4005064"/>
            <a:ext cx="3166110" cy="2497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Alex\Desktop\финансы\P_20210204_11141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564" y="2634196"/>
            <a:ext cx="2962275" cy="2087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Alex\Desktop\финансы\P1090620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186130"/>
            <a:ext cx="3600399" cy="2159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163" y="3149809"/>
            <a:ext cx="1644329" cy="103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5597">
            <a:off x="4170931" y="1446164"/>
            <a:ext cx="1561541" cy="984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29084">
            <a:off x="3451509" y="5100025"/>
            <a:ext cx="1561541" cy="984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Рисунок 2" descr="C:\Users\Alex\Desktop\фотки для проека\P109092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62517" y="357848"/>
            <a:ext cx="3455804" cy="3204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Alex\Desktop\фотки для проека\P109092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003" y="3789040"/>
            <a:ext cx="3925413" cy="25877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lex\Desktop\фотки для проека\P109092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89040"/>
            <a:ext cx="3464843" cy="251716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lex\Desktop\финансы\P109092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003" y="548680"/>
            <a:ext cx="3997421" cy="31023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Рисунок 2" descr="C:\Users\Alex\Desktop\фотки для проека\P_20210122_10360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386" y="3789040"/>
            <a:ext cx="3819791" cy="252974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Alex\Desktop\фотки для проека\P_20210122_10322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77061"/>
            <a:ext cx="2288866" cy="4106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lex\Desktop\фотки для проека\P_20210122_10341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202" y="1677062"/>
            <a:ext cx="2433286" cy="4370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lex\Desktop\фотки для проека\P_20210122_10345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88640"/>
            <a:ext cx="2846957" cy="3490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71" y="-12399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4" descr="C:\Users\компьютер\Desktop\Новая папка\DSCN22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32" y="908720"/>
            <a:ext cx="5085457" cy="3814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Users\компьютер\Desktop\Новая папка\DSCN2307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016" y="3409139"/>
            <a:ext cx="4060825" cy="3044825"/>
          </a:xfrm>
          <a:noFill/>
        </p:spPr>
      </p:pic>
      <p:pic>
        <p:nvPicPr>
          <p:cNvPr id="6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010432"/>
            <a:ext cx="3456384" cy="216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440738"/>
            <a:ext cx="3312368" cy="2122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564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4006"/>
            <a:ext cx="9216008" cy="6912007"/>
          </a:xfrm>
          <a:prstGeom prst="rect">
            <a:avLst/>
          </a:prstGeom>
          <a:noFill/>
        </p:spPr>
      </p:pic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56941" y="1836722"/>
            <a:ext cx="4302125" cy="371633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908720"/>
            <a:ext cx="2562910" cy="144163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308284"/>
            <a:ext cx="2511692" cy="188376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647" y="4191906"/>
            <a:ext cx="1439863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223" y="4578078"/>
            <a:ext cx="2030646" cy="161484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341" y="4797152"/>
            <a:ext cx="1479950" cy="159969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5176156"/>
            <a:ext cx="1953410" cy="146558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45" y="4917462"/>
            <a:ext cx="2699792" cy="135906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99" y="3052881"/>
            <a:ext cx="2790834" cy="174427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99" y="908720"/>
            <a:ext cx="1895884" cy="211142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518" y="573824"/>
            <a:ext cx="1483429" cy="211142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883206" y="389158"/>
            <a:ext cx="3403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Mistral" pitchFamily="66" charset="0"/>
              </a:rPr>
              <a:t>«КТО  КАК  РАБОТАЕТ»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672536" y="328438"/>
            <a:ext cx="11015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istral" pitchFamily="66" charset="0"/>
              </a:rPr>
              <a:t>ИГРА</a:t>
            </a:r>
            <a:endParaRPr lang="ru-RU" sz="4000" b="1" dirty="0">
              <a:solidFill>
                <a:srgbClr val="FF0000"/>
              </a:solidFill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24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8640"/>
            <a:ext cx="9395520" cy="704664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895089" y="692696"/>
            <a:ext cx="1298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istral" pitchFamily="66" charset="0"/>
              </a:rPr>
              <a:t>«ИГРА»</a:t>
            </a:r>
            <a:endParaRPr lang="ru-RU" sz="3200" b="1" dirty="0">
              <a:solidFill>
                <a:srgbClr val="FF0000"/>
              </a:solidFill>
              <a:latin typeface="Mistral" pitchFamily="66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3568" y="1124744"/>
            <a:ext cx="3672979" cy="275408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423" y="3501008"/>
            <a:ext cx="3779912" cy="2833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F:\DCIM\109_PANA\P109094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18766" y="2012165"/>
            <a:ext cx="4569613" cy="34229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500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91680" y="548680"/>
            <a:ext cx="5904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Творческая деятельность детей</a:t>
            </a:r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52120" y="4293096"/>
            <a:ext cx="3325489" cy="239845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E:\Вся информация для работы\фотки финансы\P109062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2117643"/>
            <a:ext cx="3744415" cy="2187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lex\Desktop\финансы\P109062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117642"/>
            <a:ext cx="3504684" cy="2319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lex\Desktop\финансы\P1090627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437112"/>
            <a:ext cx="3456384" cy="204063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685313" y="1655977"/>
            <a:ext cx="59173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«Рисуем монеты в технике  Фроттаж»</a:t>
            </a:r>
          </a:p>
        </p:txBody>
      </p:sp>
    </p:spTree>
    <p:extLst>
      <p:ext uri="{BB962C8B-B14F-4D97-AF65-F5344CB8AC3E}">
        <p14:creationId xmlns:p14="http://schemas.microsoft.com/office/powerpoint/2010/main" val="53282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4006"/>
            <a:ext cx="9216008" cy="691200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91680" y="548680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«Раскрась меня»</a:t>
            </a:r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481463"/>
            <a:ext cx="3385071" cy="4681907"/>
          </a:xfrm>
        </p:spPr>
      </p:pic>
      <p:pic>
        <p:nvPicPr>
          <p:cNvPr id="6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777" y="1679653"/>
            <a:ext cx="3243213" cy="4479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C:\Users\Alex\Desktop\фотки для проека\P_20210122_11005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1679653"/>
            <a:ext cx="2540912" cy="40940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846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4006"/>
            <a:ext cx="9216008" cy="6912007"/>
          </a:xfrm>
          <a:prstGeom prst="rect">
            <a:avLst/>
          </a:prstGeom>
          <a:noFill/>
        </p:spPr>
      </p:pic>
      <p:pic>
        <p:nvPicPr>
          <p:cNvPr id="5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3547607" cy="4948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C:\Users\Alex\Desktop\фотки для проека\P_20210122_10595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32656"/>
            <a:ext cx="4176464" cy="2889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lex\Desktop\фотки для проека\P109031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3136"/>
            <a:ext cx="4176464" cy="2129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lex\Desktop\фотки для проека\P_20210122_11001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314053"/>
            <a:ext cx="3096344" cy="3429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846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4634"/>
            <a:ext cx="9395520" cy="704664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91680" y="548680"/>
            <a:ext cx="59046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«Использование художественной литературы»</a:t>
            </a:r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950" y="1484313"/>
            <a:ext cx="3813175" cy="2860675"/>
          </a:xfrm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479550"/>
            <a:ext cx="3078163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536" y="2348880"/>
            <a:ext cx="2641600" cy="393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C:\Users\Alex\Desktop\финансы\P_20210125_16105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05324"/>
            <a:ext cx="3970526" cy="2352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07704" y="548680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istral" pitchFamily="66" charset="0"/>
              </a:rPr>
              <a:t>ЦЕЛИ  ПРОЕКТА</a:t>
            </a:r>
            <a:endParaRPr lang="ru-RU" sz="3600" b="1" dirty="0">
              <a:solidFill>
                <a:srgbClr val="FF0000"/>
              </a:solidFill>
              <a:latin typeface="Mistral" pitchFamily="66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187624" y="2276872"/>
            <a:ext cx="669674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Сформировать познавательные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навыки у воспитанников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финансовой грамотности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через организацию совместной театрализованной деятельности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91680" y="548680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Alex\Desktop\фотки для проека\157235689537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88640"/>
            <a:ext cx="2704434" cy="4140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940" y="716722"/>
            <a:ext cx="4465637" cy="334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Объект 2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940" y="4149080"/>
            <a:ext cx="4465637" cy="2557108"/>
          </a:xfrm>
        </p:spPr>
      </p:pic>
      <p:pic>
        <p:nvPicPr>
          <p:cNvPr id="9" name="Picture 3" descr="I:\DCIM\111NIKON\DSCN7424.JPG"/>
          <p:cNvPicPr>
            <a:picLocks noChangeAspect="1" noChangeArrowheads="1"/>
          </p:cNvPicPr>
          <p:nvPr/>
        </p:nvPicPr>
        <p:blipFill>
          <a:blip r:embed="rId6" cstate="print"/>
          <a:srcRect l="12789" t="40499" r="15273" b="8345"/>
          <a:stretch>
            <a:fillRect/>
          </a:stretch>
        </p:blipFill>
        <p:spPr bwMode="auto">
          <a:xfrm>
            <a:off x="5296016" y="4328799"/>
            <a:ext cx="3308432" cy="2412569"/>
          </a:xfrm>
          <a:prstGeom prst="roundRect">
            <a:avLst/>
          </a:prstGeom>
          <a:noFill/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30159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91680" y="548680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2344" y="777280"/>
            <a:ext cx="735932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«ИССЛЕДОВАТЕЛЬСКАЯ ДЕЯТЕЛЬНОСТЬ»</a:t>
            </a:r>
          </a:p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ЭКСПЕРИМЕНТИРОВАНИЕ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Alex\Desktop\фотки для проека\P_20210122_09402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60" y="1608278"/>
            <a:ext cx="7496080" cy="4577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016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91680" y="548680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Alex\Desktop\фотки для проека\P_20210122_09502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139951" cy="2996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lex\Desktop\фотки для проека\P_20210122_09512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9332"/>
            <a:ext cx="2390653" cy="371970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lex\Desktop\фотки для проека\P_20210122_09510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82443"/>
            <a:ext cx="2214513" cy="3369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lex\Desktop\фотки для проека\P_20210122_09521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980946"/>
            <a:ext cx="3997786" cy="26729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Alex\Desktop\фотки для проека\P_20210122_09525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996952"/>
            <a:ext cx="3672408" cy="19679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Alex\Desktop\фотки для проека\P_20210122_095341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959502"/>
            <a:ext cx="3672407" cy="18930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194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91680" y="548680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Alex\Desktop\фотки для проека\P_20210122_09570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3928200" cy="2780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lex\Desktop\фотки для проека\P_20210122_09581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9194"/>
            <a:ext cx="4416597" cy="280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lex\Desktop\фотки для проека\P_20210122_10010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92321"/>
            <a:ext cx="3851920" cy="2465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lex\Desktop\фотки для проека\P_20210122_09594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643" y="4392322"/>
            <a:ext cx="4478953" cy="2465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Alex\Desktop\фотки для проека\P_20210122_09595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677" y="2749205"/>
            <a:ext cx="3234055" cy="1819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5597">
            <a:off x="5795298" y="2982695"/>
            <a:ext cx="2211031" cy="118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5597">
            <a:off x="224443" y="2763281"/>
            <a:ext cx="2115617" cy="1333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194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91680" y="548680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Alex\Desktop\фотки для проека\P_20210122_09584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052" y="643845"/>
            <a:ext cx="3411726" cy="2630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lex\Desktop\фотки для проека\P_20210122_09592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643845"/>
            <a:ext cx="3960440" cy="2630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lex\Desktop\фотки для проека\P_20210122_10012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944" y="3429000"/>
            <a:ext cx="3918520" cy="2804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lex\Desktop\фотки для проека\P_20210122_10014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3441576"/>
            <a:ext cx="3925594" cy="27915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194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20"/>
            <a:ext cx="9199418" cy="689956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91680" y="548680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552292"/>
            <a:ext cx="63214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«Сотрудничество с родителями»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9" name="Рисунок 8" descr="C:\Users\Alex\Desktop\Вся информация для работы\фотки финансы\Фотки на сайт\P_20201211_17385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137067"/>
            <a:ext cx="3816423" cy="2293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Alex\Desktop\Вся информация для работы\фотки финансы\Фотки на сайт\P_20201211_17422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82719"/>
            <a:ext cx="3038475" cy="2510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Alex\Desktop\Вся информация для работы\фотки финансы\P109039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399463" y="3907555"/>
            <a:ext cx="3135630" cy="21820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Alex\Desktop\Вся информация для работы\фотки финансы\P1090327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36984"/>
            <a:ext cx="3223895" cy="2545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Alex\Desktop\Вся информация для работы\фотки финансы\P109040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96" y="3861048"/>
            <a:ext cx="3276600" cy="27598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194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6917"/>
            <a:ext cx="9233221" cy="692491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91680" y="548680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4980" y="746256"/>
            <a:ext cx="83052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«КОНСУЛЬТАЦИИ ДЛЯ РОДИТЕЛЕЙ»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456" y="3068960"/>
            <a:ext cx="4224337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999" y="1916832"/>
            <a:ext cx="2808312" cy="3746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C:\Users\Alex\Desktop\Вся информация для работы\фотки финансы\P_20210121_16092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0808"/>
            <a:ext cx="2448272" cy="39804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837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6917"/>
            <a:ext cx="9233221" cy="692491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91680" y="548680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187" y="1628800"/>
            <a:ext cx="3336068" cy="446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89525"/>
            <a:ext cx="3496320" cy="4520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991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928" y="-20070"/>
            <a:ext cx="9144000" cy="6858001"/>
          </a:xfrm>
          <a:prstGeom prst="rect">
            <a:avLst/>
          </a:prstGeom>
          <a:noFill/>
        </p:spPr>
      </p:pic>
      <p:pic>
        <p:nvPicPr>
          <p:cNvPr id="3" name="Рисунок 2" descr="C:\Users\Alex\Desktop\флешка сереневая\KINGSTON\три поросенка Теремок\20180925_16153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90" y="404664"/>
            <a:ext cx="4436110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Alex\Desktop\флешка сереневая\KINGSTON\фото Курочка ряба теремок\DSC_640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9" y="3471295"/>
            <a:ext cx="4262977" cy="2675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lex\Desktop\флешка сереневая\KINGSTON\фото Курочка ряба теремок\DSC_642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71295"/>
            <a:ext cx="4505077" cy="2910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lex\Desktop\флешка сереневая\KINGSTON\два жадных медвежонка старшие теремок\DSC_541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928" y="404665"/>
            <a:ext cx="3793304" cy="28083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698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97" y="-66918"/>
            <a:ext cx="9233221" cy="692491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691680" y="548680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61314" y="548679"/>
            <a:ext cx="65653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«СПАСИБО ЗА ВНИМАНИЕ!»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" y="4292600"/>
            <a:ext cx="3040062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292600"/>
            <a:ext cx="3040062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347152"/>
            <a:ext cx="3040062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206084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00B0F0"/>
                </a:solidFill>
                <a:latin typeface="Mistral" pitchFamily="66" charset="0"/>
              </a:rPr>
              <a:t>Успехов </a:t>
            </a:r>
            <a:r>
              <a:rPr lang="ru-RU" sz="3600" b="1" dirty="0" smtClean="0">
                <a:solidFill>
                  <a:srgbClr val="00B0F0"/>
                </a:solidFill>
                <a:latin typeface="Mistral" pitchFamily="66" charset="0"/>
              </a:rPr>
              <a:t> Вам  и  </a:t>
            </a:r>
            <a:r>
              <a:rPr lang="ru-RU" sz="3600" b="1" dirty="0">
                <a:solidFill>
                  <a:srgbClr val="00B0F0"/>
                </a:solidFill>
                <a:latin typeface="Mistral" pitchFamily="66" charset="0"/>
              </a:rPr>
              <a:t>Вашим </a:t>
            </a:r>
            <a:r>
              <a:rPr lang="ru-RU" sz="3600" b="1" dirty="0" smtClean="0">
                <a:solidFill>
                  <a:srgbClr val="00B0F0"/>
                </a:solidFill>
                <a:latin typeface="Mistral" pitchFamily="66" charset="0"/>
              </a:rPr>
              <a:t>детям  в  </a:t>
            </a:r>
            <a:r>
              <a:rPr lang="ru-RU" sz="3600" b="1" dirty="0">
                <a:solidFill>
                  <a:srgbClr val="00B0F0"/>
                </a:solidFill>
                <a:latin typeface="Mistral" pitchFamily="66" charset="0"/>
              </a:rPr>
              <a:t>освоении </a:t>
            </a:r>
            <a:r>
              <a:rPr lang="ru-RU" sz="3600" b="1" dirty="0" smtClean="0">
                <a:solidFill>
                  <a:srgbClr val="00B0F0"/>
                </a:solidFill>
                <a:latin typeface="Mistral" pitchFamily="66" charset="0"/>
              </a:rPr>
              <a:t>финансовой  </a:t>
            </a:r>
            <a:r>
              <a:rPr lang="ru-RU" sz="3600" b="1" dirty="0">
                <a:solidFill>
                  <a:srgbClr val="00B0F0"/>
                </a:solidFill>
                <a:latin typeface="Mistral" pitchFamily="66" charset="0"/>
              </a:rPr>
              <a:t>грамотности</a:t>
            </a:r>
            <a:endParaRPr lang="ru-RU" sz="3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08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07704" y="548680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istral" pitchFamily="66" charset="0"/>
              </a:rPr>
              <a:t>ЗАДАЧИ</a:t>
            </a:r>
            <a:endParaRPr lang="ru-RU" sz="3600" b="1" dirty="0">
              <a:solidFill>
                <a:srgbClr val="FF0000"/>
              </a:solidFill>
              <a:latin typeface="Mistral" pitchFamily="66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187624" y="1592939"/>
            <a:ext cx="705678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формировать умение понимать, что такое «семейный бюджет», «деньги», «товар»;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логическое мышление через решение проблемных ситуаций сказочных героев;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создать условия для организации совместной театральной деятельности детей и взрослых, направленные на ознакомление с финансовой грамотностью.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07704" y="548680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istral" pitchFamily="66" charset="0"/>
              </a:rPr>
              <a:t>ФОРМЫ  РАБОТЫ</a:t>
            </a:r>
            <a:endParaRPr lang="ru-RU" sz="3600" b="1" dirty="0">
              <a:solidFill>
                <a:srgbClr val="FF0000"/>
              </a:solidFill>
              <a:latin typeface="Mistral" pitchFamily="66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187624" y="911044"/>
            <a:ext cx="684076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Изучение, разработка методического пособия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Цент финансовой грамотности;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ЛЭпБУК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Просмотр мультфильмов и презентаций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Образовательная деятельность;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Экскурсия в магазин «Кренделек»;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Театрализованные, дидактические игры;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Исследовательская деятельность;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Сотрудничество с родителями;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043608" y="1700807"/>
            <a:ext cx="71287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Сформировать у детей следующие понятия и представления: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Деньги не появляются сами собой, а зарабатываются.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Сначала зарабатываем – потом тратим: соответственно, чем больше зарабатываешь и разумнее тратишь, тем больше можешь купить.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Деньги любят счет (дети должны уметь считать деньги, например, сдачу в магазине, деньги, которые они могут потратить в магазине).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Финансы нужно планировать (приучаем вести учет доходов и расходов в краткосрочном периоде).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все продается и покупается (дети должны понимать, что главные ценности – жизнь, отношения, радость близких людей – за деньги не купишь).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Финансы – это интересно и увлекательно.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34665" y="764704"/>
            <a:ext cx="48141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Mistral" pitchFamily="66" charset="0"/>
              </a:rPr>
              <a:t>ОЖИДАЕМЫЕ   РЕЗУЛЬТАТЫ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483768" y="33265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ru-RU" sz="3200" i="1" dirty="0" smtClean="0">
                <a:solidFill>
                  <a:srgbClr val="FF0000"/>
                </a:solidFill>
              </a:rPr>
              <a:t>Изучение, разработка </a:t>
            </a:r>
            <a:r>
              <a:rPr lang="ru-RU" altLang="ru-RU" sz="3200" i="1" dirty="0">
                <a:solidFill>
                  <a:srgbClr val="FF0000"/>
                </a:solidFill>
              </a:rPr>
              <a:t>методического пособия.</a:t>
            </a:r>
            <a:br>
              <a:rPr lang="ru-RU" altLang="ru-RU" sz="3200" i="1" dirty="0">
                <a:solidFill>
                  <a:srgbClr val="FF0000"/>
                </a:solidFill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1322"/>
            <a:ext cx="1910550" cy="2955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3349" y="1121322"/>
            <a:ext cx="2122801" cy="3032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316397"/>
            <a:ext cx="3381306" cy="2837497"/>
          </a:xfrm>
          <a:prstGeom prst="rect">
            <a:avLst/>
          </a:prstGeom>
        </p:spPr>
      </p:pic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60032" y="3284984"/>
            <a:ext cx="2281392" cy="3040814"/>
          </a:xfrm>
        </p:spPr>
      </p:pic>
      <p:pic>
        <p:nvPicPr>
          <p:cNvPr id="9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787" y="4079292"/>
            <a:ext cx="3413512" cy="2559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a52/000e75b9-e9ca18d6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C:\Users\Alex\Desktop\Вся информация для работы\фотки финансы\P_20210121_16030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3615" y="464751"/>
            <a:ext cx="3336210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lex\Desktop\Вся информация для работы\фотки финансы\P_20210121_16025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27001" y="673799"/>
            <a:ext cx="3240362" cy="2126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lex\Desktop\Вся информация для работы\фотки финансы\P_20210121_16045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089896" y="524618"/>
            <a:ext cx="3306368" cy="2358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Alex\Desktop\Вся информация для работы\фотки финансы\P109033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29000"/>
            <a:ext cx="3888432" cy="320724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lex\Desktop\Вся информация для работы\фотки финансы\P1090328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9" y="3429000"/>
            <a:ext cx="4248150" cy="27900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1146</TotalTime>
  <Words>367</Words>
  <Application>Microsoft Office PowerPoint</Application>
  <PresentationFormat>Экран (4:3)</PresentationFormat>
  <Paragraphs>73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Катя</dc:creator>
  <cp:lastModifiedBy>Катя</cp:lastModifiedBy>
  <cp:revision>209</cp:revision>
  <dcterms:created xsi:type="dcterms:W3CDTF">2019-11-24T11:10:03Z</dcterms:created>
  <dcterms:modified xsi:type="dcterms:W3CDTF">2022-10-29T17:32:48Z</dcterms:modified>
</cp:coreProperties>
</file>