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65" r:id="rId3"/>
    <p:sldId id="257" r:id="rId4"/>
    <p:sldId id="266" r:id="rId5"/>
    <p:sldId id="258" r:id="rId6"/>
    <p:sldId id="267" r:id="rId7"/>
    <p:sldId id="259" r:id="rId8"/>
    <p:sldId id="276" r:id="rId9"/>
    <p:sldId id="260" r:id="rId10"/>
    <p:sldId id="268" r:id="rId11"/>
    <p:sldId id="269" r:id="rId12"/>
    <p:sldId id="261" r:id="rId13"/>
    <p:sldId id="273" r:id="rId14"/>
    <p:sldId id="274" r:id="rId15"/>
    <p:sldId id="263" r:id="rId16"/>
    <p:sldId id="272" r:id="rId17"/>
    <p:sldId id="270" r:id="rId18"/>
    <p:sldId id="275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2641"/>
    <a:srgbClr val="99FF99"/>
    <a:srgbClr val="CCFF66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C7475B-0785-4D08-A414-E40058947A58}" type="datetimeFigureOut">
              <a:rPr lang="ru-RU" smtClean="0"/>
              <a:t>29.11.2020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C530CC-7BA5-44A5-B77B-3135BD62CB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19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72890-6C8D-4846-9F98-E6FB317986C1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7ADBA-9FD8-4D47-81CF-C0F1D35500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380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72890-6C8D-4846-9F98-E6FB317986C1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7ADBA-9FD8-4D47-81CF-C0F1D35500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58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72890-6C8D-4846-9F98-E6FB317986C1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7ADBA-9FD8-4D47-81CF-C0F1D35500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531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72890-6C8D-4846-9F98-E6FB317986C1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7ADBA-9FD8-4D47-81CF-C0F1D35500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425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72890-6C8D-4846-9F98-E6FB317986C1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7ADBA-9FD8-4D47-81CF-C0F1D35500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635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72890-6C8D-4846-9F98-E6FB317986C1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7ADBA-9FD8-4D47-81CF-C0F1D35500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89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72890-6C8D-4846-9F98-E6FB317986C1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7ADBA-9FD8-4D47-81CF-C0F1D35500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78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72890-6C8D-4846-9F98-E6FB317986C1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7ADBA-9FD8-4D47-81CF-C0F1D35500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317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72890-6C8D-4846-9F98-E6FB317986C1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7ADBA-9FD8-4D47-81CF-C0F1D35500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578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72890-6C8D-4846-9F98-E6FB317986C1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7ADBA-9FD8-4D47-81CF-C0F1D35500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334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72890-6C8D-4846-9F98-E6FB317986C1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7ADBA-9FD8-4D47-81CF-C0F1D35500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188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172890-6C8D-4846-9F98-E6FB317986C1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C7ADBA-9FD8-4D47-81CF-C0F1D35500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754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image" Target="../media/image18.png"/><Relationship Id="rId16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5" Type="http://schemas.openxmlformats.org/officeDocument/2006/relationships/image" Target="../media/image5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12" Type="http://schemas.openxmlformats.org/officeDocument/2006/relationships/image" Target="../media/image70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jpe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10" Type="http://schemas.openxmlformats.org/officeDocument/2006/relationships/image" Target="../media/image79.jpeg"/><Relationship Id="rId4" Type="http://schemas.openxmlformats.org/officeDocument/2006/relationships/image" Target="../media/image73.png"/><Relationship Id="rId9" Type="http://schemas.openxmlformats.org/officeDocument/2006/relationships/image" Target="../media/image7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24000" y="612648"/>
            <a:ext cx="9144000" cy="3922775"/>
          </a:xfrm>
          <a:noFill/>
        </p:spPr>
        <p:txBody>
          <a:bodyPr>
            <a:noAutofit/>
          </a:bodyPr>
          <a:lstStyle/>
          <a:p>
            <a:r>
              <a:rPr lang="ru-RU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Интерактивная развивающая игра- викторина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«В мире слов»</a:t>
            </a:r>
            <a:endParaRPr lang="ru-RU" b="1" dirty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912864" y="4718304"/>
            <a:ext cx="4992624" cy="1261872"/>
          </a:xfrm>
        </p:spPr>
        <p:txBody>
          <a:bodyPr>
            <a:normAutofit/>
          </a:bodyPr>
          <a:lstStyle/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557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«Найди место звука Ш в слове»</a:t>
            </a:r>
            <a:endParaRPr lang="ru-RU" sz="60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419497"/>
            <a:ext cx="10515600" cy="475746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умение детей определять место заданного звука в слове (начало, середина, конец).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Развивать у детей фонематический слух, внимание, мышление, память, умение слышать и слушать произносимые слова.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Совершенствовать артикуляционный аппарат детей.</a:t>
            </a:r>
          </a:p>
          <a:p>
            <a:pPr marL="0" indent="0" algn="ctr">
              <a:buNone/>
            </a:pP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Задание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Посмотрите на картинки и определите, где находится звук «Ш»: в начале, в середине или в конце слова.</a:t>
            </a:r>
          </a:p>
          <a:p>
            <a:pPr algn="ctr"/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247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«Найди место звука Ш в слове».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29123" y="2470032"/>
          <a:ext cx="2688297" cy="720080"/>
        </p:xfrm>
        <a:graphic>
          <a:graphicData uri="http://schemas.openxmlformats.org/drawingml/2006/table">
            <a:tbl>
              <a:tblPr/>
              <a:tblGrid>
                <a:gridCol w="896099"/>
                <a:gridCol w="896099"/>
                <a:gridCol w="896099"/>
              </a:tblGrid>
              <a:tr h="720080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811286" y="2387736"/>
          <a:ext cx="2784309" cy="720080"/>
        </p:xfrm>
        <a:graphic>
          <a:graphicData uri="http://schemas.openxmlformats.org/drawingml/2006/table">
            <a:tbl>
              <a:tblPr/>
              <a:tblGrid>
                <a:gridCol w="870528"/>
                <a:gridCol w="949981"/>
                <a:gridCol w="963800"/>
              </a:tblGrid>
              <a:tr h="720080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8711151" y="2451744"/>
          <a:ext cx="2688297" cy="720080"/>
        </p:xfrm>
        <a:graphic>
          <a:graphicData uri="http://schemas.openxmlformats.org/drawingml/2006/table">
            <a:tbl>
              <a:tblPr/>
              <a:tblGrid>
                <a:gridCol w="896099"/>
                <a:gridCol w="896099"/>
                <a:gridCol w="896099"/>
              </a:tblGrid>
              <a:tr h="720080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</a:endParaRPr>
                    </a:p>
                  </a:txBody>
                  <a:tcPr marL="121920" marR="12192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pic>
        <p:nvPicPr>
          <p:cNvPr id="8" name="Рисунок 7" descr="d-8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403" y="4365104"/>
            <a:ext cx="2763520" cy="1828800"/>
          </a:xfrm>
          <a:prstGeom prst="rect">
            <a:avLst/>
          </a:prstGeom>
        </p:spPr>
      </p:pic>
      <p:pic>
        <p:nvPicPr>
          <p:cNvPr id="9" name="Рисунок 8" descr="shariki_9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7755" y="3905672"/>
            <a:ext cx="2400267" cy="2475656"/>
          </a:xfrm>
          <a:prstGeom prst="rect">
            <a:avLst/>
          </a:prstGeom>
        </p:spPr>
      </p:pic>
      <p:pic>
        <p:nvPicPr>
          <p:cNvPr id="10" name="Рисунок 9" descr="horizontal-pencil-clipart-clipart-panda-free-clipart-images-MImiIH-clipart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25" t="7363" r="5317" b="7363"/>
          <a:stretch>
            <a:fillRect/>
          </a:stretch>
        </p:blipFill>
        <p:spPr>
          <a:xfrm>
            <a:off x="6480043" y="4221088"/>
            <a:ext cx="2592288" cy="2376264"/>
          </a:xfrm>
          <a:prstGeom prst="rect">
            <a:avLst/>
          </a:prstGeom>
        </p:spPr>
      </p:pic>
      <p:pic>
        <p:nvPicPr>
          <p:cNvPr id="11" name="Рисунок 10" descr="6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80735" y="4221089"/>
            <a:ext cx="2571916" cy="23595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81036E-6 L 0.36719 -0.55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00" y="-27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80204E-6 L -0.21667 -0.5538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00" y="-27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15541E-6 L 0.19306 -0.6031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0" y="-30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«Один-много»</a:t>
            </a:r>
            <a:endParaRPr lang="ru-RU" sz="60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048257"/>
            <a:ext cx="10280904" cy="4128706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Цель: </a:t>
            </a:r>
            <a:r>
              <a:rPr lang="ru-RU" dirty="0" smtClean="0"/>
              <a:t>обучение детей правильно образовывать в речи существительные единственного и множественного числа.</a:t>
            </a:r>
          </a:p>
          <a:p>
            <a:pPr marL="0" indent="0" algn="ctr">
              <a:buNone/>
            </a:pPr>
            <a:endParaRPr lang="ru-RU" sz="4000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Задание</a:t>
            </a:r>
            <a:r>
              <a:rPr lang="ru-RU" sz="4000" b="1" dirty="0" smtClean="0">
                <a:solidFill>
                  <a:srgbClr val="002060"/>
                </a:solidFill>
              </a:rPr>
              <a:t>: </a:t>
            </a:r>
            <a:r>
              <a:rPr lang="ru-RU" sz="4000" b="1" dirty="0" smtClean="0">
                <a:solidFill>
                  <a:srgbClr val="002060"/>
                </a:solidFill>
              </a:rPr>
              <a:t>Посмотрите на картинку и н</a:t>
            </a:r>
            <a:r>
              <a:rPr lang="ru-RU" sz="4000" b="1" dirty="0" smtClean="0">
                <a:solidFill>
                  <a:srgbClr val="002060"/>
                </a:solidFill>
              </a:rPr>
              <a:t>азовите слова в единственном и множественном числе.</a:t>
            </a:r>
            <a:endParaRPr lang="ru-RU" sz="4000" b="1" dirty="0" smtClean="0">
              <a:solidFill>
                <a:srgbClr val="002060"/>
              </a:solidFill>
            </a:endParaRPr>
          </a:p>
          <a:p>
            <a:pPr algn="ctr"/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13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37159"/>
            <a:ext cx="10515600" cy="1271016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«Один-много»</a:t>
            </a:r>
            <a:endParaRPr lang="ru-RU" sz="6000" dirty="0"/>
          </a:p>
        </p:txBody>
      </p:sp>
      <p:pic>
        <p:nvPicPr>
          <p:cNvPr id="8" name="Содержимое 7" descr="Рисунок1 (2)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1121" y="1343529"/>
            <a:ext cx="1377582" cy="22065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Рисунок1 (3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889" y="4701364"/>
            <a:ext cx="1347159" cy="2156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Рисунок2 (2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05256" y="1255866"/>
            <a:ext cx="1359296" cy="21882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Рисунок2 (3)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93648" y="4669717"/>
            <a:ext cx="1365391" cy="21882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 descr="Рисунок3 (2)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239056" y="1280250"/>
            <a:ext cx="1353200" cy="21760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 descr="Рисунок3 (3)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242104" y="4681908"/>
            <a:ext cx="1365391" cy="21760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Стрелка вправо 13"/>
          <p:cNvSpPr/>
          <p:nvPr/>
        </p:nvSpPr>
        <p:spPr>
          <a:xfrm rot="5400000">
            <a:off x="281178" y="3760470"/>
            <a:ext cx="969264" cy="67208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5400000">
            <a:off x="3749802" y="3766566"/>
            <a:ext cx="923544" cy="66903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5400000">
            <a:off x="7437882" y="3772662"/>
            <a:ext cx="877824" cy="6294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Рисунок4 (2)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856288" y="1280250"/>
            <a:ext cx="1365391" cy="21943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Рисунок 17" descr="Рисунок4 (3)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868481" y="4675812"/>
            <a:ext cx="1377582" cy="2182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" name="Рисунок 20" descr="Рисунок6 (2)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257858" y="1280252"/>
            <a:ext cx="1401964" cy="22309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" name="Рисунок 21" descr="Рисунок6 (3)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395018" y="4627048"/>
            <a:ext cx="1401964" cy="22309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" name="Рисунок 22" descr="Рисунок8 (2)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9012992" y="1322922"/>
            <a:ext cx="1353200" cy="2182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" name="Рисунок 23" descr="Рисунок8 (3)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8979464" y="4675812"/>
            <a:ext cx="1365391" cy="2182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5" name="Стрелка вправо 24"/>
          <p:cNvSpPr/>
          <p:nvPr/>
        </p:nvSpPr>
        <p:spPr>
          <a:xfrm rot="5400000">
            <a:off x="5592318" y="3761994"/>
            <a:ext cx="905256" cy="67818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 rot="5400000">
            <a:off x="2049595" y="3738344"/>
            <a:ext cx="923760" cy="68869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 rot="5400000">
            <a:off x="9169146" y="3797046"/>
            <a:ext cx="914400" cy="65379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Рисунок 27" descr="Рисунок7 (2)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0826609" y="1255867"/>
            <a:ext cx="1365391" cy="22065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9" name="Стрелка вправо 28"/>
          <p:cNvSpPr/>
          <p:nvPr/>
        </p:nvSpPr>
        <p:spPr>
          <a:xfrm rot="5400000">
            <a:off x="10918698" y="3766566"/>
            <a:ext cx="850392" cy="66903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 descr="Рисунок7 (3)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10652876" y="4633144"/>
            <a:ext cx="1401964" cy="22248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6213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«Назови ласково»</a:t>
            </a:r>
            <a:endParaRPr lang="ru-RU" sz="60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048257"/>
            <a:ext cx="10280904" cy="4128706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Цель: </a:t>
            </a:r>
            <a:r>
              <a:rPr lang="ru-RU" dirty="0" smtClean="0"/>
              <a:t>закрепить умение детей образовывать существительные при помощи уменьшительно-ласкательных суффиксов.</a:t>
            </a:r>
          </a:p>
          <a:p>
            <a:pPr marL="0" indent="0" algn="ctr">
              <a:buNone/>
            </a:pPr>
            <a:endParaRPr lang="ru-RU" sz="4000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Задание</a:t>
            </a:r>
            <a:r>
              <a:rPr lang="ru-RU" sz="4000" b="1" dirty="0" smtClean="0">
                <a:solidFill>
                  <a:srgbClr val="002060"/>
                </a:solidFill>
              </a:rPr>
              <a:t>: </a:t>
            </a:r>
            <a:r>
              <a:rPr lang="ru-RU" sz="4000" b="1" dirty="0" smtClean="0">
                <a:solidFill>
                  <a:srgbClr val="002060"/>
                </a:solidFill>
              </a:rPr>
              <a:t>Посмотрите на картинку и назовите предмет ласково.</a:t>
            </a:r>
            <a:endParaRPr lang="ru-RU" sz="4000" b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213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679577" y="4623512"/>
            <a:ext cx="1399903" cy="18665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924218" y="2130846"/>
            <a:ext cx="1649038" cy="20054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22753" y="4596080"/>
            <a:ext cx="1914467" cy="17291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23220" y="2056116"/>
            <a:ext cx="1976902" cy="19769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7" cstate="print"/>
          <a:stretch>
            <a:fillRect/>
          </a:stretch>
        </p:blipFill>
        <p:spPr>
          <a:xfrm>
            <a:off x="7238143" y="4585062"/>
            <a:ext cx="1475218" cy="14752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625075" y="4127862"/>
            <a:ext cx="1456922" cy="15797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088886" y="248812"/>
            <a:ext cx="1946172" cy="17337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15937" y="4075765"/>
            <a:ext cx="1481312" cy="20701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71856" y="219750"/>
            <a:ext cx="1443416" cy="19134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031804" y="231383"/>
            <a:ext cx="1856932" cy="18569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065032" y="1998732"/>
            <a:ext cx="1800490" cy="18256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TextBox 16"/>
          <p:cNvSpPr txBox="1"/>
          <p:nvPr/>
        </p:nvSpPr>
        <p:spPr>
          <a:xfrm>
            <a:off x="521208" y="1956817"/>
            <a:ext cx="1179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РЕПКА</a:t>
            </a:r>
            <a:endParaRPr lang="ru-RU" sz="24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242817" y="1837944"/>
            <a:ext cx="13807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АРБУЗИК</a:t>
            </a:r>
            <a:endParaRPr lang="ru-RU" sz="20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8272273" y="1847088"/>
            <a:ext cx="13807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КОТИК</a:t>
            </a:r>
            <a:endParaRPr lang="ru-RU" sz="20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157985" y="3621024"/>
            <a:ext cx="16550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РУБАШЕЧКА</a:t>
            </a:r>
            <a:endParaRPr lang="ru-RU" sz="20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205729" y="3712464"/>
            <a:ext cx="16550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СТОЛИК</a:t>
            </a:r>
            <a:endParaRPr lang="ru-RU" sz="20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31649" y="5843016"/>
            <a:ext cx="16550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ЁЖИК</a:t>
            </a:r>
            <a:endParaRPr lang="ru-RU" sz="20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435353" y="6208776"/>
            <a:ext cx="16550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НОСОЧКИ</a:t>
            </a:r>
            <a:endParaRPr lang="ru-RU" sz="20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556761" y="5458968"/>
            <a:ext cx="16550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ЯБЛОЧКО</a:t>
            </a:r>
            <a:endParaRPr lang="ru-RU" sz="20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162801" y="5922264"/>
            <a:ext cx="16550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СОЛНЫШКО</a:t>
            </a:r>
            <a:endParaRPr lang="ru-RU" sz="20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9549385" y="6260592"/>
            <a:ext cx="16550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СОБАЧКА</a:t>
            </a:r>
            <a:endParaRPr lang="ru-RU" sz="20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9915145" y="3837432"/>
            <a:ext cx="16550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КАПУСТКА</a:t>
            </a:r>
            <a:endParaRPr lang="ru-RU" sz="20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43264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19457"/>
            <a:ext cx="10515600" cy="1170431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«Составление рассказа по картинке»</a:t>
            </a:r>
            <a:endParaRPr lang="ru-RU" sz="48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Упражнять детей в составлении связного рассказа с заданным началом.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у детей связную речь, логическое мышление, воображение.</a:t>
            </a:r>
          </a:p>
          <a:p>
            <a:pPr algn="ctr">
              <a:buNone/>
            </a:pPr>
            <a:endParaRPr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Задание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Придумайте продолжение рассказа « Стоял жаркий летний день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…», используя картинки внизу слайда.</a:t>
            </a:r>
            <a:endParaRPr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192216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5301208"/>
          </a:xfrm>
          <a:prstGeom prst="rect">
            <a:avLst/>
          </a:prstGeom>
        </p:spPr>
      </p:pic>
      <p:pic>
        <p:nvPicPr>
          <p:cNvPr id="6" name="Рисунок 5" descr="tuchka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4240" y="5499738"/>
            <a:ext cx="1296144" cy="1358262"/>
          </a:xfrm>
          <a:prstGeom prst="rect">
            <a:avLst/>
          </a:prstGeom>
        </p:spPr>
      </p:pic>
      <p:pic>
        <p:nvPicPr>
          <p:cNvPr id="7" name="Рисунок 6" descr="mini_6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27729" t="11129" r="28203" b="13465"/>
          <a:stretch>
            <a:fillRect/>
          </a:stretch>
        </p:blipFill>
        <p:spPr>
          <a:xfrm>
            <a:off x="10461896" y="5608672"/>
            <a:ext cx="1224136" cy="1080120"/>
          </a:xfrm>
          <a:prstGeom prst="rect">
            <a:avLst/>
          </a:prstGeom>
        </p:spPr>
      </p:pic>
      <p:pic>
        <p:nvPicPr>
          <p:cNvPr id="8" name="Рисунок 7" descr="mini_3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7" t="16596" b="16596"/>
          <a:stretch>
            <a:fillRect/>
          </a:stretch>
        </p:blipFill>
        <p:spPr>
          <a:xfrm>
            <a:off x="3224432" y="5642960"/>
            <a:ext cx="1800200" cy="936104"/>
          </a:xfrm>
          <a:prstGeom prst="rect">
            <a:avLst/>
          </a:prstGeom>
        </p:spPr>
      </p:pic>
      <p:pic>
        <p:nvPicPr>
          <p:cNvPr id="9" name="Рисунок 8" descr="5620ba56ede6f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6608" y="5478415"/>
            <a:ext cx="1656184" cy="1224137"/>
          </a:xfrm>
          <a:prstGeom prst="rect">
            <a:avLst/>
          </a:prstGeom>
        </p:spPr>
      </p:pic>
      <p:pic>
        <p:nvPicPr>
          <p:cNvPr id="10" name="Рисунок 9" descr="mini_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389" r="17389" b="2253"/>
          <a:stretch>
            <a:fillRect/>
          </a:stretch>
        </p:blipFill>
        <p:spPr>
          <a:xfrm>
            <a:off x="5373248" y="5254344"/>
            <a:ext cx="1440160" cy="1484784"/>
          </a:xfrm>
          <a:prstGeom prst="rect">
            <a:avLst/>
          </a:prstGeom>
        </p:spPr>
      </p:pic>
      <p:pic>
        <p:nvPicPr>
          <p:cNvPr id="11" name="Рисунок 10" descr="sm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0" t="3323" r="11027" b="6068"/>
          <a:stretch>
            <a:fillRect/>
          </a:stretch>
        </p:blipFill>
        <p:spPr>
          <a:xfrm>
            <a:off x="265176" y="5373216"/>
            <a:ext cx="1835696" cy="1484784"/>
          </a:xfrm>
          <a:prstGeom prst="rect">
            <a:avLst/>
          </a:prstGeom>
        </p:spPr>
      </p:pic>
      <p:pic>
        <p:nvPicPr>
          <p:cNvPr id="12" name="Рисунок 11" descr="25633618-Children-swim-with-inflatable-circles-Stock-Photo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2500" y="5312367"/>
            <a:ext cx="1440160" cy="1368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6687E-7 0.02152 L 0.82482 -0.778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200" y="-4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838 -0.05324 L 0.25749 -0.5370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00" y="-2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21924E-6 L 0.16927 -0.3304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00" y="-1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408 0.05 L 0.36129 -0.2365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00" y="-14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093 0.14259 L -0.54311 -0.4671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00" y="-3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50694E-6 L 0.00799 -0.7992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" y="-4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147 0.04537 L -0.24238 -0.7361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00" y="-39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60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20667368">
            <a:off x="720103" y="2992582"/>
            <a:ext cx="10365192" cy="25438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72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ВНИМАНИЕ!</a:t>
            </a:r>
            <a:endParaRPr lang="ru-RU" sz="72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6213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234439"/>
          </a:xfrm>
        </p:spPr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«ОН, ОНА, ОНО»</a:t>
            </a:r>
            <a:endParaRPr lang="ru-RU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225296"/>
            <a:ext cx="10515600" cy="4951667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упражнять детей в классификации, соотнесение существительных мужского, женского, среднего рода; обогащение словаря путем подбора слов; обучение детей согласованию существительных с местоимениями он, она, оно; а также учить различать род притяжательных местоимений мой, моя, моё.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Правила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игры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заключаются в правильном подборе участниками карточек с изображениями персонажей и предметов, наименование и названия которых должны быть упорядочены в соответствии с мужским, женским, средними родами. Карточки размещаются на специальном поле – домике, отдельном для каждого рода. Детям предлагается разложить картинки в домике под названием «Он», «Она», «Оно». Картинки про которых можно сказать «мой»  нужно положить в домик под названием «Он», картинки про которые можно сказать «моя» – в домик «Она», «моё» – «Оно».</a:t>
            </a:r>
          </a:p>
          <a:p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40325" y="529801"/>
            <a:ext cx="1712960" cy="242301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84813" y="578959"/>
            <a:ext cx="1691002" cy="242301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598941" y="4047590"/>
            <a:ext cx="1235813" cy="123581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76399" y="5562597"/>
            <a:ext cx="1334603" cy="123283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561930" y="5431693"/>
            <a:ext cx="1193108" cy="128005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796565" y="4047590"/>
            <a:ext cx="1382797" cy="123444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998816" y="5456677"/>
            <a:ext cx="1343987" cy="123009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221246" y="5562597"/>
            <a:ext cx="1289920" cy="129540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908819" y="5456677"/>
            <a:ext cx="1158290" cy="129738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H="1">
            <a:off x="457324" y="3945474"/>
            <a:ext cx="1353530" cy="1228889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565070" y="4047590"/>
            <a:ext cx="1461838" cy="1234441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14" cstate="print"/>
          <a:stretch>
            <a:fillRect/>
          </a:stretch>
        </p:blipFill>
        <p:spPr>
          <a:xfrm>
            <a:off x="277165" y="569083"/>
            <a:ext cx="1750424" cy="243289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206625" y="5562597"/>
            <a:ext cx="1263149" cy="123444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3429101" y="5502778"/>
            <a:ext cx="1305603" cy="122676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2494058" y="3940689"/>
            <a:ext cx="1267644" cy="1267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13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7411E-6 8.14815E-6 L 4.57411E-6 -0.17615 " pathEditMode="relative" ptsTypes="AA"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9531E-6 -1.11111E-6 L 0.46144 -0.25208 " pathEditMode="relative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5428E-7 4.07407E-6 L -0.1012 -0.2294 " pathEditMode="relative" ptsTypes="AA">
                                      <p:cBhvr>
                                        <p:cTn id="1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7 -0.04815 L -0.59417 -0.2828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00" y="-1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92316E-6 -1.38778E-17 L -0.02175 -0.18125 " pathEditMode="relative" ptsTypes="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937E-6 -0.06273 L -0.36311 -0.5081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00" y="-2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3566E-6 1.48148E-6 L -0.22571 -0.65463 " pathEditMode="relative" ptsTypes="AA">
                                      <p:cBhvr>
                                        <p:cTn id="3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66476E-6 -7.40741E-7 L 0.16358 -0.43195 " pathEditMode="relative" ptsTypes="AA">
                                      <p:cBhvr>
                                        <p:cTn id="3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07684E-6 -2.96296E-6 C -0.04677 -0.14491 -0.09339 -0.28958 -0.10056 -0.36667 C -0.10772 -0.44375 -0.05263 -0.44676 -0.04273 -0.46273 " pathEditMode="relative" ptsTypes="aaA">
                                      <p:cBhvr>
                                        <p:cTn id="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0214E-6 -5.55556E-6 L -0.14183 -0.67732 " pathEditMode="relative" ptsTypes="AA">
                                      <p:cBhvr>
                                        <p:cTn id="4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8098E-7 -2.96296E-6 L -0.02488 -0.74931 " pathEditMode="relative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13154E-7 -3.7037E-6 L 0.67374 -0.66667 " pathEditMode="relative" ptsTypes="AA">
                                      <p:cBhvr>
                                        <p:cTn id="5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«Деление слов на слоги»</a:t>
            </a:r>
            <a:endParaRPr lang="ru-RU" sz="6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Продолжать учить детей делить слова на слоги, различать одно - двух и трёхсложные слова.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у детей фонематический слух, словарный запас, мышление, речь, умение слышать и слушать произносимые слова.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Совершенствовать артикуляционный аппарат.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Задание: С помощью хлопка нужно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определите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количество слогов в слове.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52254" y="1345124"/>
            <a:ext cx="1947283" cy="17028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38056" y="1345125"/>
            <a:ext cx="1961061" cy="17149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36910" y="5276085"/>
            <a:ext cx="1297686" cy="13698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9308839" y="1396680"/>
            <a:ext cx="1888328" cy="165131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83928" y="5303497"/>
            <a:ext cx="1323933" cy="136983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768059" y="5291732"/>
            <a:ext cx="1264839" cy="135418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04746" y="5404160"/>
            <a:ext cx="1349734" cy="124175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0406743" y="5299944"/>
            <a:ext cx="1411412" cy="135537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485216" y="5338038"/>
            <a:ext cx="1338198" cy="130074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H="1">
            <a:off x="1952284" y="5362830"/>
            <a:ext cx="1251163" cy="1251163"/>
          </a:xfrm>
          <a:prstGeom prst="rect">
            <a:avLst/>
          </a:prstGeom>
        </p:spPr>
      </p:pic>
      <p:sp>
        <p:nvSpPr>
          <p:cNvPr id="21" name="Овал 20"/>
          <p:cNvSpPr/>
          <p:nvPr/>
        </p:nvSpPr>
        <p:spPr>
          <a:xfrm>
            <a:off x="1755648" y="3209544"/>
            <a:ext cx="630936" cy="603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6105144" y="3160776"/>
            <a:ext cx="630936" cy="603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5379720" y="3176016"/>
            <a:ext cx="630936" cy="603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10506456" y="3182112"/>
            <a:ext cx="630936" cy="603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9872472" y="3197352"/>
            <a:ext cx="630936" cy="603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9265920" y="3194304"/>
            <a:ext cx="630936" cy="603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796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26 -0.07199 L 0.3639 -0.561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0" y="-24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06 -0.03588 L 0.30464 -0.5451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00" y="-2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07 0.01342 L 0.23939 -0.5092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0" y="-2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5202E-6 6.66667E-6 L -0.25358 -0.51597 " pathEditMode="relative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0935E-6 2.96296E-6 L -0.47864 -0.68797 " pathEditMode="relative" ptsTypes="A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40766E-6 1.48148E-6 L -0.64677 -0.56667 " pathEditMode="relative" ptsTypes="AA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42251E-6 1.48148E-6 L -0.06603 -0.52408 " pathEditMode="relative" ptsTypes="AA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«Бабушкино варенье»</a:t>
            </a:r>
            <a:endParaRPr lang="ru-RU" sz="6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Цель: </a:t>
            </a:r>
            <a:r>
              <a:rPr lang="ru-RU" dirty="0" smtClean="0"/>
              <a:t>образование </a:t>
            </a:r>
            <a:r>
              <a:rPr lang="ru-RU" dirty="0" smtClean="0"/>
              <a:t>и употребление в речи относительных прилагательных.</a:t>
            </a:r>
          </a:p>
          <a:p>
            <a:pPr marL="0" indent="0" algn="ctr"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Задание</a:t>
            </a:r>
            <a:r>
              <a:rPr lang="ru-RU" sz="4000" b="1" dirty="0" smtClean="0">
                <a:solidFill>
                  <a:srgbClr val="002060"/>
                </a:solidFill>
              </a:rPr>
              <a:t>: </a:t>
            </a:r>
            <a:r>
              <a:rPr lang="ru-RU" sz="4000" b="1" dirty="0" smtClean="0">
                <a:solidFill>
                  <a:srgbClr val="002060"/>
                </a:solidFill>
              </a:rPr>
              <a:t>Посмотрите на картинку и </a:t>
            </a:r>
            <a:r>
              <a:rPr lang="ru-RU" sz="4000" b="1" dirty="0" err="1" smtClean="0">
                <a:solidFill>
                  <a:srgbClr val="002060"/>
                </a:solidFill>
              </a:rPr>
              <a:t>н</a:t>
            </a:r>
            <a:r>
              <a:rPr lang="ru-RU" sz="4000" b="1" dirty="0" err="1" smtClean="0">
                <a:solidFill>
                  <a:srgbClr val="002060"/>
                </a:solidFill>
              </a:rPr>
              <a:t>азовте</a:t>
            </a:r>
            <a:r>
              <a:rPr lang="ru-RU" sz="4000" b="1" dirty="0" smtClean="0">
                <a:solidFill>
                  <a:srgbClr val="002060"/>
                </a:solidFill>
              </a:rPr>
              <a:t> одним словом.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 Варенье какое?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74754" y="2121408"/>
            <a:ext cx="2536014" cy="1916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05072" y="1517274"/>
            <a:ext cx="2613500" cy="19746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32319" y="340261"/>
            <a:ext cx="2004387" cy="21939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3873567" y="4242673"/>
            <a:ext cx="2473282" cy="21529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427784" y="4278957"/>
            <a:ext cx="2325816" cy="1952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56031" y="3739461"/>
            <a:ext cx="2520066" cy="21292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44120" y="460464"/>
            <a:ext cx="2460291" cy="2190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TextBox 12"/>
          <p:cNvSpPr txBox="1"/>
          <p:nvPr/>
        </p:nvSpPr>
        <p:spPr>
          <a:xfrm>
            <a:off x="484632" y="2313432"/>
            <a:ext cx="270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Малиновое</a:t>
            </a:r>
            <a:endParaRPr lang="ru-RU" sz="28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33672" y="3300984"/>
            <a:ext cx="2322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</a:rPr>
              <a:t>Черничное</a:t>
            </a:r>
            <a:endParaRPr lang="ru-RU" sz="2800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50024" y="2377440"/>
            <a:ext cx="2139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</a:rPr>
              <a:t>Персиковое</a:t>
            </a:r>
            <a:endParaRPr lang="ru-RU" sz="2800" dirty="0">
              <a:ln>
                <a:solidFill>
                  <a:sysClr val="windowText" lastClr="000000"/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7512" y="5687568"/>
            <a:ext cx="2148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Ежевичное</a:t>
            </a:r>
            <a:endParaRPr lang="ru-RU" sz="28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50208" y="6163056"/>
            <a:ext cx="2340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Клубничное</a:t>
            </a:r>
            <a:endParaRPr lang="ru-RU" sz="2800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680960" y="6089904"/>
            <a:ext cx="1956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Вишнёвое</a:t>
            </a:r>
            <a:endParaRPr lang="ru-RU" sz="2800" dirty="0">
              <a:ln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610344" y="3959352"/>
            <a:ext cx="2267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n>
                  <a:solidFill>
                    <a:schemeClr val="tx1"/>
                  </a:solidFill>
                </a:ln>
                <a:solidFill>
                  <a:schemeClr val="accent5">
                    <a:lumMod val="50000"/>
                  </a:schemeClr>
                </a:solidFill>
              </a:rPr>
              <a:t>Смородиновое</a:t>
            </a:r>
            <a:endParaRPr lang="ru-RU" sz="2400" dirty="0">
              <a:ln>
                <a:solidFill>
                  <a:schemeClr val="tx1"/>
                </a:solidFill>
              </a:ln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774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«Вкусный джем»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b="1" dirty="0">
                <a:solidFill>
                  <a:prstClr val="black"/>
                </a:solidFill>
              </a:rPr>
              <a:t>Цель: </a:t>
            </a:r>
            <a:r>
              <a:rPr lang="ru-RU" dirty="0">
                <a:solidFill>
                  <a:prstClr val="black"/>
                </a:solidFill>
              </a:rPr>
              <a:t>образование и употребление в речи относительных прилагательных.</a:t>
            </a:r>
          </a:p>
          <a:p>
            <a:pPr marL="0" lvl="0" indent="0" algn="ctr">
              <a:buNone/>
            </a:pPr>
            <a:endParaRPr lang="ru-RU" b="1" dirty="0">
              <a:solidFill>
                <a:srgbClr val="002060"/>
              </a:solidFill>
            </a:endParaRPr>
          </a:p>
          <a:p>
            <a:pPr marL="0" lvl="0" indent="0" algn="ctr">
              <a:buNone/>
            </a:pPr>
            <a:r>
              <a:rPr lang="ru-RU" sz="4000" b="1" dirty="0">
                <a:solidFill>
                  <a:srgbClr val="002060"/>
                </a:solidFill>
              </a:rPr>
              <a:t>Задание: </a:t>
            </a:r>
            <a:r>
              <a:rPr lang="ru-RU" sz="4000" b="1" dirty="0" smtClean="0">
                <a:solidFill>
                  <a:srgbClr val="002060"/>
                </a:solidFill>
              </a:rPr>
              <a:t>Посмотрите на картинку и назовите </a:t>
            </a:r>
            <a:r>
              <a:rPr lang="ru-RU" sz="4000" b="1" dirty="0">
                <a:solidFill>
                  <a:srgbClr val="002060"/>
                </a:solidFill>
              </a:rPr>
              <a:t>одним словом. </a:t>
            </a:r>
            <a:endParaRPr lang="ru-RU" sz="4000" b="1" dirty="0" smtClean="0">
              <a:solidFill>
                <a:srgbClr val="002060"/>
              </a:solidFill>
            </a:endParaRPr>
          </a:p>
          <a:p>
            <a:pPr marL="0" lvl="0" indent="0" algn="ctr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Джем какой?</a:t>
            </a:r>
            <a:endParaRPr lang="ru-RU" sz="4000" b="1" dirty="0">
              <a:solidFill>
                <a:srgbClr val="002060"/>
              </a:solidFill>
            </a:endParaRP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974027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83863" y="4225899"/>
            <a:ext cx="2187159" cy="21871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570665" y="4297524"/>
            <a:ext cx="2297716" cy="2062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45352" y="4176888"/>
            <a:ext cx="2336776" cy="2097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14833" y="2150458"/>
            <a:ext cx="1948951" cy="19489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77742" y="2207567"/>
            <a:ext cx="2210200" cy="17195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148071" y="2100407"/>
            <a:ext cx="2142565" cy="19229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412308" y="4116977"/>
            <a:ext cx="2110874" cy="21968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5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488</Words>
  <Application>Microsoft Office PowerPoint</Application>
  <PresentationFormat>Широкоэкранный</PresentationFormat>
  <Paragraphs>63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Тема Office</vt:lpstr>
      <vt:lpstr>    Интерактивная развивающая игра- викторина «В мире слов»</vt:lpstr>
      <vt:lpstr>«ОН, ОНА, ОНО»</vt:lpstr>
      <vt:lpstr>Презентация PowerPoint</vt:lpstr>
      <vt:lpstr>«Деление слов на слоги»</vt:lpstr>
      <vt:lpstr>Презентация PowerPoint</vt:lpstr>
      <vt:lpstr>«Бабушкино варенье»</vt:lpstr>
      <vt:lpstr>Презентация PowerPoint</vt:lpstr>
      <vt:lpstr>«Вкусный джем»</vt:lpstr>
      <vt:lpstr>Презентация PowerPoint</vt:lpstr>
      <vt:lpstr>«Найди место звука Ш в слове»</vt:lpstr>
      <vt:lpstr>«Найди место звука Ш в слове». </vt:lpstr>
      <vt:lpstr>«Один-много»</vt:lpstr>
      <vt:lpstr>«Один-много»</vt:lpstr>
      <vt:lpstr>«Назови ласково»</vt:lpstr>
      <vt:lpstr>Презентация PowerPoint</vt:lpstr>
      <vt:lpstr>«Составление рассказа по картинке»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развивающая игра «Маша в мире слов»</dc:title>
  <dc:creator>Учетная запись Майкрософт</dc:creator>
  <cp:lastModifiedBy>Учетная запись Майкрософт</cp:lastModifiedBy>
  <cp:revision>31</cp:revision>
  <dcterms:created xsi:type="dcterms:W3CDTF">2020-11-26T21:04:25Z</dcterms:created>
  <dcterms:modified xsi:type="dcterms:W3CDTF">2020-11-29T16:03:52Z</dcterms:modified>
</cp:coreProperties>
</file>