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7" r:id="rId11"/>
    <p:sldId id="269" r:id="rId12"/>
    <p:sldId id="272" r:id="rId13"/>
    <p:sldId id="276" r:id="rId14"/>
    <p:sldId id="277" r:id="rId15"/>
    <p:sldId id="278" r:id="rId16"/>
    <p:sldId id="280" r:id="rId17"/>
    <p:sldId id="275" r:id="rId18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210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" name="Google Shape;201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3" name="Google Shape;213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4" name="Google Shape;234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4" name="Google Shape;234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4" name="Google Shape;234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4" name="Google Shape;234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4" name="Google Shape;234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3" name="Google Shape;263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8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9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13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19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25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5" name="Google Shape;195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2309018" y="-251619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D76B8C"/>
              </a:buClr>
              <a:buSzPts val="3959"/>
              <a:buFont typeface="Calibri"/>
              <a:buNone/>
            </a:pPr>
            <a:r>
              <a:rPr lang="ru-RU" sz="3959" b="1" dirty="0">
                <a:solidFill>
                  <a:srgbClr val="D76B8C"/>
                </a:solidFill>
              </a:rPr>
              <a:t>Проект:</a:t>
            </a:r>
            <a:br>
              <a:rPr lang="ru-RU" sz="3959" b="1" dirty="0">
                <a:solidFill>
                  <a:srgbClr val="D76B8C"/>
                </a:solidFill>
              </a:rPr>
            </a:br>
            <a:r>
              <a:rPr lang="ru-RU" sz="3959" b="1" dirty="0">
                <a:solidFill>
                  <a:srgbClr val="D76B8C"/>
                </a:solidFill>
              </a:rPr>
              <a:t>« </a:t>
            </a:r>
            <a:r>
              <a:rPr lang="ru-RU" sz="3959" b="1" dirty="0" smtClean="0">
                <a:solidFill>
                  <a:srgbClr val="D76B8C"/>
                </a:solidFill>
              </a:rPr>
              <a:t>Куклы разных народов</a:t>
            </a:r>
            <a:r>
              <a:rPr lang="ru-RU" sz="3959" b="1" dirty="0" smtClean="0">
                <a:solidFill>
                  <a:srgbClr val="D76B8C"/>
                </a:solidFill>
              </a:rPr>
              <a:t> </a:t>
            </a:r>
            <a:r>
              <a:rPr lang="ru-RU" sz="3959" b="1" dirty="0">
                <a:solidFill>
                  <a:srgbClr val="D76B8C"/>
                </a:solidFill>
              </a:rPr>
              <a:t>»</a:t>
            </a:r>
            <a:endParaRPr sz="3959" b="1">
              <a:solidFill>
                <a:srgbClr val="D76B8C"/>
              </a:solidFill>
            </a:endParaRPr>
          </a:p>
        </p:txBody>
      </p:sp>
      <p:sp>
        <p:nvSpPr>
          <p:cNvPr id="85" name="Google Shape;85;p13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</a:pPr>
            <a:endParaRPr lang="ru-RU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</a:pPr>
            <a:endParaRPr lang="ru-RU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</a:pPr>
            <a:endParaRPr lang="ru-RU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</a:pPr>
            <a:endParaRPr lang="ru-RU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</a:pP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Подготовила: Аджиева Сайбат Салаватовна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2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D76B8C"/>
              </a:buClr>
              <a:buSzPts val="4000"/>
              <a:buFont typeface="Calibri"/>
              <a:buNone/>
            </a:pPr>
            <a:r>
              <a:rPr lang="ru-RU" sz="4000" b="1">
                <a:solidFill>
                  <a:srgbClr val="D76B8C"/>
                </a:solidFill>
                <a:latin typeface="Calibri"/>
                <a:ea typeface="Calibri"/>
                <a:cs typeface="Calibri"/>
                <a:sym typeface="Calibri"/>
              </a:rPr>
              <a:t>Выводы</a:t>
            </a:r>
            <a:endParaRPr/>
          </a:p>
        </p:txBody>
      </p:sp>
      <p:sp>
        <p:nvSpPr>
          <p:cNvPr id="204" name="Google Shape;204;p24"/>
          <p:cNvSpPr txBox="1">
            <a:spLocks noGrp="1"/>
          </p:cNvSpPr>
          <p:nvPr>
            <p:ph type="body" idx="1"/>
          </p:nvPr>
        </p:nvSpPr>
        <p:spPr>
          <a:xfrm>
            <a:off x="428596" y="1214422"/>
            <a:ext cx="8258204" cy="49117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just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80"/>
              <a:buChar char="•"/>
            </a:pPr>
            <a:r>
              <a:rPr lang="ru-RU" sz="2480">
                <a:latin typeface="Times New Roman"/>
                <a:ea typeface="Times New Roman"/>
                <a:cs typeface="Times New Roman"/>
                <a:sym typeface="Times New Roman"/>
              </a:rPr>
              <a:t>1.Основополагающим в данном проекте является формирование у детей понятия назначении мини-музея, о разнообразии традиционной тряпичной куклы и умения узнать и изготовить кукол из различных материалов.</a:t>
            </a:r>
            <a:r>
              <a:rPr lang="ru-RU" sz="2480" b="1">
                <a:latin typeface="Times New Roman"/>
                <a:ea typeface="Times New Roman"/>
                <a:cs typeface="Times New Roman"/>
                <a:sym typeface="Times New Roman"/>
              </a:rPr>
              <a:t>                    </a:t>
            </a:r>
            <a:endParaRPr sz="2480">
              <a:latin typeface="Calibri"/>
              <a:ea typeface="Calibri"/>
              <a:cs typeface="Calibri"/>
              <a:sym typeface="Calibri"/>
            </a:endParaRPr>
          </a:p>
          <a:p>
            <a:pPr marL="342900" lvl="0" indent="-342900" algn="just" rtl="0">
              <a:lnSpc>
                <a:spcPct val="80000"/>
              </a:lnSpc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ts val="2480"/>
              <a:buChar char="•"/>
            </a:pPr>
            <a:r>
              <a:rPr lang="ru-RU" sz="2480">
                <a:latin typeface="Times New Roman"/>
                <a:ea typeface="Times New Roman"/>
                <a:cs typeface="Times New Roman"/>
                <a:sym typeface="Times New Roman"/>
              </a:rPr>
              <a:t>2. Кукла не рождается сама: ее создает человек. Она обретает жизнь при помощи воображения и воли своего создателя.</a:t>
            </a:r>
            <a:endParaRPr sz="2480">
              <a:latin typeface="Calibri"/>
              <a:ea typeface="Calibri"/>
              <a:cs typeface="Calibri"/>
              <a:sym typeface="Calibri"/>
            </a:endParaRPr>
          </a:p>
          <a:p>
            <a:pPr marL="342900" lvl="0" indent="-342900" algn="just" rtl="0">
              <a:lnSpc>
                <a:spcPct val="80000"/>
              </a:lnSpc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ts val="2480"/>
              <a:buChar char="•"/>
            </a:pPr>
            <a:r>
              <a:rPr lang="ru-RU" sz="2480">
                <a:latin typeface="Times New Roman"/>
                <a:ea typeface="Times New Roman"/>
                <a:cs typeface="Times New Roman"/>
                <a:sym typeface="Times New Roman"/>
              </a:rPr>
              <a:t>Являясь частью культуры всего человечества, кукла сохраняет в своем образе самобытность и характерные черты создающего ее народа. В этом главная ценность традиционной народной куклы.</a:t>
            </a:r>
            <a:endParaRPr sz="2480">
              <a:latin typeface="Calibri"/>
              <a:ea typeface="Calibri"/>
              <a:cs typeface="Calibri"/>
              <a:sym typeface="Calibri"/>
            </a:endParaRPr>
          </a:p>
          <a:p>
            <a:pPr marL="342900" lvl="0" indent="-342900" algn="just" rtl="0">
              <a:lnSpc>
                <a:spcPct val="80000"/>
              </a:lnSpc>
              <a:spcBef>
                <a:spcPts val="496"/>
              </a:spcBef>
              <a:spcAft>
                <a:spcPts val="0"/>
              </a:spcAft>
              <a:buClr>
                <a:schemeClr val="accent2"/>
              </a:buClr>
              <a:buSzPts val="2480"/>
              <a:buChar char="•"/>
            </a:pPr>
            <a:r>
              <a:rPr lang="ru-RU" sz="2480" b="1" i="1">
                <a:solidFill>
                  <a:schemeClr val="accen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Результатом</a:t>
            </a:r>
            <a:r>
              <a:rPr lang="ru-RU" sz="2480" b="1">
                <a:latin typeface="Times New Roman"/>
                <a:ea typeface="Times New Roman"/>
                <a:cs typeface="Times New Roman"/>
                <a:sym typeface="Times New Roman"/>
              </a:rPr>
              <a:t> </a:t>
            </a:r>
            <a:r>
              <a:rPr lang="ru-RU" sz="2480">
                <a:latin typeface="Times New Roman"/>
                <a:ea typeface="Times New Roman"/>
                <a:cs typeface="Times New Roman"/>
                <a:sym typeface="Times New Roman"/>
              </a:rPr>
              <a:t>нашего проекта стали куклы – обереги и игровые куклы, сделанные своими руками.</a:t>
            </a:r>
            <a:endParaRPr sz="2480">
              <a:latin typeface="Calibri"/>
              <a:ea typeface="Calibri"/>
              <a:cs typeface="Calibri"/>
              <a:sym typeface="Calibri"/>
            </a:endParaRPr>
          </a:p>
          <a:p>
            <a:pPr marL="342900" lvl="0" indent="-185420" algn="l" rtl="0">
              <a:lnSpc>
                <a:spcPct val="80000"/>
              </a:lnSpc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ts val="2480"/>
              <a:buNone/>
            </a:pPr>
            <a:endParaRPr sz="248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26"/>
          <p:cNvSpPr txBox="1"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D76B8C"/>
              </a:buClr>
              <a:buSzPts val="4000"/>
              <a:buFont typeface="Calibri"/>
              <a:buNone/>
            </a:pPr>
            <a:r>
              <a:rPr lang="ru-RU" sz="4000" b="1">
                <a:solidFill>
                  <a:srgbClr val="D76B8C"/>
                </a:solidFill>
                <a:latin typeface="Calibri"/>
                <a:ea typeface="Calibri"/>
                <a:cs typeface="Calibri"/>
                <a:sym typeface="Calibri"/>
              </a:rPr>
              <a:t>1 этап - подготовительный</a:t>
            </a:r>
            <a:endParaRPr/>
          </a:p>
        </p:txBody>
      </p:sp>
      <p:pic>
        <p:nvPicPr>
          <p:cNvPr id="216" name="Google Shape;216;p26" descr="P1120546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357290" y="1071546"/>
            <a:ext cx="6168512" cy="4310157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p26"/>
          <p:cNvSpPr/>
          <p:nvPr/>
        </p:nvSpPr>
        <p:spPr>
          <a:xfrm>
            <a:off x="1214414" y="5500702"/>
            <a:ext cx="6858048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i="1">
                <a:solidFill>
                  <a:schemeClr val="accen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Информация для родителей  и учащихся</a:t>
            </a:r>
            <a:br>
              <a:rPr lang="ru-RU" sz="1800" b="1" i="1">
                <a:solidFill>
                  <a:schemeClr val="accen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-RU" sz="1800" b="1" i="1">
                <a:solidFill>
                  <a:schemeClr val="accen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Папка-передвижник:</a:t>
            </a:r>
            <a:endParaRPr sz="1800">
              <a:solidFill>
                <a:schemeClr val="accent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i="1">
                <a:solidFill>
                  <a:schemeClr val="accen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«История возникновения народных кукол»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2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buSzPts val="4400"/>
            </a:pPr>
            <a:r>
              <a:rPr lang="ru-RU" b="1" dirty="0" smtClean="0">
                <a:solidFill>
                  <a:srgbClr val="D76B8C"/>
                </a:solidFill>
              </a:rPr>
              <a:t>Фото- выставка :</a:t>
            </a:r>
            <a:br>
              <a:rPr lang="ru-RU" b="1" dirty="0" smtClean="0">
                <a:solidFill>
                  <a:srgbClr val="D76B8C"/>
                </a:solidFill>
              </a:rPr>
            </a:br>
            <a:r>
              <a:rPr lang="ru-RU" b="1" dirty="0" smtClean="0">
                <a:solidFill>
                  <a:srgbClr val="D76B8C"/>
                </a:solidFill>
              </a:rPr>
              <a:t>Куклы разных народов.</a:t>
            </a:r>
            <a:endParaRPr/>
          </a:p>
        </p:txBody>
      </p:sp>
      <p:sp>
        <p:nvSpPr>
          <p:cNvPr id="237" name="Google Shape;237;p2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1397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sp>
        <p:nvSpPr>
          <p:cNvPr id="242" name="Google Shape;242;p29"/>
          <p:cNvSpPr txBox="1"/>
          <p:nvPr/>
        </p:nvSpPr>
        <p:spPr>
          <a:xfrm>
            <a:off x="5214942" y="5715016"/>
            <a:ext cx="3429024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i="1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Экспонаты выставки</a:t>
            </a:r>
            <a:endParaRPr sz="2400" b="1" i="1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9353" y="1640132"/>
            <a:ext cx="3130373" cy="4173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44980" y="1963269"/>
            <a:ext cx="4145281" cy="3108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2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buSzPts val="4400"/>
            </a:pPr>
            <a:r>
              <a:rPr lang="ru-RU" b="1" dirty="0" smtClean="0">
                <a:solidFill>
                  <a:srgbClr val="D76B8C"/>
                </a:solidFill>
              </a:rPr>
              <a:t>Фото- выставка :</a:t>
            </a:r>
            <a:br>
              <a:rPr lang="ru-RU" b="1" dirty="0" smtClean="0">
                <a:solidFill>
                  <a:srgbClr val="D76B8C"/>
                </a:solidFill>
              </a:rPr>
            </a:br>
            <a:r>
              <a:rPr lang="ru-RU" b="1" dirty="0" smtClean="0">
                <a:solidFill>
                  <a:srgbClr val="D76B8C"/>
                </a:solidFill>
              </a:rPr>
              <a:t>Куклы разных народов.</a:t>
            </a:r>
            <a:endParaRPr/>
          </a:p>
        </p:txBody>
      </p:sp>
      <p:sp>
        <p:nvSpPr>
          <p:cNvPr id="237" name="Google Shape;237;p2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1397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sp>
        <p:nvSpPr>
          <p:cNvPr id="242" name="Google Shape;242;p29"/>
          <p:cNvSpPr txBox="1"/>
          <p:nvPr/>
        </p:nvSpPr>
        <p:spPr>
          <a:xfrm>
            <a:off x="5214942" y="5715016"/>
            <a:ext cx="3429024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i="1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Экспонаты выставки</a:t>
            </a:r>
            <a:endParaRPr sz="2400" b="1" i="1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8480" y="1641404"/>
            <a:ext cx="3143709" cy="3566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7886" y="1798320"/>
            <a:ext cx="4632959" cy="3474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2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buSzPts val="4400"/>
            </a:pPr>
            <a:r>
              <a:rPr lang="ru-RU" b="1" dirty="0" smtClean="0">
                <a:solidFill>
                  <a:srgbClr val="D76B8C"/>
                </a:solidFill>
              </a:rPr>
              <a:t>Фото- выставка :</a:t>
            </a:r>
            <a:br>
              <a:rPr lang="ru-RU" b="1" dirty="0" smtClean="0">
                <a:solidFill>
                  <a:srgbClr val="D76B8C"/>
                </a:solidFill>
              </a:rPr>
            </a:br>
            <a:r>
              <a:rPr lang="ru-RU" b="1" dirty="0" smtClean="0">
                <a:solidFill>
                  <a:srgbClr val="D76B8C"/>
                </a:solidFill>
              </a:rPr>
              <a:t>Куклы разных народов.</a:t>
            </a:r>
            <a:endParaRPr/>
          </a:p>
        </p:txBody>
      </p:sp>
      <p:sp>
        <p:nvSpPr>
          <p:cNvPr id="237" name="Google Shape;237;p2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1397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sp>
        <p:nvSpPr>
          <p:cNvPr id="242" name="Google Shape;242;p29"/>
          <p:cNvSpPr txBox="1"/>
          <p:nvPr/>
        </p:nvSpPr>
        <p:spPr>
          <a:xfrm>
            <a:off x="5214942" y="5715016"/>
            <a:ext cx="3429024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i="1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Экспонаты выставки</a:t>
            </a:r>
            <a:endParaRPr sz="2400" b="1" i="1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99" y="1689100"/>
            <a:ext cx="2962275" cy="394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1340142" flipV="1">
            <a:off x="4492671" y="1765045"/>
            <a:ext cx="2855761" cy="3807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2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buSzPts val="4400"/>
            </a:pPr>
            <a:r>
              <a:rPr lang="ru-RU" b="1" dirty="0" smtClean="0">
                <a:solidFill>
                  <a:srgbClr val="D76B8C"/>
                </a:solidFill>
              </a:rPr>
              <a:t>Фото- выставка :</a:t>
            </a:r>
            <a:br>
              <a:rPr lang="ru-RU" b="1" dirty="0" smtClean="0">
                <a:solidFill>
                  <a:srgbClr val="D76B8C"/>
                </a:solidFill>
              </a:rPr>
            </a:br>
            <a:r>
              <a:rPr lang="ru-RU" b="1" dirty="0" smtClean="0">
                <a:solidFill>
                  <a:srgbClr val="D76B8C"/>
                </a:solidFill>
              </a:rPr>
              <a:t>Куклы разных народов.</a:t>
            </a:r>
            <a:endParaRPr/>
          </a:p>
        </p:txBody>
      </p:sp>
      <p:sp>
        <p:nvSpPr>
          <p:cNvPr id="237" name="Google Shape;237;p2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1397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sp>
        <p:nvSpPr>
          <p:cNvPr id="242" name="Google Shape;242;p29"/>
          <p:cNvSpPr txBox="1"/>
          <p:nvPr/>
        </p:nvSpPr>
        <p:spPr>
          <a:xfrm>
            <a:off x="5214942" y="5715016"/>
            <a:ext cx="3429024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i="1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Экспонаты выставки</a:t>
            </a:r>
            <a:endParaRPr sz="2400" b="1" i="1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2949" y="1640681"/>
            <a:ext cx="6924675" cy="4264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2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buSzPts val="4400"/>
            </a:pPr>
            <a:r>
              <a:rPr lang="ru-RU" b="1" dirty="0" smtClean="0">
                <a:solidFill>
                  <a:srgbClr val="D76B8C"/>
                </a:solidFill>
              </a:rPr>
              <a:t>Фото- выставка :</a:t>
            </a:r>
            <a:br>
              <a:rPr lang="ru-RU" b="1" dirty="0" smtClean="0">
                <a:solidFill>
                  <a:srgbClr val="D76B8C"/>
                </a:solidFill>
              </a:rPr>
            </a:br>
            <a:r>
              <a:rPr lang="ru-RU" b="1" dirty="0" smtClean="0">
                <a:solidFill>
                  <a:srgbClr val="D76B8C"/>
                </a:solidFill>
              </a:rPr>
              <a:t>Куклы разных народов.</a:t>
            </a:r>
            <a:endParaRPr/>
          </a:p>
        </p:txBody>
      </p:sp>
      <p:sp>
        <p:nvSpPr>
          <p:cNvPr id="237" name="Google Shape;237;p2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1397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sp>
        <p:nvSpPr>
          <p:cNvPr id="242" name="Google Shape;242;p29"/>
          <p:cNvSpPr txBox="1"/>
          <p:nvPr/>
        </p:nvSpPr>
        <p:spPr>
          <a:xfrm>
            <a:off x="5214942" y="5715016"/>
            <a:ext cx="3429024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i="1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Экспонаты выставки</a:t>
            </a:r>
            <a:endParaRPr sz="2400" b="1" i="1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5325" y="1733550"/>
            <a:ext cx="3429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43474" y="1676400"/>
            <a:ext cx="3095625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3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endParaRPr sz="4000" b="1">
              <a:solidFill>
                <a:srgbClr val="D76B8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6" name="Google Shape;266;p32"/>
          <p:cNvSpPr txBox="1">
            <a:spLocks noGrp="1"/>
          </p:cNvSpPr>
          <p:nvPr>
            <p:ph type="body" idx="1"/>
          </p:nvPr>
        </p:nvSpPr>
        <p:spPr>
          <a:xfrm>
            <a:off x="428596" y="2571744"/>
            <a:ext cx="8258204" cy="1400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ctr" rtl="0">
              <a:spcBef>
                <a:spcPts val="0"/>
              </a:spcBef>
              <a:spcAft>
                <a:spcPts val="0"/>
              </a:spcAft>
              <a:buClr>
                <a:srgbClr val="D76B8C"/>
              </a:buClr>
              <a:buSzPts val="6000"/>
              <a:buNone/>
            </a:pPr>
            <a:r>
              <a:rPr lang="ru-RU" sz="6000" b="1">
                <a:solidFill>
                  <a:srgbClr val="D76B8C"/>
                </a:solidFill>
              </a:rPr>
              <a:t>Спасибо за внимание!</a:t>
            </a:r>
            <a:endParaRPr/>
          </a:p>
          <a:p>
            <a:pPr marL="342900" lvl="0" indent="-88900" algn="l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</a:pPr>
            <a:endParaRPr sz="4000" b="1">
              <a:solidFill>
                <a:srgbClr val="D76B8C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563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91" name="Google Shape;91;p14"/>
          <p:cNvSpPr txBox="1">
            <a:spLocks noGrp="1"/>
          </p:cNvSpPr>
          <p:nvPr>
            <p:ph type="body" idx="1"/>
          </p:nvPr>
        </p:nvSpPr>
        <p:spPr>
          <a:xfrm>
            <a:off x="542596" y="971232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ctr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D76B8C"/>
              </a:buClr>
              <a:buSzPts val="3995"/>
              <a:buNone/>
            </a:pPr>
            <a:r>
              <a:rPr lang="ru-RU" sz="3995" b="1" dirty="0">
                <a:solidFill>
                  <a:srgbClr val="D76B8C"/>
                </a:solidFill>
                <a:latin typeface="Calibri"/>
                <a:ea typeface="Calibri"/>
                <a:cs typeface="Calibri"/>
                <a:sym typeface="Calibri"/>
              </a:rPr>
              <a:t>Вид проекта:</a:t>
            </a:r>
            <a:endParaRPr/>
          </a:p>
          <a:p>
            <a:pPr marL="342900" lvl="0" indent="-342900" algn="just" rtl="0">
              <a:lnSpc>
                <a:spcPct val="105000"/>
              </a:lnSpc>
              <a:spcBef>
                <a:spcPts val="544"/>
              </a:spcBef>
              <a:spcAft>
                <a:spcPts val="0"/>
              </a:spcAft>
              <a:buClr>
                <a:schemeClr val="dk1"/>
              </a:buClr>
              <a:buSzPts val="2720"/>
              <a:buChar char="•"/>
            </a:pPr>
            <a:r>
              <a:rPr lang="ru-RU" sz="2720" b="1" i="1" dirty="0">
                <a:latin typeface="Times New Roman"/>
                <a:ea typeface="Times New Roman"/>
                <a:cs typeface="Times New Roman"/>
                <a:sym typeface="Times New Roman"/>
              </a:rPr>
              <a:t>По содержанию</a:t>
            </a:r>
            <a:r>
              <a:rPr lang="ru-RU" sz="2720" i="1" dirty="0">
                <a:latin typeface="Times New Roman"/>
                <a:ea typeface="Times New Roman"/>
                <a:cs typeface="Times New Roman"/>
                <a:sym typeface="Times New Roman"/>
              </a:rPr>
              <a:t>: познавательно – творческий</a:t>
            </a:r>
            <a:endParaRPr/>
          </a:p>
          <a:p>
            <a:pPr marL="342900" lvl="0" indent="-170180" algn="just" rtl="0">
              <a:lnSpc>
                <a:spcPct val="105000"/>
              </a:lnSpc>
              <a:spcBef>
                <a:spcPts val="544"/>
              </a:spcBef>
              <a:spcAft>
                <a:spcPts val="0"/>
              </a:spcAft>
              <a:buClr>
                <a:schemeClr val="dk1"/>
              </a:buClr>
              <a:buSzPts val="2720"/>
              <a:buNone/>
            </a:pPr>
            <a:endParaRPr sz="2720" i="1">
              <a:latin typeface="Calibri"/>
              <a:ea typeface="Calibri"/>
              <a:cs typeface="Calibri"/>
              <a:sym typeface="Calibri"/>
            </a:endParaRPr>
          </a:p>
          <a:p>
            <a:pPr marL="342900" lvl="0" indent="-342900" algn="just" rtl="0">
              <a:lnSpc>
                <a:spcPct val="105000"/>
              </a:lnSpc>
              <a:spcBef>
                <a:spcPts val="544"/>
              </a:spcBef>
              <a:spcAft>
                <a:spcPts val="0"/>
              </a:spcAft>
              <a:buClr>
                <a:schemeClr val="dk1"/>
              </a:buClr>
              <a:buSzPts val="2720"/>
              <a:buChar char="•"/>
            </a:pPr>
            <a:r>
              <a:rPr lang="ru-RU" sz="2720" b="1" i="1" dirty="0">
                <a:latin typeface="Times New Roman"/>
                <a:ea typeface="Times New Roman"/>
                <a:cs typeface="Times New Roman"/>
                <a:sym typeface="Times New Roman"/>
              </a:rPr>
              <a:t>По продолжительности</a:t>
            </a:r>
            <a:r>
              <a:rPr lang="ru-RU" sz="2720" i="1" dirty="0">
                <a:latin typeface="Times New Roman"/>
                <a:ea typeface="Times New Roman"/>
                <a:cs typeface="Times New Roman"/>
                <a:sym typeface="Times New Roman"/>
              </a:rPr>
              <a:t>: среднесрочный </a:t>
            </a:r>
            <a:endParaRPr/>
          </a:p>
          <a:p>
            <a:pPr marL="342900" lvl="0" indent="-170180" algn="just" rtl="0">
              <a:lnSpc>
                <a:spcPct val="105000"/>
              </a:lnSpc>
              <a:spcBef>
                <a:spcPts val="544"/>
              </a:spcBef>
              <a:spcAft>
                <a:spcPts val="0"/>
              </a:spcAft>
              <a:buClr>
                <a:schemeClr val="dk1"/>
              </a:buClr>
              <a:buSzPts val="2720"/>
              <a:buNone/>
            </a:pPr>
            <a:endParaRPr sz="2720" i="1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lvl="0" indent="-342900" algn="just" rtl="0">
              <a:lnSpc>
                <a:spcPct val="105000"/>
              </a:lnSpc>
              <a:spcBef>
                <a:spcPts val="544"/>
              </a:spcBef>
              <a:spcAft>
                <a:spcPts val="0"/>
              </a:spcAft>
              <a:buClr>
                <a:schemeClr val="dk1"/>
              </a:buClr>
              <a:buSzPts val="2720"/>
              <a:buChar char="•"/>
            </a:pPr>
            <a:r>
              <a:rPr lang="ru-RU" sz="2720" b="1" i="1" dirty="0">
                <a:latin typeface="Times New Roman"/>
                <a:ea typeface="Times New Roman"/>
                <a:cs typeface="Times New Roman"/>
                <a:sym typeface="Times New Roman"/>
              </a:rPr>
              <a:t>По количеству участников</a:t>
            </a:r>
            <a:r>
              <a:rPr lang="ru-RU" sz="2720" i="1" dirty="0">
                <a:latin typeface="Times New Roman"/>
                <a:ea typeface="Times New Roman"/>
                <a:cs typeface="Times New Roman"/>
                <a:sym typeface="Times New Roman"/>
              </a:rPr>
              <a:t>: групповой</a:t>
            </a:r>
            <a:endParaRPr/>
          </a:p>
          <a:p>
            <a:pPr marL="342900" lvl="0" indent="-170180" algn="just" rtl="0">
              <a:lnSpc>
                <a:spcPct val="105000"/>
              </a:lnSpc>
              <a:spcBef>
                <a:spcPts val="544"/>
              </a:spcBef>
              <a:spcAft>
                <a:spcPts val="0"/>
              </a:spcAft>
              <a:buClr>
                <a:schemeClr val="dk1"/>
              </a:buClr>
              <a:buSzPts val="2720"/>
              <a:buNone/>
            </a:pPr>
            <a:endParaRPr sz="2720" i="1">
              <a:latin typeface="Calibri"/>
              <a:ea typeface="Calibri"/>
              <a:cs typeface="Calibri"/>
              <a:sym typeface="Calibri"/>
            </a:endParaRPr>
          </a:p>
          <a:p>
            <a:pPr marL="342900" lvl="0" indent="-342900" algn="just" rtl="0">
              <a:lnSpc>
                <a:spcPct val="105000"/>
              </a:lnSpc>
              <a:spcBef>
                <a:spcPts val="544"/>
              </a:spcBef>
              <a:spcAft>
                <a:spcPts val="0"/>
              </a:spcAft>
              <a:buClr>
                <a:schemeClr val="dk1"/>
              </a:buClr>
              <a:buSzPts val="2720"/>
              <a:buChar char="•"/>
            </a:pPr>
            <a:r>
              <a:rPr lang="ru-RU" sz="2720" b="1" i="1" dirty="0">
                <a:latin typeface="Times New Roman"/>
                <a:ea typeface="Times New Roman"/>
                <a:cs typeface="Times New Roman"/>
                <a:sym typeface="Times New Roman"/>
              </a:rPr>
              <a:t>Участники проекта</a:t>
            </a:r>
            <a:r>
              <a:rPr lang="ru-RU" sz="2720" i="1" dirty="0">
                <a:latin typeface="Times New Roman"/>
                <a:ea typeface="Times New Roman"/>
                <a:cs typeface="Times New Roman"/>
                <a:sym typeface="Times New Roman"/>
              </a:rPr>
              <a:t>: педагоги, дети, родители</a:t>
            </a:r>
            <a:endParaRPr/>
          </a:p>
          <a:p>
            <a:pPr marL="342900" lvl="0" indent="-170180" algn="l" rtl="0">
              <a:lnSpc>
                <a:spcPct val="90000"/>
              </a:lnSpc>
              <a:spcBef>
                <a:spcPts val="544"/>
              </a:spcBef>
              <a:spcAft>
                <a:spcPts val="0"/>
              </a:spcAft>
              <a:buClr>
                <a:schemeClr val="dk1"/>
              </a:buClr>
              <a:buSzPts val="2720"/>
              <a:buNone/>
            </a:pPr>
            <a:endParaRPr sz="272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5"/>
          <p:cNvSpPr txBox="1">
            <a:spLocks noGrp="1"/>
          </p:cNvSpPr>
          <p:nvPr>
            <p:ph type="title"/>
          </p:nvPr>
        </p:nvSpPr>
        <p:spPr>
          <a:xfrm>
            <a:off x="357158" y="274638"/>
            <a:ext cx="8329642" cy="1296974"/>
          </a:xfrm>
          <a:prstGeom prst="rect">
            <a:avLst/>
          </a:prstGeom>
          <a:noFill/>
          <a:ln w="9525" cap="flat" cmpd="sng">
            <a:solidFill>
              <a:srgbClr val="BD4B48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D76B8C"/>
              </a:buClr>
              <a:buSzPts val="4000"/>
              <a:buFont typeface="Calibri"/>
              <a:buNone/>
            </a:pPr>
            <a:r>
              <a:rPr lang="ru-RU" sz="4000" b="1">
                <a:solidFill>
                  <a:srgbClr val="D76B8C"/>
                </a:solidFill>
                <a:latin typeface="Calibri"/>
                <a:ea typeface="Calibri"/>
                <a:cs typeface="Calibri"/>
                <a:sym typeface="Calibri"/>
              </a:rPr>
              <a:t>Актуальность</a:t>
            </a:r>
            <a:endParaRPr/>
          </a:p>
        </p:txBody>
      </p:sp>
      <p:sp>
        <p:nvSpPr>
          <p:cNvPr id="97" name="Google Shape;97;p1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 cap="flat" cmpd="sng">
            <a:solidFill>
              <a:srgbClr val="BD4B48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just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40"/>
              <a:buChar char="•"/>
            </a:pPr>
            <a:r>
              <a:rPr lang="ru-RU" sz="224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Приобщение детей к народным культурам является сегодня актуальной темой. Детям нужно знать историю своего народа, историю народа своих соседей, их традиции, культуру, промыслы, чтобы чувствовать себя частью этого, ощущать гордость за свою страну и свой мир. Сохраняя и передавая следующим поколениям культурные и нравственные ценности народа, нужно возвращать в нашу жизнь и жизнь наших детей самодельную куклу. </a:t>
            </a:r>
            <a:endParaRPr/>
          </a:p>
          <a:p>
            <a:pPr marL="342900" lvl="0" indent="-342900" algn="just" rtl="0">
              <a:lnSpc>
                <a:spcPct val="80000"/>
              </a:lnSpc>
              <a:spcBef>
                <a:spcPts val="448"/>
              </a:spcBef>
              <a:spcAft>
                <a:spcPts val="0"/>
              </a:spcAft>
              <a:buClr>
                <a:schemeClr val="dk1"/>
              </a:buClr>
              <a:buSzPts val="2240"/>
              <a:buChar char="•"/>
            </a:pPr>
            <a:r>
              <a:rPr lang="ru-RU" sz="224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Бесценна работа с народной куклой. Кукла – первая игрушка, поэтому она близка и понятна ребенку. Рукотворная тряпичная кукла – часть народной традиции. Изготавливая ее, ребенок узнает историю многих народов.</a:t>
            </a:r>
            <a:endParaRPr/>
          </a:p>
          <a:p>
            <a:pPr marL="342900" lvl="0" indent="-342900" algn="just" rtl="0">
              <a:lnSpc>
                <a:spcPct val="80000"/>
              </a:lnSpc>
              <a:spcBef>
                <a:spcPts val="448"/>
              </a:spcBef>
              <a:spcAft>
                <a:spcPts val="0"/>
              </a:spcAft>
              <a:buClr>
                <a:schemeClr val="dk1"/>
              </a:buClr>
              <a:buSzPts val="2240"/>
              <a:buChar char="•"/>
            </a:pPr>
            <a:r>
              <a:rPr lang="ru-RU" sz="224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Знакомство детей с народной куклой помогает просто и ненавязчиво рассказать о самом главном – о красоте и многообразии этого мира, его истории.</a:t>
            </a:r>
            <a:endParaRPr sz="224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rgbClr val="953735"/>
              </a:buClr>
              <a:buSzPts val="4000"/>
              <a:buNone/>
            </a:pPr>
            <a:r>
              <a:rPr lang="ru-RU" sz="4000" b="1" i="1">
                <a:solidFill>
                  <a:srgbClr val="95373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развивать познавательно – творческие способности детей в процессе  знакомства с народными куклами</a:t>
            </a:r>
            <a:endParaRPr sz="4000" b="1">
              <a:solidFill>
                <a:srgbClr val="D76B8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" name="Google Shape;103;p16"/>
          <p:cNvSpPr txBox="1"/>
          <p:nvPr/>
        </p:nvSpPr>
        <p:spPr>
          <a:xfrm>
            <a:off x="285720" y="285728"/>
            <a:ext cx="8229600" cy="1143000"/>
          </a:xfrm>
          <a:prstGeom prst="rect">
            <a:avLst/>
          </a:prstGeom>
          <a:noFill/>
          <a:ln w="9525" cap="flat" cmpd="sng">
            <a:solidFill>
              <a:srgbClr val="BD4B48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76B8C"/>
              </a:buClr>
              <a:buSzPts val="4000"/>
              <a:buFont typeface="Calibri"/>
              <a:buNone/>
            </a:pPr>
            <a:r>
              <a:rPr lang="ru-RU" sz="4000" b="1" i="0" u="none" strike="noStrike" cap="none">
                <a:solidFill>
                  <a:srgbClr val="D76B8C"/>
                </a:solidFill>
                <a:latin typeface="Calibri"/>
                <a:ea typeface="Calibri"/>
                <a:cs typeface="Calibri"/>
                <a:sym typeface="Calibri"/>
              </a:rPr>
              <a:t>Цель проекта: </a:t>
            </a:r>
            <a:endParaRPr/>
          </a:p>
        </p:txBody>
      </p:sp>
      <p:sp>
        <p:nvSpPr>
          <p:cNvPr id="104" name="Google Shape;104;p1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 cap="flat" cmpd="sng">
            <a:solidFill>
              <a:srgbClr val="BD4B48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D76B8C"/>
              </a:buClr>
              <a:buSzPts val="3959"/>
              <a:buFont typeface="Calibri"/>
              <a:buNone/>
            </a:pPr>
            <a:r>
              <a:rPr lang="ru-RU" sz="3959" b="1">
                <a:solidFill>
                  <a:srgbClr val="D76B8C"/>
                </a:solidFill>
                <a:latin typeface="Calibri"/>
                <a:ea typeface="Calibri"/>
                <a:cs typeface="Calibri"/>
                <a:sym typeface="Calibri"/>
              </a:rPr>
              <a:t>Задачи</a:t>
            </a:r>
            <a:r>
              <a:rPr lang="ru-RU" sz="395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ru-RU" sz="3959" b="1">
                <a:solidFill>
                  <a:srgbClr val="D76B8C"/>
                </a:solidFill>
                <a:latin typeface="Calibri"/>
                <a:ea typeface="Calibri"/>
                <a:cs typeface="Calibri"/>
                <a:sym typeface="Calibri"/>
              </a:rPr>
              <a:t>проекта</a:t>
            </a:r>
            <a:r>
              <a:rPr lang="ru-RU" sz="395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ru-RU" sz="395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3959"/>
          </a:p>
        </p:txBody>
      </p:sp>
      <p:sp>
        <p:nvSpPr>
          <p:cNvPr id="110" name="Google Shape;110;p1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80"/>
              <a:buNone/>
            </a:pPr>
            <a:r>
              <a:rPr lang="ru-RU" sz="2480" b="1" i="1">
                <a:latin typeface="Times New Roman"/>
                <a:ea typeface="Times New Roman"/>
                <a:cs typeface="Times New Roman"/>
                <a:sym typeface="Times New Roman"/>
              </a:rPr>
              <a:t>Обучающие</a:t>
            </a:r>
            <a:endParaRPr sz="2480" b="1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lvl="0" indent="-342900" algn="l" rtl="0">
              <a:lnSpc>
                <a:spcPct val="60000"/>
              </a:lnSpc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ts val="2480"/>
              <a:buFont typeface="Noto Sans Symbols"/>
              <a:buChar char="✔"/>
            </a:pPr>
            <a:r>
              <a:rPr lang="ru-RU" sz="2480">
                <a:latin typeface="Times New Roman"/>
                <a:ea typeface="Times New Roman"/>
                <a:cs typeface="Times New Roman"/>
                <a:sym typeface="Times New Roman"/>
              </a:rPr>
              <a:t> Познакомить обучающихся с историей возникновения тряпичных кукол;</a:t>
            </a:r>
            <a:endParaRPr/>
          </a:p>
          <a:p>
            <a:pPr marL="342900" lvl="0" indent="-342900" algn="l" rtl="0">
              <a:lnSpc>
                <a:spcPct val="60000"/>
              </a:lnSpc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ts val="2480"/>
              <a:buFont typeface="Noto Sans Symbols"/>
              <a:buChar char="✔"/>
            </a:pPr>
            <a:r>
              <a:rPr lang="ru-RU" sz="2480">
                <a:latin typeface="Times New Roman"/>
                <a:ea typeface="Times New Roman"/>
                <a:cs typeface="Times New Roman"/>
                <a:sym typeface="Times New Roman"/>
              </a:rPr>
              <a:t>Дать представление о назначении народных тряпичных кукол (игровые, обрядовые, обереговые);</a:t>
            </a:r>
            <a:endParaRPr/>
          </a:p>
          <a:p>
            <a:pPr marL="342900" lvl="0" indent="-342900" algn="l" rtl="0">
              <a:lnSpc>
                <a:spcPct val="60000"/>
              </a:lnSpc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ts val="2480"/>
              <a:buFont typeface="Noto Sans Symbols"/>
              <a:buChar char="✔"/>
            </a:pPr>
            <a:r>
              <a:rPr lang="ru-RU" sz="2480">
                <a:latin typeface="Times New Roman"/>
                <a:ea typeface="Times New Roman"/>
                <a:cs typeface="Times New Roman"/>
                <a:sym typeface="Times New Roman"/>
              </a:rPr>
              <a:t>Изучить и применить на практике технологию изготовления народной куклы</a:t>
            </a:r>
            <a:endParaRPr/>
          </a:p>
          <a:p>
            <a:pPr marL="342900" lvl="0" indent="-342900" algn="l" rtl="0">
              <a:lnSpc>
                <a:spcPct val="60000"/>
              </a:lnSpc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ts val="2480"/>
              <a:buNone/>
            </a:pPr>
            <a:endParaRPr sz="2480" b="1" i="1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lvl="0" indent="-342900" algn="l" rtl="0">
              <a:lnSpc>
                <a:spcPct val="60000"/>
              </a:lnSpc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ts val="2480"/>
              <a:buNone/>
            </a:pPr>
            <a:r>
              <a:rPr lang="ru-RU" sz="2480" b="1" i="1">
                <a:latin typeface="Times New Roman"/>
                <a:ea typeface="Times New Roman"/>
                <a:cs typeface="Times New Roman"/>
                <a:sym typeface="Times New Roman"/>
              </a:rPr>
              <a:t>Развивающие</a:t>
            </a:r>
            <a:endParaRPr/>
          </a:p>
          <a:p>
            <a:pPr marL="342900" lvl="0" indent="-342900" algn="l" rtl="0">
              <a:lnSpc>
                <a:spcPct val="60000"/>
              </a:lnSpc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ts val="2480"/>
              <a:buFont typeface="Noto Sans Symbols"/>
              <a:buChar char="✔"/>
            </a:pPr>
            <a:r>
              <a:rPr lang="ru-RU" sz="2480">
                <a:latin typeface="Times New Roman"/>
                <a:ea typeface="Times New Roman"/>
                <a:cs typeface="Times New Roman"/>
                <a:sym typeface="Times New Roman"/>
              </a:rPr>
              <a:t>Развитию творческие способности воспитанников;</a:t>
            </a:r>
            <a:endParaRPr sz="2480" b="1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lvl="0" indent="-342900" algn="l" rtl="0">
              <a:lnSpc>
                <a:spcPct val="60000"/>
              </a:lnSpc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ts val="2480"/>
              <a:buFont typeface="Noto Sans Symbols"/>
              <a:buChar char="✔"/>
            </a:pPr>
            <a:r>
              <a:rPr lang="ru-RU" sz="2480">
                <a:latin typeface="Times New Roman"/>
                <a:ea typeface="Times New Roman"/>
                <a:cs typeface="Times New Roman"/>
                <a:sym typeface="Times New Roman"/>
              </a:rPr>
              <a:t>Стимулировать развитие коммуникативных навыков.</a:t>
            </a:r>
            <a:endParaRPr/>
          </a:p>
          <a:p>
            <a:pPr marL="342900" lvl="0" indent="-342900" algn="l" rtl="0">
              <a:lnSpc>
                <a:spcPct val="60000"/>
              </a:lnSpc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ts val="2480"/>
              <a:buNone/>
            </a:pPr>
            <a:endParaRPr sz="2480" b="1" i="1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lvl="0" indent="-342900" algn="l" rtl="0">
              <a:lnSpc>
                <a:spcPct val="60000"/>
              </a:lnSpc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ts val="2480"/>
              <a:buNone/>
            </a:pPr>
            <a:r>
              <a:rPr lang="ru-RU" sz="2480" b="1" i="1">
                <a:latin typeface="Times New Roman"/>
                <a:ea typeface="Times New Roman"/>
                <a:cs typeface="Times New Roman"/>
                <a:sym typeface="Times New Roman"/>
              </a:rPr>
              <a:t>Воспитательные</a:t>
            </a:r>
            <a:endParaRPr sz="2480" b="1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lvl="0" indent="-342900" algn="l" rtl="0">
              <a:lnSpc>
                <a:spcPct val="60000"/>
              </a:lnSpc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ts val="2480"/>
              <a:buFont typeface="Noto Sans Symbols"/>
              <a:buChar char="✔"/>
            </a:pPr>
            <a:r>
              <a:rPr lang="ru-RU" sz="2480">
                <a:latin typeface="Times New Roman"/>
                <a:ea typeface="Times New Roman"/>
                <a:cs typeface="Times New Roman"/>
                <a:sym typeface="Times New Roman"/>
              </a:rPr>
              <a:t> Воспитывать у обучающихся дружелюбие, интерес к культуре России и всего мира.</a:t>
            </a:r>
            <a:endParaRPr/>
          </a:p>
          <a:p>
            <a:pPr marL="342900" lvl="0" indent="-185420" algn="l" rtl="0">
              <a:lnSpc>
                <a:spcPct val="80000"/>
              </a:lnSpc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ts val="2480"/>
              <a:buNone/>
            </a:pPr>
            <a:endParaRPr sz="248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D76B8C"/>
              </a:buClr>
              <a:buSzPts val="4000"/>
              <a:buFont typeface="Calibri"/>
              <a:buNone/>
            </a:pPr>
            <a:r>
              <a:rPr lang="ru-RU" sz="4000" b="1">
                <a:solidFill>
                  <a:srgbClr val="D76B8C"/>
                </a:solidFill>
                <a:latin typeface="Calibri"/>
                <a:ea typeface="Calibri"/>
                <a:cs typeface="Calibri"/>
                <a:sym typeface="Calibri"/>
              </a:rPr>
              <a:t>Ожидаемые</a:t>
            </a:r>
            <a:r>
              <a:rPr lang="ru-RU"/>
              <a:t> </a:t>
            </a:r>
            <a:r>
              <a:rPr lang="ru-RU" sz="4000" b="1">
                <a:solidFill>
                  <a:srgbClr val="D76B8C"/>
                </a:solidFill>
                <a:latin typeface="Calibri"/>
                <a:ea typeface="Calibri"/>
                <a:cs typeface="Calibri"/>
                <a:sym typeface="Calibri"/>
              </a:rPr>
              <a:t>результаты</a:t>
            </a:r>
            <a:endParaRPr/>
          </a:p>
        </p:txBody>
      </p:sp>
      <p:sp>
        <p:nvSpPr>
          <p:cNvPr id="116" name="Google Shape;116;p18"/>
          <p:cNvSpPr txBox="1"/>
          <p:nvPr/>
        </p:nvSpPr>
        <p:spPr>
          <a:xfrm>
            <a:off x="714348" y="1357298"/>
            <a:ext cx="7786742" cy="51706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1. У детей будут сформированы знания о народных куклах, материалах для их изготовления;</a:t>
            </a:r>
            <a:br>
              <a:rPr lang="ru-RU" sz="2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-RU" sz="2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2. В классе создадутся необходимые условия для ознакомления детей с народными куклами ( альбом с описанием разных видов народных кукол, подборка иллюстраций и фотографий, мини-музей, с куклами, которых они создадут своими руками)</a:t>
            </a:r>
            <a:br>
              <a:rPr lang="ru-RU" sz="2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-RU" sz="2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3. Продолжится работа по воспитанию в детях любви и уважения к народным традициям и прошлому народов. </a:t>
            </a:r>
            <a:br>
              <a:rPr lang="ru-RU" sz="2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-RU" sz="2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4. Дети научатся самостоятельно создавать тряпичную куклу.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5. Родители примут активное участие в реализации проекта ( создание мини-музея « Кукла своими руками»)</a:t>
            </a: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D76B8C"/>
              </a:buClr>
              <a:buSzPts val="4000"/>
              <a:buFont typeface="Calibri"/>
              <a:buNone/>
            </a:pPr>
            <a:r>
              <a:rPr lang="ru-RU" sz="4000" b="1">
                <a:solidFill>
                  <a:srgbClr val="D76B8C"/>
                </a:solidFill>
                <a:latin typeface="Calibri"/>
                <a:ea typeface="Calibri"/>
                <a:cs typeface="Calibri"/>
                <a:sym typeface="Calibri"/>
              </a:rPr>
              <a:t>Этапы проекта</a:t>
            </a:r>
            <a:endParaRPr/>
          </a:p>
        </p:txBody>
      </p:sp>
      <p:sp>
        <p:nvSpPr>
          <p:cNvPr id="122" name="Google Shape;122;p19"/>
          <p:cNvSpPr txBox="1">
            <a:spLocks noGrp="1"/>
          </p:cNvSpPr>
          <p:nvPr>
            <p:ph type="body" idx="1"/>
          </p:nvPr>
        </p:nvSpPr>
        <p:spPr>
          <a:xfrm>
            <a:off x="428596" y="1357298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400"/>
              <a:buFont typeface="Arial"/>
              <a:buNone/>
            </a:pPr>
            <a:r>
              <a:rPr lang="ru-RU" sz="3400" b="1" i="1" dirty="0">
                <a:solidFill>
                  <a:schemeClr val="accen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Подготовительный</a:t>
            </a:r>
            <a:r>
              <a:rPr lang="ru-RU" sz="3400" i="1" dirty="0">
                <a:solidFill>
                  <a:schemeClr val="accen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</a:t>
            </a:r>
            <a:endParaRPr/>
          </a:p>
          <a:p>
            <a:pPr marL="0" lvl="0" indent="0" algn="l" rtl="0">
              <a:lnSpc>
                <a:spcPct val="80000"/>
              </a:lnSpc>
              <a:spcBef>
                <a:spcPts val="68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None/>
            </a:pPr>
            <a:r>
              <a:rPr lang="ru-RU" sz="3400" dirty="0">
                <a:latin typeface="Times New Roman"/>
                <a:ea typeface="Times New Roman"/>
                <a:cs typeface="Times New Roman"/>
                <a:sym typeface="Times New Roman"/>
              </a:rPr>
              <a:t>- возникновение проблемы</a:t>
            </a:r>
            <a:endParaRPr/>
          </a:p>
          <a:p>
            <a:pPr marL="0" lvl="0" indent="0" algn="l" rtl="0">
              <a:lnSpc>
                <a:spcPct val="80000"/>
              </a:lnSpc>
              <a:spcBef>
                <a:spcPts val="68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None/>
            </a:pPr>
            <a:r>
              <a:rPr lang="ru-RU" sz="3400" dirty="0">
                <a:latin typeface="Times New Roman"/>
                <a:ea typeface="Times New Roman"/>
                <a:cs typeface="Times New Roman"/>
                <a:sym typeface="Times New Roman"/>
              </a:rPr>
              <a:t>- постановка цели</a:t>
            </a:r>
            <a:endParaRPr/>
          </a:p>
          <a:p>
            <a:pPr marL="0" lvl="0" indent="0" algn="l" rtl="0">
              <a:lnSpc>
                <a:spcPct val="80000"/>
              </a:lnSpc>
              <a:spcBef>
                <a:spcPts val="68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None/>
            </a:pPr>
            <a:r>
              <a:rPr lang="ru-RU" sz="3400" dirty="0">
                <a:latin typeface="Times New Roman"/>
                <a:ea typeface="Times New Roman"/>
                <a:cs typeface="Times New Roman"/>
                <a:sym typeface="Times New Roman"/>
              </a:rPr>
              <a:t>- поиск и подбор  методической,  художественной литературы, дидактических игр</a:t>
            </a:r>
            <a:endParaRPr/>
          </a:p>
          <a:p>
            <a:pPr marL="0" lvl="0" indent="0" algn="l" rtl="0">
              <a:lnSpc>
                <a:spcPct val="80000"/>
              </a:lnSpc>
              <a:spcBef>
                <a:spcPts val="68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None/>
            </a:pPr>
            <a:r>
              <a:rPr lang="ru-RU" sz="3400" dirty="0">
                <a:latin typeface="Times New Roman"/>
                <a:ea typeface="Times New Roman"/>
                <a:cs typeface="Times New Roman"/>
                <a:sym typeface="Times New Roman"/>
              </a:rPr>
              <a:t>- разработка </a:t>
            </a:r>
            <a:r>
              <a:rPr lang="ru-RU" sz="3400" dirty="0" smtClean="0">
                <a:latin typeface="Times New Roman"/>
                <a:ea typeface="Times New Roman"/>
                <a:cs typeface="Times New Roman"/>
                <a:sym typeface="Times New Roman"/>
              </a:rPr>
              <a:t>бесед. </a:t>
            </a:r>
            <a:endParaRPr/>
          </a:p>
          <a:p>
            <a:pPr marL="0" lvl="0" indent="0" algn="l" rtl="0">
              <a:lnSpc>
                <a:spcPct val="80000"/>
              </a:lnSpc>
              <a:spcBef>
                <a:spcPts val="68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None/>
            </a:pPr>
            <a:endParaRPr/>
          </a:p>
          <a:p>
            <a:pPr marL="342900" lvl="0" indent="-127000" algn="l" rtl="0">
              <a:lnSpc>
                <a:spcPct val="90000"/>
              </a:lnSpc>
              <a:spcBef>
                <a:spcPts val="680"/>
              </a:spcBef>
              <a:spcAft>
                <a:spcPts val="0"/>
              </a:spcAft>
              <a:buClr>
                <a:schemeClr val="dk1"/>
              </a:buClr>
              <a:buSzPts val="3400"/>
              <a:buNone/>
            </a:pPr>
            <a:endParaRPr sz="3400" b="1">
              <a:solidFill>
                <a:srgbClr val="D76B8C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0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80"/>
              <a:buFont typeface="Times New Roman"/>
              <a:buNone/>
            </a:pPr>
            <a:r>
              <a:rPr lang="ru-RU" sz="2880" b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3959" b="1">
                <a:solidFill>
                  <a:srgbClr val="D76B8C"/>
                </a:solidFill>
                <a:latin typeface="Calibri"/>
                <a:ea typeface="Calibri"/>
                <a:cs typeface="Calibri"/>
                <a:sym typeface="Calibri"/>
              </a:rPr>
              <a:t>Основной</a:t>
            </a:r>
            <a:r>
              <a:rPr lang="ru-RU" sz="3959" i="1">
                <a:solidFill>
                  <a:schemeClr val="accen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</a:t>
            </a:r>
            <a:r>
              <a:rPr lang="ru-RU" sz="3959" i="1">
                <a:solidFill>
                  <a:schemeClr val="accent2"/>
                </a:solidFill>
              </a:rPr>
              <a:t/>
            </a:r>
            <a:br>
              <a:rPr lang="ru-RU" sz="3959" i="1">
                <a:solidFill>
                  <a:schemeClr val="accent2"/>
                </a:solidFill>
              </a:rPr>
            </a:br>
            <a:endParaRPr sz="3959"/>
          </a:p>
        </p:txBody>
      </p:sp>
      <p:sp>
        <p:nvSpPr>
          <p:cNvPr id="128" name="Google Shape;128;p20"/>
          <p:cNvSpPr txBox="1">
            <a:spLocks noGrp="1"/>
          </p:cNvSpPr>
          <p:nvPr>
            <p:ph type="body" idx="1"/>
          </p:nvPr>
        </p:nvSpPr>
        <p:spPr>
          <a:xfrm>
            <a:off x="457200" y="1000108"/>
            <a:ext cx="8229600" cy="5126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20"/>
              <a:buFont typeface="Arial"/>
              <a:buNone/>
            </a:pPr>
            <a:r>
              <a:rPr lang="ru-RU" sz="2720" dirty="0">
                <a:latin typeface="Times New Roman"/>
                <a:ea typeface="Times New Roman"/>
                <a:cs typeface="Times New Roman"/>
                <a:sym typeface="Times New Roman"/>
              </a:rPr>
              <a:t>- задание  родителям: помочь изготовить  куклу своими руками детям</a:t>
            </a:r>
            <a:endParaRPr sz="2720"/>
          </a:p>
          <a:p>
            <a:pPr marL="0" lvl="0" indent="0" algn="just" rtl="0">
              <a:lnSpc>
                <a:spcPct val="75000"/>
              </a:lnSpc>
              <a:spcBef>
                <a:spcPts val="544"/>
              </a:spcBef>
              <a:spcAft>
                <a:spcPts val="0"/>
              </a:spcAft>
              <a:buClr>
                <a:schemeClr val="dk1"/>
              </a:buClr>
              <a:buSzPts val="2720"/>
              <a:buFont typeface="Arial"/>
              <a:buNone/>
            </a:pPr>
            <a:r>
              <a:rPr lang="ru-RU" sz="2720" dirty="0">
                <a:latin typeface="Times New Roman"/>
                <a:ea typeface="Times New Roman"/>
                <a:cs typeface="Times New Roman"/>
                <a:sym typeface="Times New Roman"/>
              </a:rPr>
              <a:t>- чтение  русских народных  по программе первого класса и рассматривание иллюстраций к сказкам</a:t>
            </a:r>
            <a:r>
              <a:rPr lang="ru-RU" sz="2720" dirty="0" smtClean="0">
                <a:latin typeface="Times New Roman"/>
                <a:ea typeface="Times New Roman"/>
                <a:cs typeface="Times New Roman"/>
                <a:sym typeface="Times New Roman"/>
              </a:rPr>
              <a:t>;</a:t>
            </a:r>
            <a:endParaRPr sz="2720"/>
          </a:p>
          <a:p>
            <a:pPr marL="0" lvl="0" indent="0" algn="just" rtl="0">
              <a:lnSpc>
                <a:spcPct val="75000"/>
              </a:lnSpc>
              <a:spcBef>
                <a:spcPts val="544"/>
              </a:spcBef>
              <a:spcAft>
                <a:spcPts val="0"/>
              </a:spcAft>
              <a:buClr>
                <a:schemeClr val="dk1"/>
              </a:buClr>
              <a:buSzPts val="2720"/>
              <a:buFont typeface="Arial"/>
              <a:buNone/>
            </a:pPr>
            <a:r>
              <a:rPr lang="ru-RU" sz="2720" dirty="0" smtClean="0">
                <a:latin typeface="Times New Roman"/>
                <a:ea typeface="Times New Roman"/>
                <a:cs typeface="Times New Roman"/>
                <a:sym typeface="Times New Roman"/>
              </a:rPr>
              <a:t>- </a:t>
            </a:r>
            <a:r>
              <a:rPr lang="ru-RU" sz="2720" dirty="0">
                <a:latin typeface="Times New Roman"/>
                <a:ea typeface="Times New Roman"/>
                <a:cs typeface="Times New Roman"/>
                <a:sym typeface="Times New Roman"/>
              </a:rPr>
              <a:t>коммуникация «Составление рассказа о своей кукле»</a:t>
            </a:r>
            <a:endParaRPr sz="2720"/>
          </a:p>
          <a:p>
            <a:pPr marL="0" lvl="0" indent="0" algn="just" rtl="0">
              <a:lnSpc>
                <a:spcPct val="75000"/>
              </a:lnSpc>
              <a:spcBef>
                <a:spcPts val="544"/>
              </a:spcBef>
              <a:spcAft>
                <a:spcPts val="0"/>
              </a:spcAft>
              <a:buClr>
                <a:schemeClr val="dk1"/>
              </a:buClr>
              <a:buSzPts val="2720"/>
              <a:buFont typeface="Arial"/>
              <a:buNone/>
            </a:pPr>
            <a:r>
              <a:rPr lang="ru-RU" sz="2720" dirty="0">
                <a:latin typeface="Times New Roman"/>
                <a:ea typeface="Times New Roman"/>
                <a:cs typeface="Times New Roman"/>
                <a:sym typeface="Times New Roman"/>
              </a:rPr>
              <a:t>- разучивание стихов о куклах, колыбельных  песен, пальчиковых и подвижных игр</a:t>
            </a:r>
            <a:endParaRPr sz="2720"/>
          </a:p>
          <a:p>
            <a:pPr marL="0" lvl="0" indent="0" algn="just" rtl="0">
              <a:lnSpc>
                <a:spcPct val="75000"/>
              </a:lnSpc>
              <a:spcBef>
                <a:spcPts val="544"/>
              </a:spcBef>
              <a:spcAft>
                <a:spcPts val="0"/>
              </a:spcAft>
              <a:buClr>
                <a:schemeClr val="dk1"/>
              </a:buClr>
              <a:buSzPts val="2720"/>
              <a:buFont typeface="Arial"/>
              <a:buNone/>
            </a:pPr>
            <a:r>
              <a:rPr lang="ru-RU" sz="2720" dirty="0">
                <a:latin typeface="Times New Roman"/>
                <a:ea typeface="Times New Roman"/>
                <a:cs typeface="Times New Roman"/>
                <a:sym typeface="Times New Roman"/>
              </a:rPr>
              <a:t>- дидактические игры «Одень Машеньку», «Наряди </a:t>
            </a:r>
            <a:r>
              <a:rPr lang="ru-RU" sz="2720" dirty="0" err="1">
                <a:latin typeface="Times New Roman"/>
                <a:ea typeface="Times New Roman"/>
                <a:cs typeface="Times New Roman"/>
                <a:sym typeface="Times New Roman"/>
              </a:rPr>
              <a:t>Элис</a:t>
            </a:r>
            <a:r>
              <a:rPr lang="ru-RU" sz="2720" dirty="0" smtClean="0">
                <a:latin typeface="Times New Roman"/>
                <a:ea typeface="Times New Roman"/>
                <a:cs typeface="Times New Roman"/>
                <a:sym typeface="Times New Roman"/>
              </a:rPr>
              <a:t>».</a:t>
            </a:r>
            <a:endParaRPr sz="2720"/>
          </a:p>
          <a:p>
            <a:pPr marL="0" lvl="0" indent="0" algn="just" rtl="0">
              <a:lnSpc>
                <a:spcPct val="75000"/>
              </a:lnSpc>
              <a:spcBef>
                <a:spcPts val="544"/>
              </a:spcBef>
              <a:spcAft>
                <a:spcPts val="0"/>
              </a:spcAft>
              <a:buClr>
                <a:schemeClr val="dk1"/>
              </a:buClr>
              <a:buSzPts val="2720"/>
              <a:buFont typeface="Arial"/>
              <a:buNone/>
            </a:pPr>
            <a:r>
              <a:rPr lang="ru-RU" sz="2720" dirty="0">
                <a:latin typeface="Times New Roman"/>
                <a:ea typeface="Times New Roman"/>
                <a:cs typeface="Times New Roman"/>
                <a:sym typeface="Times New Roman"/>
              </a:rPr>
              <a:t>- фото – выставка  «Наши куклы»</a:t>
            </a:r>
            <a:endParaRPr sz="2720"/>
          </a:p>
          <a:p>
            <a:pPr marL="342900" lvl="0" indent="-170180" algn="l" rtl="0">
              <a:lnSpc>
                <a:spcPct val="80000"/>
              </a:lnSpc>
              <a:spcBef>
                <a:spcPts val="544"/>
              </a:spcBef>
              <a:spcAft>
                <a:spcPts val="0"/>
              </a:spcAft>
              <a:buClr>
                <a:schemeClr val="dk1"/>
              </a:buClr>
              <a:buSzPts val="2720"/>
              <a:buNone/>
            </a:pPr>
            <a:endParaRPr sz="272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2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D76B8C"/>
              </a:buClr>
              <a:buSzPts val="4000"/>
              <a:buFont typeface="Calibri"/>
              <a:buNone/>
            </a:pPr>
            <a:r>
              <a:rPr lang="ru-RU" sz="4000" b="1">
                <a:solidFill>
                  <a:srgbClr val="D76B8C"/>
                </a:solidFill>
                <a:latin typeface="Calibri"/>
                <a:ea typeface="Calibri"/>
                <a:cs typeface="Calibri"/>
                <a:sym typeface="Calibri"/>
              </a:rPr>
              <a:t>Заключительный</a:t>
            </a:r>
            <a:endParaRPr/>
          </a:p>
        </p:txBody>
      </p:sp>
      <p:sp>
        <p:nvSpPr>
          <p:cNvPr id="198" name="Google Shape;198;p2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609600" lvl="0" indent="-6096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None/>
            </a:pPr>
            <a:r>
              <a:rPr lang="ru-RU" sz="3400" dirty="0">
                <a:latin typeface="Times New Roman"/>
                <a:ea typeface="Times New Roman"/>
                <a:cs typeface="Times New Roman"/>
                <a:sym typeface="Times New Roman"/>
              </a:rPr>
              <a:t>Создание мини-музея «Кукла своими руками».</a:t>
            </a:r>
            <a:endParaRPr/>
          </a:p>
          <a:p>
            <a:pPr marL="609600" lvl="0" indent="-393700" algn="l" rtl="0">
              <a:lnSpc>
                <a:spcPct val="80000"/>
              </a:lnSpc>
              <a:spcBef>
                <a:spcPts val="68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None/>
            </a:pPr>
            <a:endParaRPr sz="3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609600" lvl="0" indent="-609600" algn="l" rtl="0">
              <a:lnSpc>
                <a:spcPct val="80000"/>
              </a:lnSpc>
              <a:spcBef>
                <a:spcPts val="68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None/>
            </a:pPr>
            <a:endParaRPr sz="3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609600" lvl="0" indent="-609600" algn="l" rtl="0">
              <a:lnSpc>
                <a:spcPct val="80000"/>
              </a:lnSpc>
              <a:spcBef>
                <a:spcPts val="68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None/>
            </a:pPr>
            <a:endParaRPr/>
          </a:p>
          <a:p>
            <a:pPr marL="342900" lvl="0" indent="-127000" algn="l" rtl="0">
              <a:lnSpc>
                <a:spcPct val="80000"/>
              </a:lnSpc>
              <a:spcBef>
                <a:spcPts val="680"/>
              </a:spcBef>
              <a:spcAft>
                <a:spcPts val="0"/>
              </a:spcAft>
              <a:buClr>
                <a:schemeClr val="dk1"/>
              </a:buClr>
              <a:buSzPts val="3400"/>
              <a:buNone/>
            </a:pPr>
            <a:endParaRPr sz="3400" b="1">
              <a:solidFill>
                <a:srgbClr val="D76B8C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427</Words>
  <PresentationFormat>Экран (4:3)</PresentationFormat>
  <Paragraphs>71</Paragraphs>
  <Slides>17</Slides>
  <Notes>17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Проект: « Куклы разных народов »</vt:lpstr>
      <vt:lpstr>Слайд 2</vt:lpstr>
      <vt:lpstr>Актуальность</vt:lpstr>
      <vt:lpstr>Слайд 4</vt:lpstr>
      <vt:lpstr>Задачи проекта </vt:lpstr>
      <vt:lpstr>Ожидаемые результаты</vt:lpstr>
      <vt:lpstr>Этапы проекта</vt:lpstr>
      <vt:lpstr> Основной: </vt:lpstr>
      <vt:lpstr>Заключительный</vt:lpstr>
      <vt:lpstr>Выводы</vt:lpstr>
      <vt:lpstr>1 этап - подготовительный</vt:lpstr>
      <vt:lpstr>Фото- выставка : Куклы разных народов.</vt:lpstr>
      <vt:lpstr>Фото- выставка : Куклы разных народов.</vt:lpstr>
      <vt:lpstr>Фото- выставка : Куклы разных народов.</vt:lpstr>
      <vt:lpstr>Фото- выставка : Куклы разных народов.</vt:lpstr>
      <vt:lpstr>Фото- выставка : Куклы разных народов.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Проект: « Национальные куклы разных народов »</dc:title>
  <cp:lastModifiedBy>PK</cp:lastModifiedBy>
  <cp:revision>7</cp:revision>
  <dcterms:modified xsi:type="dcterms:W3CDTF">2022-11-06T05:29:36Z</dcterms:modified>
</cp:coreProperties>
</file>