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21" r:id="rId3"/>
    <p:sldId id="317" r:id="rId4"/>
    <p:sldId id="322" r:id="rId5"/>
    <p:sldId id="318" r:id="rId6"/>
    <p:sldId id="286" r:id="rId7"/>
    <p:sldId id="308" r:id="rId8"/>
    <p:sldId id="287" r:id="rId9"/>
    <p:sldId id="323" r:id="rId10"/>
    <p:sldId id="326" r:id="rId11"/>
    <p:sldId id="319" r:id="rId12"/>
    <p:sldId id="304" r:id="rId13"/>
    <p:sldId id="315" r:id="rId14"/>
    <p:sldId id="301" r:id="rId15"/>
    <p:sldId id="300" r:id="rId16"/>
    <p:sldId id="325" r:id="rId17"/>
    <p:sldId id="32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9EE2"/>
    <a:srgbClr val="A568D2"/>
    <a:srgbClr val="D6B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246" autoAdjust="0"/>
    <p:restoredTop sz="94671" autoAdjust="0"/>
  </p:normalViewPr>
  <p:slideViewPr>
    <p:cSldViewPr snapToGrid="0">
      <p:cViewPr varScale="1">
        <p:scale>
          <a:sx n="94" d="100"/>
          <a:sy n="94" d="100"/>
        </p:scale>
        <p:origin x="581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28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0921F-A47E-4CDF-B465-628EB03445FC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733A4-AC8D-49BC-86ED-0C3A143F6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828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1529" y="4546242"/>
            <a:ext cx="7886700" cy="765154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482354"/>
            <a:ext cx="7886700" cy="53208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8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54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25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l="-12000" t="-36000" r="-12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42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77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66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0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29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10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06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6D385-746F-4F2C-90BB-D72EAC8480B8}" type="datetimeFigureOut">
              <a:rPr lang="ru-RU" smtClean="0"/>
              <a:pPr/>
              <a:t>чт 10.11.22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297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oleObject" Target="../embeddings/oleObject2.bin"/><Relationship Id="rId18" Type="http://schemas.openxmlformats.org/officeDocument/2006/relationships/image" Target="../media/image25.emf"/><Relationship Id="rId3" Type="http://schemas.openxmlformats.org/officeDocument/2006/relationships/image" Target="../media/image29.jpeg"/><Relationship Id="rId21" Type="http://schemas.openxmlformats.org/officeDocument/2006/relationships/oleObject" Target="../embeddings/oleObject6.bin"/><Relationship Id="rId7" Type="http://schemas.openxmlformats.org/officeDocument/2006/relationships/image" Target="../media/image33.jpeg"/><Relationship Id="rId12" Type="http://schemas.openxmlformats.org/officeDocument/2006/relationships/image" Target="../media/image22.emf"/><Relationship Id="rId1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emf"/><Relationship Id="rId20" Type="http://schemas.openxmlformats.org/officeDocument/2006/relationships/image" Target="../media/image26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jpeg"/><Relationship Id="rId11" Type="http://schemas.openxmlformats.org/officeDocument/2006/relationships/oleObject" Target="../embeddings/oleObject1.bin"/><Relationship Id="rId24" Type="http://schemas.openxmlformats.org/officeDocument/2006/relationships/image" Target="../media/image28.emf"/><Relationship Id="rId5" Type="http://schemas.openxmlformats.org/officeDocument/2006/relationships/image" Target="../media/image31.jpeg"/><Relationship Id="rId15" Type="http://schemas.openxmlformats.org/officeDocument/2006/relationships/oleObject" Target="../embeddings/oleObject3.bin"/><Relationship Id="rId23" Type="http://schemas.openxmlformats.org/officeDocument/2006/relationships/oleObject" Target="../embeddings/oleObject7.bin"/><Relationship Id="rId10" Type="http://schemas.openxmlformats.org/officeDocument/2006/relationships/image" Target="../media/image36.jpeg"/><Relationship Id="rId19" Type="http://schemas.openxmlformats.org/officeDocument/2006/relationships/oleObject" Target="../embeddings/oleObject5.bin"/><Relationship Id="rId4" Type="http://schemas.openxmlformats.org/officeDocument/2006/relationships/image" Target="../media/image30.jpeg"/><Relationship Id="rId9" Type="http://schemas.openxmlformats.org/officeDocument/2006/relationships/image" Target="../media/image35.jpeg"/><Relationship Id="rId14" Type="http://schemas.openxmlformats.org/officeDocument/2006/relationships/image" Target="../media/image23.emf"/><Relationship Id="rId22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0218" y="2030223"/>
            <a:ext cx="8015611" cy="1170175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Отчет кружковая деятельность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«Черные и белые клеточки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403" y="2313710"/>
            <a:ext cx="7886700" cy="361460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                                                         </a:t>
            </a:r>
            <a:r>
              <a:rPr lang="ru-RU" sz="2000" b="1" dirty="0" smtClean="0">
                <a:solidFill>
                  <a:srgbClr val="002060"/>
                </a:solidFill>
              </a:rPr>
              <a:t>Подготовила: Алексеева Е.А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                                                    Воспитатель МБДОУ «УНДС №3 «Сказка»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ЕМЕЙНЫЙ ОЧАГ - Фоновая музы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7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4816" y="497151"/>
            <a:ext cx="300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36" y="417800"/>
            <a:ext cx="7792525" cy="58443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346036" y="497151"/>
            <a:ext cx="3980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«Лепка шахматных фигур»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84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Творческие задания 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 descr="IMG_12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510" y="1094510"/>
            <a:ext cx="4359563" cy="3269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12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95092" y="3591791"/>
            <a:ext cx="4354946" cy="3266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12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-1" y="-1"/>
            <a:ext cx="4142509" cy="3106881"/>
          </a:xfrm>
          <a:prstGeom prst="rect">
            <a:avLst/>
          </a:prstGeom>
        </p:spPr>
      </p:pic>
      <p:pic>
        <p:nvPicPr>
          <p:cNvPr id="7" name="Рисунок 6" descr="IMG_12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00944" y="3113807"/>
            <a:ext cx="4752110" cy="35640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770909" y="3140135"/>
            <a:ext cx="533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12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663864" y="663863"/>
            <a:ext cx="5310910" cy="3983183"/>
          </a:xfrm>
          <a:prstGeom prst="rect">
            <a:avLst/>
          </a:prstGeom>
        </p:spPr>
      </p:pic>
      <p:pic>
        <p:nvPicPr>
          <p:cNvPr id="6" name="Рисунок 5" descr="IMG_12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234295" y="1948296"/>
            <a:ext cx="5611091" cy="4208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Консультации для родителей:</a:t>
            </a:r>
            <a:endParaRPr lang="ru-RU" dirty="0"/>
          </a:p>
        </p:txBody>
      </p:sp>
      <p:pic>
        <p:nvPicPr>
          <p:cNvPr id="4" name="Рисунок 3" descr="IMG_12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757794" y="458934"/>
            <a:ext cx="4838701" cy="63592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slide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1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G:\фото 5\20160414_1616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91200" y="-4343400"/>
            <a:ext cx="4145280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71" y="1107789"/>
            <a:ext cx="1538536" cy="211684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030135" y="330152"/>
            <a:ext cx="47822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ДОСТИЖЕНИЯ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485" y="1133455"/>
            <a:ext cx="1261129" cy="173516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223" y="1117144"/>
            <a:ext cx="1321208" cy="171645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736" y="1114745"/>
            <a:ext cx="1261129" cy="173516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837" y="1123353"/>
            <a:ext cx="1233931" cy="169774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78108" y="3708164"/>
            <a:ext cx="2376263" cy="326945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97065" y="2576446"/>
            <a:ext cx="1528685" cy="2075612"/>
          </a:xfrm>
          <a:prstGeom prst="rect">
            <a:avLst/>
          </a:prstGeom>
        </p:spPr>
      </p:pic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B8E3E98B-7880-4EB1-BF0D-A57A4163D79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701112" y="2156127"/>
          <a:ext cx="1891929" cy="2677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Acrobat Document" r:id="rId11" imgW="5667116" imgH="8019988" progId="Acrobat.Document.DC">
                  <p:embed/>
                </p:oleObj>
              </mc:Choice>
              <mc:Fallback>
                <p:oleObj name="Acrobat Document" r:id="rId11" imgW="5667116" imgH="8019988" progId="Acrobat.Document.DC">
                  <p:embed/>
                  <p:pic>
                    <p:nvPicPr>
                      <p:cNvPr id="3" name="Объект 2">
                        <a:extLst>
                          <a:ext uri="{FF2B5EF4-FFF2-40B4-BE49-F238E27FC236}">
                            <a16:creationId xmlns:a16="http://schemas.microsoft.com/office/drawing/2014/main" id="{B8E3E98B-7880-4EB1-BF0D-A57A4163D7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1112" y="2156127"/>
                        <a:ext cx="1891929" cy="2677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0822A54-024E-4DA1-9233-B72738B7AC8B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7536176" y="1107789"/>
          <a:ext cx="1178403" cy="166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Acrobat Document" r:id="rId13" imgW="5667116" imgH="8019988" progId="Acrobat.Document.DC">
                  <p:embed/>
                </p:oleObj>
              </mc:Choice>
              <mc:Fallback>
                <p:oleObj name="Acrobat Document" r:id="rId13" imgW="5667116" imgH="8019988" progId="Acrobat.Document.DC">
                  <p:embed/>
                  <p:pic>
                    <p:nvPicPr>
                      <p:cNvPr id="4" name="Объект 3">
                        <a:extLst>
                          <a:ext uri="{FF2B5EF4-FFF2-40B4-BE49-F238E27FC236}">
                            <a16:creationId xmlns:a16="http://schemas.microsoft.com/office/drawing/2014/main" id="{10822A54-024E-4DA1-9233-B72738B7AC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36176" y="1107789"/>
                        <a:ext cx="1178403" cy="1667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5192AAE0-CBEA-4C9B-891C-08399013A0F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837539" y="2167955"/>
          <a:ext cx="1891929" cy="2677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Acrobat Document" r:id="rId15" imgW="5667116" imgH="8019988" progId="Acrobat.Document.DC">
                  <p:embed/>
                </p:oleObj>
              </mc:Choice>
              <mc:Fallback>
                <p:oleObj name="Acrobat Document" r:id="rId15" imgW="5667116" imgH="8019988" progId="Acrobat.Document.DC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5192AAE0-CBEA-4C9B-891C-08399013A0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37539" y="2167955"/>
                        <a:ext cx="1891929" cy="2677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03C9449B-A46B-48A7-B73A-C52569D4097F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368188" y="4086615"/>
          <a:ext cx="1803953" cy="2552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Acrobat Document" r:id="rId17" imgW="5667116" imgH="8019988" progId="Acrobat.Document.DC">
                  <p:embed/>
                </p:oleObj>
              </mc:Choice>
              <mc:Fallback>
                <p:oleObj name="Acrobat Document" r:id="rId17" imgW="5667116" imgH="8019988" progId="Acrobat.Document.DC">
                  <p:embed/>
                  <p:pic>
                    <p:nvPicPr>
                      <p:cNvPr id="6" name="Объект 5">
                        <a:extLst>
                          <a:ext uri="{FF2B5EF4-FFF2-40B4-BE49-F238E27FC236}">
                            <a16:creationId xmlns:a16="http://schemas.microsoft.com/office/drawing/2014/main" id="{03C9449B-A46B-48A7-B73A-C52569D409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68188" y="4086615"/>
                        <a:ext cx="1803953" cy="25528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B1D3257B-6B43-440E-BB1B-E92F7082E892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933856" y="2156127"/>
          <a:ext cx="1820323" cy="2576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Acrobat Document" r:id="rId19" imgW="5667116" imgH="8019988" progId="Acrobat.Document.DC">
                  <p:embed/>
                </p:oleObj>
              </mc:Choice>
              <mc:Fallback>
                <p:oleObj name="Acrobat Document" r:id="rId19" imgW="5667116" imgH="8019988" progId="Acrobat.Document.DC">
                  <p:embed/>
                  <p:pic>
                    <p:nvPicPr>
                      <p:cNvPr id="8" name="Объект 7">
                        <a:extLst>
                          <a:ext uri="{FF2B5EF4-FFF2-40B4-BE49-F238E27FC236}">
                            <a16:creationId xmlns:a16="http://schemas.microsoft.com/office/drawing/2014/main" id="{B1D3257B-6B43-440E-BB1B-E92F7082E8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933856" y="2156127"/>
                        <a:ext cx="1820323" cy="2576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0BA11AE5-3F32-4312-A8F6-49DC0101452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308723" y="4318096"/>
          <a:ext cx="1628867" cy="2305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Acrobat Document" r:id="rId21" imgW="5667116" imgH="8019988" progId="Acrobat.Document.DC">
                  <p:embed/>
                </p:oleObj>
              </mc:Choice>
              <mc:Fallback>
                <p:oleObj name="Acrobat Document" r:id="rId21" imgW="5667116" imgH="8019988" progId="Acrobat.Document.DC">
                  <p:embed/>
                  <p:pic>
                    <p:nvPicPr>
                      <p:cNvPr id="9" name="Объект 8">
                        <a:extLst>
                          <a:ext uri="{FF2B5EF4-FFF2-40B4-BE49-F238E27FC236}">
                            <a16:creationId xmlns:a16="http://schemas.microsoft.com/office/drawing/2014/main" id="{0BA11AE5-3F32-4312-A8F6-49DC010145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308723" y="4318096"/>
                        <a:ext cx="1628867" cy="23050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543DF508-EDC7-40B9-9A4D-B0F7B4F2C19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340607" y="4365000"/>
          <a:ext cx="1562577" cy="22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Acrobat Document" r:id="rId23" imgW="5667116" imgH="8019988" progId="Acrobat.Document.DC">
                  <p:embed/>
                </p:oleObj>
              </mc:Choice>
              <mc:Fallback>
                <p:oleObj name="Acrobat Document" r:id="rId23" imgW="5667116" imgH="8019988" progId="Acrobat.Document.DC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543DF508-EDC7-40B9-9A4D-B0F7B4F2C1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340607" y="4365000"/>
                        <a:ext cx="1562577" cy="2211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381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473" y="2161309"/>
            <a:ext cx="8058149" cy="193963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        Спасибо за внимание!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6359" y="1908752"/>
            <a:ext cx="78867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«Без шахмат нельзя представить полноценного    воспитания , умственных   способностей и памяти…»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                                                         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                                           </a:t>
            </a:r>
            <a:r>
              <a:rPr lang="ru-RU" sz="3200" dirty="0" smtClean="0">
                <a:solidFill>
                  <a:srgbClr val="002060"/>
                </a:solidFill>
              </a:rPr>
              <a:t>В.А. Сухомлинский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179" y="324284"/>
            <a:ext cx="7886700" cy="2852737"/>
          </a:xfrm>
        </p:spPr>
        <p:txBody>
          <a:bodyPr>
            <a:norm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                                                        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2726" y="794327"/>
            <a:ext cx="7952509" cy="5689600"/>
          </a:xfrm>
        </p:spPr>
        <p:txBody>
          <a:bodyPr>
            <a:normAutofit/>
          </a:bodyPr>
          <a:lstStyle/>
          <a:p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привить детям интерес к шахматам познакомить  с шахматными фигурами.</a:t>
            </a:r>
            <a:b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Обучающие : - познакомить с историей шахмат - обучить правилам игры : - дать теоретические знания по шахматной игре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- развивать логическое мышление, память, внимание, </a:t>
            </a:r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усидчивость и другие познавательные и психические процессы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- сохранять выдержку, критическое отношение к себе и к сопернику, </a:t>
            </a:r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навыки запоминания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- обогащать сознание детей новыми знаниями, способствующими накоплению представлений о мире; -овладению навыками речевого общения; </a:t>
            </a:r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мелкой моторики и зрительно-двигательной координации </a:t>
            </a:r>
            <a:endParaRPr lang="ru-RU" sz="1600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- бережно относиться к окружающим, стремиться к развитию личностных качеств; -прививать навыки самодисциплины; - способствовать воспитанию волевых качеств, самосовершенствования и самооценки.</a:t>
            </a:r>
          </a:p>
          <a:p>
            <a:endParaRPr lang="ru-RU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179" y="324284"/>
            <a:ext cx="7886700" cy="2852737"/>
          </a:xfrm>
        </p:spPr>
        <p:txBody>
          <a:bodyPr>
            <a:norm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                                                        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8036" y="169864"/>
            <a:ext cx="8077200" cy="6314063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поставленных задач, я систематизировала материал по 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обучению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дошкольников игре в 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шахматы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: подобрала методику диагностики, составила учебно-тематический план по 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обучению детей на первый год работы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создала соответствующую предметно-развивающую среду, </a:t>
            </a:r>
            <a:r>
              <a:rPr lang="ru-RU" sz="1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включает в себя дидактические средства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наглядный материал, 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шахматы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тетради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 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планом использовала материалы следующих авторов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И. Г. </a:t>
            </a:r>
            <a:r>
              <a:rPr lang="ru-RU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Сухина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«Приключения в 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шахматной стране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Гришин В. Г. 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«Малыши играют в 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шахматы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Сухин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 Г. «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Шахматы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год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или Там клетки чёрно-белые чудес и тайн полны», где все занятия даются в занимательной, игровой форме, что способствует быстрому усвоению определённого объёма знаний.</a:t>
            </a:r>
          </a:p>
          <a:p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C:\Users\user\Desktop\картинки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1140" y="2613891"/>
            <a:ext cx="5658811" cy="42441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065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545" y="443345"/>
            <a:ext cx="8931563" cy="578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2021-2022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проводила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кружок 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шахмат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«Черные и белые клеточки»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 кружка проводились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раза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неделю во второй половине дня. За отчётный период кружок посещало 10 человек : 6 мальчиков и 4 девочки.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выбрала эту тему в связи с недостаточностью разработанных в научной литературе путей развития логического мышления детей дошкольного возраста в процессе обучения игре 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«Шахматы»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28600">
              <a:lnSpc>
                <a:spcPct val="107000"/>
              </a:lnSpc>
            </a:pPr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года проведена диагностика определения уровня логического мышления и интеллектуального развития детей по следующим критериям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1.Знает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шахматные термины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 название шахматных фигур, их отличие.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Знает правила хода каждой фигуры.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Ориентируется на шахматной доске.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Играет каждой фигурой.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Правильно располагает доску.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Умеет перемещать фигуры.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Решает простые шахматные задачи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Проанализировав данные диагностики, я определила для себя последовательность дальнейших действий для достижения поставленных целей и задач. Основная цель, которую я поставила перед собой - это прежде всего сформировать интерес к игре в шахматы и создать условия для интеллектуального развития детей подготовительной к школе группы посредством ознакомления игры в шахматы.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2960" y="1149926"/>
            <a:ext cx="74204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83126" y="1"/>
            <a:ext cx="922712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Реализуя программу систематически наблюдалась положительная динамика в показателях развития логического мышления посредством обучения игре в шахматы.</a:t>
            </a:r>
          </a:p>
          <a:p>
            <a:endParaRPr lang="ru-RU" sz="1600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года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низкий-9 чел. -90% ;средний-1 чел. -10% ; высокий-0%</a:t>
            </a:r>
          </a:p>
          <a:p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конец года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низкий- 0% ; средний-3чел. -30% : высокий- 7чел. -70%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 диагностики высокий уровень логического мышления и интеллектуального развития детей 6-7 лет повысился на 70% по сравнению с началом учебного года. 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начале года было 0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Большое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уделялось работе с родителями: 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Провела консультации на тему 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важно учить ребёнка играть в шахматы»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   </a:t>
            </a:r>
          </a:p>
          <a:p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«Увлекательная игра-шахматы»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так же индивидуальные рекомендации и беседы. </a:t>
            </a:r>
          </a:p>
          <a:p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тенденции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Дети стали играть в шахматные партии. Научились понимать учебную задачу и выполнять ее самостоятельно. В свободной деятельности чаще стали проводить время за игрой в шахматы. Дети, которые овладели игрой в шахматы, стали обучать остальных детей группы шахматной игре выступая в роли учителя, наставника. Повысился уровень самооценки детей. Расширению кругозора детей способствовало знакомство детей с историей шахмат.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Разработан и реализован комплекс занятий по обучению  с детьми старшего дошкольного возраста игре 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«Шахматы»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эффективность комплекса занятий по обучению игре 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«Шахматы»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аспекте развития логического мышления детей дошкольного возраста.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Подводя итог работы с детьми по обучению детей первоначальным навыкам шахматной игры можно утверждать, что шахматы являются эффективным средством развития логического мышления и повышения интеллектуальной работоспособности детей дошкольного возраста.</a:t>
            </a:r>
          </a:p>
          <a:p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06" y="284085"/>
            <a:ext cx="3639845" cy="2729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49" y="3278079"/>
            <a:ext cx="2411952" cy="32159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553" y="317377"/>
            <a:ext cx="3595456" cy="2696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65" y="3301754"/>
            <a:ext cx="2394196" cy="31922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1265.JPG"/>
          <p:cNvPicPr>
            <a:picLocks noChangeAspect="1"/>
          </p:cNvPicPr>
          <p:nvPr/>
        </p:nvPicPr>
        <p:blipFill rotWithShape="1">
          <a:blip r:embed="rId2" cstate="print"/>
          <a:srcRect l="9789" r="8692" b="3600"/>
          <a:stretch/>
        </p:blipFill>
        <p:spPr>
          <a:xfrm rot="10800000">
            <a:off x="1653582" y="861133"/>
            <a:ext cx="5816714" cy="48383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6" y="1054541"/>
            <a:ext cx="3024511" cy="40326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469" y="2801644"/>
            <a:ext cx="2909101" cy="38788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570" y="1054541"/>
            <a:ext cx="2897766" cy="38636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44816" y="497151"/>
            <a:ext cx="300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«Теремок»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8925" y="2139518"/>
            <a:ext cx="2263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58757" y="497151"/>
            <a:ext cx="2693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«Репка»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82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</TotalTime>
  <Words>84</Words>
  <Application>Microsoft Office PowerPoint</Application>
  <PresentationFormat>Экран (4:3)</PresentationFormat>
  <Paragraphs>52</Paragraphs>
  <Slides>17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Acrobat Document</vt:lpstr>
      <vt:lpstr>Отчет кружковая деятельность «Черные и белые клеточки</vt:lpstr>
      <vt:lpstr>Презентация PowerPoint</vt:lpstr>
      <vt:lpstr>                                                                </vt:lpstr>
      <vt:lpstr>       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Творческие задания     </vt:lpstr>
      <vt:lpstr>Презентация PowerPoint</vt:lpstr>
      <vt:lpstr>Презентация PowerPoint</vt:lpstr>
      <vt:lpstr>Консультации для родителей:</vt:lpstr>
      <vt:lpstr>Презентация PowerPoint</vt:lpstr>
      <vt:lpstr>                                    </vt:lpstr>
      <vt:lpstr>        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</cp:lastModifiedBy>
  <cp:revision>280</cp:revision>
  <dcterms:created xsi:type="dcterms:W3CDTF">2014-03-11T17:49:02Z</dcterms:created>
  <dcterms:modified xsi:type="dcterms:W3CDTF">2022-11-10T05:08:17Z</dcterms:modified>
</cp:coreProperties>
</file>