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  <p:sldId id="278" r:id="rId14"/>
    <p:sldId id="277" r:id="rId15"/>
    <p:sldId id="268" r:id="rId16"/>
    <p:sldId id="273" r:id="rId17"/>
    <p:sldId id="269" r:id="rId18"/>
    <p:sldId id="271" r:id="rId19"/>
    <p:sldId id="276" r:id="rId20"/>
    <p:sldId id="272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58A8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10" autoAdjust="0"/>
  </p:normalViewPr>
  <p:slideViewPr>
    <p:cSldViewPr>
      <p:cViewPr>
        <p:scale>
          <a:sx n="74" d="100"/>
          <a:sy n="74" d="100"/>
        </p:scale>
        <p:origin x="-19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5505A7-135F-480C-9FBB-6DD9043CD517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62E925-E4F3-492B-8908-C0595D7369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privet.ru/" TargetMode="External"/><Relationship Id="rId7" Type="http://schemas.openxmlformats.org/officeDocument/2006/relationships/hyperlink" Target="http://didlik.ru/" TargetMode="External"/><Relationship Id="rId2" Type="http://schemas.openxmlformats.org/officeDocument/2006/relationships/hyperlink" Target="http://mirgif.co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kinofans.tv/" TargetMode="External"/><Relationship Id="rId5" Type="http://schemas.openxmlformats.org/officeDocument/2006/relationships/hyperlink" Target="http://coollady.ru/" TargetMode="External"/><Relationship Id="rId4" Type="http://schemas.openxmlformats.org/officeDocument/2006/relationships/hyperlink" Target="http://mistergid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7848872" cy="4248472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к уроку английского языка по теме: «Моя любимая игрушка».</a:t>
            </a:r>
          </a:p>
          <a:p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Автор: учитель английского языка.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Грядунова Оксана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6699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 will check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face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nose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mouth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tooth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hair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Ear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eye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shoulder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arm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hand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knee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neck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toe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foot</a:t>
            </a:r>
            <a:endParaRPr lang="en-US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380312" y="908720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845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We will do a crossword</a:t>
            </a:r>
            <a:r>
              <a:rPr lang="ru-RU" sz="3600" i="1" dirty="0" smtClean="0">
                <a:solidFill>
                  <a:srgbClr val="00B050"/>
                </a:solidFill>
                <a:latin typeface="+mn-lt"/>
              </a:rPr>
              <a:t>.</a:t>
            </a:r>
            <a:endParaRPr lang="ru-RU" sz="3600" i="1" dirty="0">
              <a:solidFill>
                <a:srgbClr val="00B05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720641"/>
              </p:ext>
            </p:extLst>
          </p:nvPr>
        </p:nvGraphicFramePr>
        <p:xfrm>
          <a:off x="2411760" y="1628800"/>
          <a:ext cx="468052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65"/>
                <a:gridCol w="585065"/>
                <a:gridCol w="585065"/>
                <a:gridCol w="585065"/>
                <a:gridCol w="585065"/>
                <a:gridCol w="585065"/>
                <a:gridCol w="585065"/>
                <a:gridCol w="585065"/>
              </a:tblGrid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6758A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6758A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236296" y="764704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557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5720641"/>
              </p:ext>
            </p:extLst>
          </p:nvPr>
        </p:nvGraphicFramePr>
        <p:xfrm>
          <a:off x="2267744" y="1916832"/>
          <a:ext cx="468052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065"/>
                <a:gridCol w="585065"/>
                <a:gridCol w="585065"/>
                <a:gridCol w="585065"/>
                <a:gridCol w="585065"/>
                <a:gridCol w="585065"/>
                <a:gridCol w="585065"/>
                <a:gridCol w="585065"/>
              </a:tblGrid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endParaRPr lang="ru-RU" sz="40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4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75656" y="620688"/>
            <a:ext cx="5993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 will check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6925444" y="908720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789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260648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92D050"/>
                </a:solidFill>
                <a:effectLst/>
              </a:rPr>
              <a:t>What do</a:t>
            </a:r>
            <a:r>
              <a:rPr lang="en-US" sz="5400" b="1" dirty="0" smtClean="0">
                <a:ln/>
                <a:solidFill>
                  <a:srgbClr val="92D050"/>
                </a:solidFill>
              </a:rPr>
              <a:t>es</a:t>
            </a:r>
            <a:r>
              <a:rPr lang="en-US" sz="5400" b="1" cap="none" spc="0" dirty="0" smtClean="0">
                <a:ln/>
                <a:solidFill>
                  <a:srgbClr val="92D050"/>
                </a:solidFill>
                <a:effectLst/>
              </a:rPr>
              <a:t> Dan’s toy look like</a:t>
            </a:r>
            <a:r>
              <a:rPr lang="ru-RU" sz="5400" b="1" cap="none" spc="0" dirty="0" smtClean="0">
                <a:ln/>
                <a:solidFill>
                  <a:srgbClr val="92D050"/>
                </a:solidFill>
                <a:effectLst/>
              </a:rPr>
              <a:t>?</a:t>
            </a:r>
            <a:endParaRPr lang="ru-RU" sz="5400" b="1" cap="none" spc="0" dirty="0">
              <a:ln/>
              <a:solidFill>
                <a:srgbClr val="92D050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2025908"/>
            <a:ext cx="45365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like funny monsters. My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toy is Jute. Jute has got two big heads. It’s hair is long. It has got three eyes. Jute’s eyes are green. It has got a nose. The toy’s nose is big . Jute’s  teeth are long. The toy’s ears are long, too. Jute has got three legs and eight toes. It has got four hands.</a:t>
            </a:r>
            <a:endParaRPr lang="ru-RU" sz="2800" dirty="0"/>
          </a:p>
        </p:txBody>
      </p:sp>
      <p:pic>
        <p:nvPicPr>
          <p:cNvPr id="10242" name="Picture 2" descr="10-&amp;lcy;&amp;iecy;&amp;tcy;&amp;ncy;&amp;icy;&amp;jcy; &amp;rcy;&amp;ocy;&amp;scy;&amp;scy;&amp;icy;&amp;jcy;&amp;scy;&amp;kcy;&amp;icy;&amp;jcy; &amp;mcy;&amp;acy;&amp;lcy;&amp;softcy;&amp;chcy;&amp;icy;&amp;kcy; &amp;Vcy;&amp;lcy;&amp;acy;&amp;dcy;&amp;icy;&amp;scy;&amp;lcy;&amp;acy;&amp;vcy; &amp;Vcy;&amp;ocy;&amp;rcy;&amp;ocy;&amp;ncy;&amp;ocy;&amp;vcy; &amp;scy;&amp;tcy;&amp;acy;&amp;lcy; &amp;zcy;&amp;ncy;&amp;acy;&amp;mcy;&amp;iecy;&amp;ncy;&amp;icy;&amp;tcy;&amp;ocy;&amp;scy;&amp;tcy;&amp;softcy;&amp;yucy; &amp;pcy;&amp;ocy; &amp;Icy;&amp;ncy;&amp;tcy;&amp;iecy;&amp;rcy;&amp;ncy;&amp;iecy;&amp;tcy;&amp;ucy; (1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2736304" cy="4724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LET`S SING AND DANCE </a:t>
            </a:r>
            <a:br>
              <a:rPr lang="en-US" dirty="0" smtClean="0"/>
            </a:br>
            <a:r>
              <a:rPr lang="en-US" dirty="0" smtClean="0"/>
              <a:t>TOGETHER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6" name="Picture 2" descr="C:\Users\м\Desktop\684662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3648405" cy="2736304"/>
          </a:xfrm>
          <a:prstGeom prst="rect">
            <a:avLst/>
          </a:prstGeom>
          <a:noFill/>
        </p:spPr>
      </p:pic>
      <p:pic>
        <p:nvPicPr>
          <p:cNvPr id="1027" name="Picture 3" descr="C:\Users\м\Desktop\3751301-7ea6751910f429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1628800"/>
            <a:ext cx="2505075" cy="3343275"/>
          </a:xfrm>
          <a:prstGeom prst="rect">
            <a:avLst/>
          </a:prstGeom>
          <a:noFill/>
        </p:spPr>
      </p:pic>
      <p:pic>
        <p:nvPicPr>
          <p:cNvPr id="1028" name="Picture 4" descr="C:\Users\м\Desktop\3013d5f00d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356992"/>
            <a:ext cx="259228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380312" y="0"/>
            <a:ext cx="2218556" cy="246506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We will read and guess the hero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C:\Users\м\Desktop\mult27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649755"/>
            <a:ext cx="1656184" cy="220824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9512" y="227687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Pinoccio’s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1412776"/>
            <a:ext cx="1800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en-US" sz="3600" dirty="0" smtClean="0"/>
              <a:t>nose  </a:t>
            </a:r>
            <a:endParaRPr lang="ru-RU" sz="3600" dirty="0" smtClean="0"/>
          </a:p>
          <a:p>
            <a:r>
              <a:rPr lang="en-US" sz="3600" dirty="0" smtClean="0"/>
              <a:t>eyes </a:t>
            </a:r>
            <a:endParaRPr lang="ru-RU" sz="3600" dirty="0" smtClean="0"/>
          </a:p>
          <a:p>
            <a:r>
              <a:rPr lang="en-US" sz="3600" dirty="0" smtClean="0"/>
              <a:t> legs</a:t>
            </a:r>
            <a:endParaRPr lang="ru-RU" sz="3600" dirty="0" smtClean="0"/>
          </a:p>
          <a:p>
            <a:r>
              <a:rPr lang="en-US" sz="3600" dirty="0" smtClean="0"/>
              <a:t>ears  </a:t>
            </a:r>
            <a:endParaRPr lang="ru-RU" sz="3600" dirty="0" smtClean="0"/>
          </a:p>
          <a:p>
            <a:r>
              <a:rPr lang="en-US" sz="3600" dirty="0" smtClean="0"/>
              <a:t>teeth  </a:t>
            </a:r>
            <a:endParaRPr lang="ru-RU" sz="3600" dirty="0" smtClean="0"/>
          </a:p>
          <a:p>
            <a:r>
              <a:rPr lang="en-US" sz="3600" dirty="0" smtClean="0"/>
              <a:t>mouth </a:t>
            </a:r>
            <a:endParaRPr lang="ru-RU" sz="3600" dirty="0" smtClean="0"/>
          </a:p>
          <a:p>
            <a:r>
              <a:rPr lang="en-US" sz="3600" dirty="0" smtClean="0"/>
              <a:t>hair  </a:t>
            </a:r>
            <a:endParaRPr lang="ru-RU" sz="3600" dirty="0" smtClean="0"/>
          </a:p>
          <a:p>
            <a:r>
              <a:rPr lang="en-US" sz="3600" dirty="0" smtClean="0"/>
              <a:t>head  </a:t>
            </a:r>
            <a:endParaRPr lang="ru-RU" sz="3600" dirty="0" smtClean="0"/>
          </a:p>
          <a:p>
            <a:r>
              <a:rPr lang="en-US" sz="3600" dirty="0" smtClean="0"/>
              <a:t>hands 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140968"/>
            <a:ext cx="19442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Bimbo’s</a:t>
            </a:r>
          </a:p>
          <a:p>
            <a:endParaRPr lang="en-US" sz="3200" dirty="0" smtClean="0"/>
          </a:p>
          <a:p>
            <a:r>
              <a:rPr lang="en-US" sz="3200" dirty="0" smtClean="0"/>
              <a:t> Barbie’s</a:t>
            </a:r>
          </a:p>
          <a:p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580112" y="1225689"/>
            <a:ext cx="22322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green </a:t>
            </a:r>
          </a:p>
          <a:p>
            <a:r>
              <a:rPr lang="en-US" sz="3600" dirty="0" smtClean="0"/>
              <a:t>big </a:t>
            </a:r>
          </a:p>
          <a:p>
            <a:r>
              <a:rPr lang="en-US" sz="3600" dirty="0" smtClean="0"/>
              <a:t>long </a:t>
            </a:r>
          </a:p>
          <a:p>
            <a:r>
              <a:rPr lang="en-US" sz="3600" dirty="0" smtClean="0"/>
              <a:t>red </a:t>
            </a:r>
          </a:p>
          <a:p>
            <a:r>
              <a:rPr lang="en-US" sz="3600" dirty="0" smtClean="0"/>
              <a:t>short </a:t>
            </a:r>
          </a:p>
          <a:p>
            <a:r>
              <a:rPr lang="en-US" sz="3600" dirty="0" smtClean="0"/>
              <a:t>funny </a:t>
            </a:r>
          </a:p>
          <a:p>
            <a:r>
              <a:rPr lang="en-US" sz="3600" dirty="0" smtClean="0"/>
              <a:t>brown </a:t>
            </a:r>
          </a:p>
          <a:p>
            <a:r>
              <a:rPr lang="en-US" sz="3600" dirty="0" smtClean="0"/>
              <a:t>yellow  </a:t>
            </a:r>
          </a:p>
          <a:p>
            <a:r>
              <a:rPr lang="en-US" sz="3600" dirty="0" smtClean="0"/>
              <a:t>beautiful </a:t>
            </a:r>
          </a:p>
          <a:p>
            <a:r>
              <a:rPr lang="en-US" sz="3600" dirty="0" smtClean="0"/>
              <a:t>pretty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3928" y="2636912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is are</a:t>
            </a:r>
            <a:endParaRPr lang="ru-RU" sz="3600" dirty="0"/>
          </a:p>
        </p:txBody>
      </p:sp>
      <p:pic>
        <p:nvPicPr>
          <p:cNvPr id="1026" name="Picture 2" descr="C:\Users\м\Desktop\Открытый урок\монст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995725"/>
            <a:ext cx="2160239" cy="1862275"/>
          </a:xfrm>
          <a:prstGeom prst="rect">
            <a:avLst/>
          </a:prstGeom>
          <a:noFill/>
        </p:spPr>
      </p:pic>
      <p:pic>
        <p:nvPicPr>
          <p:cNvPr id="8194" name="Picture 2" descr="Free Download Barbie Doll Games For 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2492896"/>
            <a:ext cx="1835696" cy="3164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314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We will listen to the text</a:t>
            </a:r>
            <a:br>
              <a:rPr lang="en-US" sz="4000" dirty="0" smtClean="0"/>
            </a:br>
            <a:endParaRPr lang="ru-RU" sz="4000" i="1" dirty="0">
              <a:solidFill>
                <a:srgbClr val="99FF66"/>
              </a:solidFill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2276872"/>
            <a:ext cx="8291264" cy="4032488"/>
          </a:xfrm>
        </p:spPr>
        <p:txBody>
          <a:bodyPr>
            <a:normAutofit fontScale="77500" lnSpcReduction="20000"/>
          </a:bodyPr>
          <a:lstStyle/>
          <a:p>
            <a:pPr marL="137160" indent="0" algn="just">
              <a:buNone/>
            </a:pPr>
            <a:r>
              <a:rPr lang="en-US" sz="4000" dirty="0" smtClean="0"/>
              <a:t>Den’s toy is _______.</a:t>
            </a:r>
          </a:p>
          <a:p>
            <a:pPr marL="137160" indent="0" algn="just">
              <a:buNone/>
            </a:pPr>
            <a:r>
              <a:rPr lang="en-US" sz="4000" dirty="0" smtClean="0"/>
              <a:t>Its name is ____</a:t>
            </a:r>
          </a:p>
          <a:p>
            <a:pPr marL="137160" indent="0" algn="just">
              <a:buNone/>
            </a:pPr>
            <a:r>
              <a:rPr lang="en-US" sz="4000" dirty="0" smtClean="0"/>
              <a:t>_______ has got _______ hair</a:t>
            </a:r>
          </a:p>
          <a:p>
            <a:pPr marL="137160" indent="0" algn="just">
              <a:buNone/>
            </a:pPr>
            <a:r>
              <a:rPr lang="en-US" sz="4000" dirty="0" smtClean="0"/>
              <a:t>________ mouth is ______</a:t>
            </a:r>
          </a:p>
          <a:p>
            <a:pPr marL="137160" indent="0" algn="just">
              <a:buNone/>
            </a:pPr>
            <a:r>
              <a:rPr lang="en-US" sz="4000" dirty="0" smtClean="0"/>
              <a:t>Its ______ are red</a:t>
            </a:r>
          </a:p>
          <a:p>
            <a:pPr marL="137160" indent="0" algn="just">
              <a:buNone/>
            </a:pPr>
            <a:r>
              <a:rPr lang="en-US" sz="4000" dirty="0" smtClean="0"/>
              <a:t>The __________ teeth are _______</a:t>
            </a:r>
          </a:p>
          <a:p>
            <a:pPr marL="137160" indent="0" algn="just">
              <a:buNone/>
            </a:pPr>
            <a:r>
              <a:rPr lang="en-US" sz="4000" dirty="0" smtClean="0"/>
              <a:t>It has got_______</a:t>
            </a:r>
          </a:p>
          <a:p>
            <a:pPr marL="137160" indent="0" algn="just">
              <a:buNone/>
            </a:pPr>
            <a:r>
              <a:rPr lang="en-US" sz="4000" dirty="0" smtClean="0"/>
              <a:t>Its ______ are _______.</a:t>
            </a:r>
            <a:endParaRPr lang="ru-RU" sz="4000" dirty="0"/>
          </a:p>
        </p:txBody>
      </p:sp>
      <p:pic>
        <p:nvPicPr>
          <p:cNvPr id="4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452320" y="404664"/>
            <a:ext cx="2218556" cy="2465062"/>
          </a:xfrm>
          <a:prstGeom prst="rect">
            <a:avLst/>
          </a:prstGeom>
          <a:noFill/>
        </p:spPr>
      </p:pic>
      <p:sp>
        <p:nvSpPr>
          <p:cNvPr id="7170" name="AutoShape 2" descr="https://mail.yandex.ru/message_part/rescrop.jpg?_uid=274405711&amp;name=rescrop.jpg&amp;hid=1.2&amp;ids=2480000003790956889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м\Desktop\res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085184"/>
            <a:ext cx="2118692" cy="158901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635896" y="1124744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Funny  </a:t>
            </a:r>
            <a:r>
              <a:rPr lang="ru-RU" sz="2400" dirty="0" smtClean="0"/>
              <a:t>/</a:t>
            </a:r>
            <a:r>
              <a:rPr lang="en-US" sz="2400" dirty="0" smtClean="0"/>
              <a:t> Mat  </a:t>
            </a:r>
            <a:r>
              <a:rPr lang="ru-RU" sz="2400" dirty="0" smtClean="0"/>
              <a:t>/</a:t>
            </a:r>
            <a:r>
              <a:rPr lang="en-US" sz="2400" dirty="0" smtClean="0"/>
              <a:t> Mat </a:t>
            </a:r>
            <a:r>
              <a:rPr lang="ru-RU" sz="2400" dirty="0" smtClean="0"/>
              <a:t>/</a:t>
            </a:r>
            <a:r>
              <a:rPr lang="en-US" sz="2400" dirty="0" smtClean="0"/>
              <a:t>  yellow</a:t>
            </a:r>
          </a:p>
          <a:p>
            <a:r>
              <a:rPr lang="en-US" sz="2400" dirty="0" smtClean="0"/>
              <a:t>Big </a:t>
            </a:r>
            <a:r>
              <a:rPr lang="ru-RU" sz="2400" dirty="0" smtClean="0"/>
              <a:t>/</a:t>
            </a:r>
            <a:r>
              <a:rPr lang="en-US" sz="2400" dirty="0" smtClean="0"/>
              <a:t> Mat’s  </a:t>
            </a:r>
            <a:r>
              <a:rPr lang="ru-RU" sz="2400" dirty="0" smtClean="0"/>
              <a:t>/</a:t>
            </a:r>
            <a:r>
              <a:rPr lang="en-US" sz="2400" dirty="0" smtClean="0"/>
              <a:t>eyes  </a:t>
            </a:r>
            <a:r>
              <a:rPr lang="ru-RU" sz="2400" dirty="0" smtClean="0"/>
              <a:t>/</a:t>
            </a:r>
            <a:r>
              <a:rPr lang="en-US" sz="2400" dirty="0" smtClean="0"/>
              <a:t> monster’s</a:t>
            </a:r>
          </a:p>
          <a:p>
            <a:r>
              <a:rPr lang="en-US" sz="2400" dirty="0" smtClean="0"/>
              <a:t>Yellow </a:t>
            </a:r>
            <a:r>
              <a:rPr lang="ru-RU" sz="2400" dirty="0" smtClean="0"/>
              <a:t>/</a:t>
            </a:r>
            <a:r>
              <a:rPr lang="en-US" sz="2400" dirty="0" smtClean="0"/>
              <a:t>  hands </a:t>
            </a:r>
            <a:r>
              <a:rPr lang="ru-RU" sz="2400" dirty="0" smtClean="0"/>
              <a:t>/</a:t>
            </a:r>
            <a:r>
              <a:rPr lang="en-US" sz="2400" dirty="0" smtClean="0"/>
              <a:t>long  </a:t>
            </a:r>
            <a:r>
              <a:rPr lang="ru-RU" sz="2400" dirty="0" smtClean="0"/>
              <a:t>/</a:t>
            </a:r>
            <a:r>
              <a:rPr lang="en-US" sz="2400" dirty="0" smtClean="0"/>
              <a:t> legs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653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We will check</a:t>
            </a:r>
            <a:endParaRPr lang="ru-RU" sz="54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en-US" sz="4000" dirty="0" smtClean="0"/>
              <a:t>Den’s toy is </a:t>
            </a:r>
            <a:r>
              <a:rPr lang="en-US" sz="4000" u="sng" dirty="0" smtClean="0">
                <a:solidFill>
                  <a:srgbClr val="FF0000"/>
                </a:solidFill>
              </a:rPr>
              <a:t>funny</a:t>
            </a:r>
            <a:r>
              <a:rPr lang="en-US" sz="4000" dirty="0" smtClean="0"/>
              <a:t>.</a:t>
            </a:r>
          </a:p>
          <a:p>
            <a:pPr marL="137160" indent="0" algn="just">
              <a:buNone/>
            </a:pPr>
            <a:r>
              <a:rPr lang="en-US" sz="4000" dirty="0" smtClean="0"/>
              <a:t>Its name is </a:t>
            </a:r>
            <a:r>
              <a:rPr lang="en-US" sz="4000" u="sng" dirty="0" smtClean="0">
                <a:solidFill>
                  <a:srgbClr val="FF0000"/>
                </a:solidFill>
              </a:rPr>
              <a:t>Mat</a:t>
            </a:r>
          </a:p>
          <a:p>
            <a:pPr marL="137160" indent="0" algn="just">
              <a:buNone/>
            </a:pPr>
            <a:r>
              <a:rPr lang="en-US" sz="4000" u="sng" dirty="0" smtClean="0">
                <a:solidFill>
                  <a:srgbClr val="FF0000"/>
                </a:solidFill>
              </a:rPr>
              <a:t>Mat</a:t>
            </a:r>
            <a:r>
              <a:rPr lang="en-US" sz="4000" dirty="0" smtClean="0"/>
              <a:t> has got </a:t>
            </a:r>
            <a:r>
              <a:rPr lang="en-US" sz="4000" u="sng" dirty="0" smtClean="0">
                <a:solidFill>
                  <a:srgbClr val="FF0000"/>
                </a:solidFill>
              </a:rPr>
              <a:t>yellow</a:t>
            </a:r>
            <a:r>
              <a:rPr lang="en-US" sz="4000" dirty="0" smtClean="0"/>
              <a:t> hair</a:t>
            </a:r>
          </a:p>
          <a:p>
            <a:pPr marL="137160" indent="0" algn="just">
              <a:buNone/>
            </a:pPr>
            <a:r>
              <a:rPr lang="en-US" sz="4000" u="sng" dirty="0" smtClean="0">
                <a:solidFill>
                  <a:srgbClr val="FF0000"/>
                </a:solidFill>
              </a:rPr>
              <a:t>Mat’s</a:t>
            </a:r>
            <a:r>
              <a:rPr lang="en-US" sz="4000" dirty="0" smtClean="0"/>
              <a:t> mouth is </a:t>
            </a:r>
            <a:r>
              <a:rPr lang="en-US" sz="4000" u="sng" dirty="0" smtClean="0">
                <a:solidFill>
                  <a:srgbClr val="FF0000"/>
                </a:solidFill>
              </a:rPr>
              <a:t>big</a:t>
            </a:r>
          </a:p>
          <a:p>
            <a:pPr marL="137160" indent="0" algn="just">
              <a:buNone/>
            </a:pPr>
            <a:r>
              <a:rPr lang="en-US" sz="4000" dirty="0" smtClean="0"/>
              <a:t>Its </a:t>
            </a:r>
            <a:r>
              <a:rPr lang="en-US" sz="4000" u="sng" dirty="0" smtClean="0">
                <a:solidFill>
                  <a:srgbClr val="FF0000"/>
                </a:solidFill>
              </a:rPr>
              <a:t>eyes</a:t>
            </a:r>
            <a:r>
              <a:rPr lang="en-US" sz="4000" dirty="0" smtClean="0"/>
              <a:t> are red</a:t>
            </a:r>
          </a:p>
          <a:p>
            <a:pPr marL="137160" indent="0" algn="just">
              <a:buNone/>
            </a:pPr>
            <a:r>
              <a:rPr lang="en-US" sz="4000" dirty="0" smtClean="0"/>
              <a:t>The </a:t>
            </a:r>
            <a:r>
              <a:rPr lang="en-US" sz="4000" u="sng" dirty="0" smtClean="0">
                <a:solidFill>
                  <a:srgbClr val="FF0000"/>
                </a:solidFill>
              </a:rPr>
              <a:t>monster’s</a:t>
            </a:r>
            <a:r>
              <a:rPr lang="en-US" sz="4000" dirty="0" smtClean="0"/>
              <a:t> teeth are </a:t>
            </a:r>
            <a:r>
              <a:rPr lang="en-US" sz="4000" u="sng" dirty="0" smtClean="0">
                <a:solidFill>
                  <a:srgbClr val="FF0000"/>
                </a:solidFill>
              </a:rPr>
              <a:t>yellow</a:t>
            </a:r>
          </a:p>
          <a:p>
            <a:pPr marL="137160" indent="0" algn="just">
              <a:buNone/>
            </a:pPr>
            <a:r>
              <a:rPr lang="en-US" sz="4000" dirty="0" smtClean="0"/>
              <a:t>Its has got </a:t>
            </a:r>
            <a:r>
              <a:rPr lang="en-US" sz="4000" u="sng" dirty="0" smtClean="0">
                <a:solidFill>
                  <a:srgbClr val="FF0000"/>
                </a:solidFill>
              </a:rPr>
              <a:t>4 hands</a:t>
            </a:r>
          </a:p>
          <a:p>
            <a:pPr marL="137160" indent="0" algn="just">
              <a:buNone/>
            </a:pPr>
            <a:r>
              <a:rPr lang="en-US" sz="4000" dirty="0" smtClean="0"/>
              <a:t>Its </a:t>
            </a:r>
            <a:r>
              <a:rPr lang="en-US" sz="4000" u="sng" dirty="0" smtClean="0">
                <a:solidFill>
                  <a:srgbClr val="FF0000"/>
                </a:solidFill>
              </a:rPr>
              <a:t>legs</a:t>
            </a:r>
            <a:r>
              <a:rPr lang="en-US" sz="4000" dirty="0" smtClean="0"/>
              <a:t> are </a:t>
            </a:r>
            <a:r>
              <a:rPr lang="en-US" sz="4000" u="sng" dirty="0" smtClean="0">
                <a:solidFill>
                  <a:srgbClr val="FF0000"/>
                </a:solidFill>
              </a:rPr>
              <a:t>long</a:t>
            </a:r>
            <a:r>
              <a:rPr lang="en-US" sz="4000" dirty="0" smtClean="0"/>
              <a:t>.</a:t>
            </a:r>
            <a:endParaRPr lang="ru-RU" sz="4000" dirty="0" smtClean="0"/>
          </a:p>
          <a:p>
            <a:pPr marL="137160" indent="0" algn="just">
              <a:buNone/>
            </a:pPr>
            <a:endParaRPr lang="ru-RU" sz="4000" dirty="0"/>
          </a:p>
        </p:txBody>
      </p:sp>
      <p:pic>
        <p:nvPicPr>
          <p:cNvPr id="5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6372200" y="2996952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738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452320" y="0"/>
            <a:ext cx="2218556" cy="246506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Подведение итогов урока.</a:t>
            </a:r>
            <a:endParaRPr lang="ru-RU" sz="4800" i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709160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4000" i="1" dirty="0" smtClean="0">
                <a:solidFill>
                  <a:srgbClr val="7030A0"/>
                </a:solidFill>
              </a:rPr>
              <a:t>Что нового вы сегодня узнали? Чему научились? Понравилась ли вам ваша работа на уроке?</a:t>
            </a:r>
            <a:endParaRPr lang="en-US" sz="4000" i="1" dirty="0" smtClean="0">
              <a:solidFill>
                <a:srgbClr val="7030A0"/>
              </a:solidFill>
            </a:endParaRPr>
          </a:p>
          <a:p>
            <a:pPr marL="137160" indent="0" algn="just">
              <a:buNone/>
            </a:pPr>
            <a:r>
              <a:rPr lang="ru-RU" sz="4000" i="1" dirty="0" smtClean="0">
                <a:solidFill>
                  <a:srgbClr val="7030A0"/>
                </a:solidFill>
              </a:rPr>
              <a:t>Какие стихотворения вы сегодня разучили? С какими новыми словами познакомились? Назовите их.</a:t>
            </a:r>
            <a:endParaRPr lang="ru-RU" sz="40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9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229600" cy="4959424"/>
          </a:xfrm>
        </p:spPr>
        <p:txBody>
          <a:bodyPr>
            <a:normAutofit/>
          </a:bodyPr>
          <a:lstStyle/>
          <a:p>
            <a:r>
              <a:rPr lang="en-US" sz="6700" dirty="0" smtClean="0">
                <a:solidFill>
                  <a:srgbClr val="C00000"/>
                </a:solidFill>
              </a:rPr>
              <a:t>You are: </a:t>
            </a:r>
            <a:br>
              <a:rPr lang="en-US" sz="6700" dirty="0" smtClean="0">
                <a:solidFill>
                  <a:srgbClr val="C00000"/>
                </a:solidFill>
              </a:rPr>
            </a:br>
            <a:r>
              <a:rPr lang="en-US" sz="6700" dirty="0" smtClean="0">
                <a:solidFill>
                  <a:srgbClr val="C00000"/>
                </a:solidFill>
              </a:rPr>
              <a:t>smart</a:t>
            </a:r>
            <a:br>
              <a:rPr lang="en-US" sz="6700" dirty="0" smtClean="0">
                <a:solidFill>
                  <a:srgbClr val="C00000"/>
                </a:solidFill>
              </a:rPr>
            </a:br>
            <a:r>
              <a:rPr lang="en-US" sz="6700" dirty="0" smtClean="0">
                <a:solidFill>
                  <a:srgbClr val="C00000"/>
                </a:solidFill>
              </a:rPr>
              <a:t>cute  </a:t>
            </a:r>
            <a:br>
              <a:rPr lang="en-US" sz="6700" dirty="0" smtClean="0">
                <a:solidFill>
                  <a:srgbClr val="C00000"/>
                </a:solidFill>
              </a:rPr>
            </a:br>
            <a:r>
              <a:rPr lang="en-US" sz="6700" dirty="0" smtClean="0">
                <a:solidFill>
                  <a:srgbClr val="C00000"/>
                </a:solidFill>
              </a:rPr>
              <a:t>brave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5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5940152" y="476672"/>
            <a:ext cx="3874740" cy="4305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+mn-lt"/>
              </a:rPr>
              <a:t>Название урока: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Моя любимая игрушка</a:t>
            </a:r>
            <a:endParaRPr lang="ru-RU" sz="66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77" y="3569693"/>
            <a:ext cx="1911791" cy="27122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907" y="3564819"/>
            <a:ext cx="1923876" cy="271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00B0F0"/>
                </a:solidFill>
                <a:latin typeface="+mn-lt"/>
              </a:rPr>
              <a:t>Домашнее задание.</a:t>
            </a:r>
            <a:endParaRPr lang="ru-RU" sz="6000" i="1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Принести рисунок любимой игрушки и описать её.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м\Desktop\44d6e143-2398-11e0-b0fb-001517777d40_8b61e1cf-287e-11e0-b8dd-001517777d4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284984"/>
            <a:ext cx="28575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00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B0F0"/>
                </a:solidFill>
                <a:latin typeface="Bauhaus 93" pitchFamily="82" charset="0"/>
              </a:rPr>
              <a:t>Good bye!!!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6588224" y="1124744"/>
            <a:ext cx="3082652" cy="3425169"/>
          </a:xfrm>
          <a:prstGeom prst="rect">
            <a:avLst/>
          </a:prstGeom>
          <a:noFill/>
        </p:spPr>
      </p:pic>
      <p:pic>
        <p:nvPicPr>
          <p:cNvPr id="3074" name="Picture 2" descr="C:\Users\м\Desktop\78927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276872"/>
            <a:ext cx="4077072" cy="4077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7484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Ссылки на использованные сайты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0"/>
            <a:ext cx="21291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http://</a:t>
            </a:r>
            <a:r>
              <a:rPr lang="en-US" dirty="0">
                <a:hlinkClick r:id="rId2"/>
              </a:rPr>
              <a:t>mirgif.com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1328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>
                <a:hlinkClick r:id="rId3"/>
              </a:rPr>
              <a:t>blogs.privet.ru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59800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>
                <a:hlinkClick r:id="rId4"/>
              </a:rPr>
              <a:t>mistergid.ru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>
                <a:hlinkClick r:id="rId5"/>
              </a:rPr>
              <a:t>coollady.ru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4832" y="3396734"/>
            <a:ext cx="2090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>
                <a:hlinkClick r:id="rId6"/>
              </a:rPr>
              <a:t>kinofans.tv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77053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</a:t>
            </a:r>
            <a:r>
              <a:rPr lang="en-US" dirty="0" smtClean="0"/>
              <a:t>://</a:t>
            </a:r>
            <a:r>
              <a:rPr lang="en-US" dirty="0" smtClean="0">
                <a:hlinkClick r:id="rId7"/>
              </a:rPr>
              <a:t>idlik.ru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3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cs typeface="Khmer UI" pitchFamily="34" charset="0"/>
              </a:rPr>
              <a:t>Цель урока:</a:t>
            </a:r>
            <a:endParaRPr lang="ru-RU" dirty="0">
              <a:solidFill>
                <a:srgbClr val="7030A0"/>
              </a:solidFill>
              <a:cs typeface="Khmer U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528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Систематизация лексико-грамматических умений и навыков по теме: «Внешность и части тела».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75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Задачи урока: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1)Развивать умения и навыки устной речи: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-учить понимать на слух небольшой текст, построенный на знакомом языковом материале;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-учить описывать любимые игрушки.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2)Развивать умения в чтении: 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-учит читать текст про себя и полностью понимать прочитанное.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3)Развивать умения и навыки в письменной речи: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-учить вставлять пропущенные буквы в слова;</a:t>
            </a:r>
          </a:p>
          <a:p>
            <a:pPr marL="13716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-учить восстанавливать текст, вставляя пропущенные буквы.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114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380312" y="0"/>
            <a:ext cx="2218556" cy="24650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6758A8"/>
                </a:solidFill>
              </a:rPr>
              <a:t>We will do  phonetic exercise</a:t>
            </a:r>
            <a:endParaRPr lang="ru-RU" sz="5400" i="1" dirty="0">
              <a:solidFill>
                <a:srgbClr val="6758A8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FA</a:t>
            </a:r>
            <a:r>
              <a:rPr lang="ru-RU" dirty="0" smtClean="0">
                <a:solidFill>
                  <a:srgbClr val="0070C0"/>
                </a:solidFill>
              </a:rPr>
              <a:t>С</a:t>
            </a:r>
            <a:r>
              <a:rPr lang="en-US" dirty="0" smtClean="0">
                <a:solidFill>
                  <a:srgbClr val="0070C0"/>
                </a:solidFill>
              </a:rPr>
              <a:t>E                          EARS                        MOUTH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HEAD                        EYES                         TOE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FEET                          LEGS                         HAND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ARM                          TEETH                      FINGER 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NOSE                         HAIR                         FOOT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711" y="3933056"/>
            <a:ext cx="1690472" cy="21480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17032"/>
            <a:ext cx="1560138" cy="221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2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380312" y="-243408"/>
            <a:ext cx="2218556" cy="24650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We will read a poem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He`s got two eyes to look around.</a:t>
            </a:r>
          </a:p>
          <a:p>
            <a:pPr marL="137160" indent="0">
              <a:buNone/>
            </a:pPr>
            <a:r>
              <a:rPr lang="en-US" dirty="0">
                <a:solidFill>
                  <a:srgbClr val="FFFF00"/>
                </a:solidFill>
                <a:latin typeface="Algerian" pitchFamily="82" charset="0"/>
              </a:rPr>
              <a:t>He`s got </a:t>
            </a:r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two ears to hear each sound.</a:t>
            </a:r>
          </a:p>
          <a:p>
            <a:pPr marL="137160" indent="0">
              <a:buNone/>
            </a:pPr>
            <a:r>
              <a:rPr lang="en-US" dirty="0">
                <a:solidFill>
                  <a:srgbClr val="FFFF00"/>
                </a:solidFill>
                <a:latin typeface="Algerian" pitchFamily="82" charset="0"/>
              </a:rPr>
              <a:t>He`s </a:t>
            </a:r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got one nose to smell what`s sweet.</a:t>
            </a:r>
          </a:p>
          <a:p>
            <a:pPr marL="137160" indent="0">
              <a:buNone/>
            </a:pPr>
            <a:r>
              <a:rPr lang="en-US" dirty="0">
                <a:solidFill>
                  <a:srgbClr val="FFFF00"/>
                </a:solidFill>
                <a:latin typeface="Algerian" pitchFamily="82" charset="0"/>
              </a:rPr>
              <a:t>He`s got </a:t>
            </a:r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one mouth that likes to speak!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60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 will put in missed letters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F_ce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           </a:t>
            </a:r>
            <a:r>
              <a:rPr lang="en-US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h_ad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l_g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N_se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mo_th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h_nd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ha_r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E_rs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t_eth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rm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f_et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3851920" y="3789040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088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66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 will check</a:t>
            </a:r>
            <a:r>
              <a:rPr lang="ru-RU" i="1" dirty="0" smtClean="0">
                <a:solidFill>
                  <a:srgbClr val="FF0000"/>
                </a:solidFill>
                <a:latin typeface="+mn-lt"/>
              </a:rPr>
              <a:t>.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            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           h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         l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</a:t>
            </a:r>
          </a:p>
          <a:p>
            <a:pPr marL="13716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           mo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        h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nd        ha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</a:p>
          <a:p>
            <a:pPr marL="137160" indent="0">
              <a:buNone/>
            </a:pP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rs             t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eth          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rm         f</a:t>
            </a:r>
            <a:r>
              <a:rPr lang="en-US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</a:t>
            </a:r>
            <a:endParaRPr lang="en-US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7452320" y="0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45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find the word</a:t>
            </a:r>
            <a:endParaRPr lang="ru-RU" i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7091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36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Headfacenosemouthtoothhair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ru-RU" sz="36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en-US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r>
              <a:rPr lang="en-US" sz="36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Eareyeshoulderarmhandkneenecktoefoot</a:t>
            </a:r>
            <a:endParaRPr lang="en-US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" indent="0" algn="ctr">
              <a:buNone/>
            </a:pP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м\Desktop\Я\arton75.gi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3779912" y="2276872"/>
            <a:ext cx="2218556" cy="24650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481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740</TotalTime>
  <Words>623</Words>
  <Application>Microsoft Office PowerPoint</Application>
  <PresentationFormat>Экран (4:3)</PresentationFormat>
  <Paragraphs>214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Презентация PowerPoint</vt:lpstr>
      <vt:lpstr>Название урока:</vt:lpstr>
      <vt:lpstr>Цель урока:</vt:lpstr>
      <vt:lpstr>Задачи урока:</vt:lpstr>
      <vt:lpstr>We will do  phonetic exercise</vt:lpstr>
      <vt:lpstr>We will read a poem</vt:lpstr>
      <vt:lpstr>We will put in missed letters</vt:lpstr>
      <vt:lpstr>We will check.</vt:lpstr>
      <vt:lpstr>We will find the word</vt:lpstr>
      <vt:lpstr>We will check</vt:lpstr>
      <vt:lpstr>We will do a crossword.</vt:lpstr>
      <vt:lpstr>Презентация PowerPoint</vt:lpstr>
      <vt:lpstr>Презентация PowerPoint</vt:lpstr>
      <vt:lpstr>LET`S SING AND DANCE  TOGETHER   </vt:lpstr>
      <vt:lpstr>We will read and guess the hero</vt:lpstr>
      <vt:lpstr> We will listen to the text </vt:lpstr>
      <vt:lpstr>We will check</vt:lpstr>
      <vt:lpstr>Подведение итогов урока.</vt:lpstr>
      <vt:lpstr>You are:  smart cute   brave </vt:lpstr>
      <vt:lpstr>Домашнее задание.</vt:lpstr>
      <vt:lpstr>Good bye!!!</vt:lpstr>
      <vt:lpstr>Ссылки на использованные сайты</vt:lpstr>
    </vt:vector>
  </TitlesOfParts>
  <Company>Ms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английского языка в 3 классе</dc:title>
  <dc:creator>Администратор</dc:creator>
  <cp:lastModifiedBy>A</cp:lastModifiedBy>
  <cp:revision>65</cp:revision>
  <dcterms:created xsi:type="dcterms:W3CDTF">2013-03-28T12:27:36Z</dcterms:created>
  <dcterms:modified xsi:type="dcterms:W3CDTF">2016-02-07T09:10:51Z</dcterms:modified>
</cp:coreProperties>
</file>