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59" r:id="rId7"/>
    <p:sldId id="265" r:id="rId8"/>
    <p:sldId id="260" r:id="rId9"/>
    <p:sldId id="261" r:id="rId10"/>
    <p:sldId id="262" r:id="rId11"/>
    <p:sldId id="263" r:id="rId12"/>
    <p:sldId id="264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митрий Сидоров" userId="61a0214904cf35af" providerId="LiveId" clId="{01E9A6C9-0A63-4A5F-A2F3-F83F56F4C15D}"/>
    <pc:docChg chg="modSld">
      <pc:chgData name="Дмитрий Сидоров" userId="61a0214904cf35af" providerId="LiveId" clId="{01E9A6C9-0A63-4A5F-A2F3-F83F56F4C15D}" dt="2022-12-30T09:51:38.236" v="2" actId="1076"/>
      <pc:docMkLst>
        <pc:docMk/>
      </pc:docMkLst>
      <pc:sldChg chg="modSp mod">
        <pc:chgData name="Дмитрий Сидоров" userId="61a0214904cf35af" providerId="LiveId" clId="{01E9A6C9-0A63-4A5F-A2F3-F83F56F4C15D}" dt="2022-12-30T09:51:38.236" v="2" actId="1076"/>
        <pc:sldMkLst>
          <pc:docMk/>
          <pc:sldMk cId="1351651579" sldId="256"/>
        </pc:sldMkLst>
        <pc:spChg chg="mod">
          <ac:chgData name="Дмитрий Сидоров" userId="61a0214904cf35af" providerId="LiveId" clId="{01E9A6C9-0A63-4A5F-A2F3-F83F56F4C15D}" dt="2022-12-30T09:51:05.540" v="1" actId="207"/>
          <ac:spMkLst>
            <pc:docMk/>
            <pc:sldMk cId="1351651579" sldId="256"/>
            <ac:spMk id="3" creationId="{00000000-0000-0000-0000-000000000000}"/>
          </ac:spMkLst>
        </pc:spChg>
        <pc:picChg chg="mod">
          <ac:chgData name="Дмитрий Сидоров" userId="61a0214904cf35af" providerId="LiveId" clId="{01E9A6C9-0A63-4A5F-A2F3-F83F56F4C15D}" dt="2022-12-30T09:51:38.236" v="2" actId="1076"/>
          <ac:picMkLst>
            <pc:docMk/>
            <pc:sldMk cId="1351651579" sldId="256"/>
            <ac:picMk id="4" creationId="{D32450AB-415E-648F-54E1-E3FB67E12633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ru.wikipedia.org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ru.wikipedia.org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72053-63C4-4C91-AC44-4F67973D9D92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3A1D068-BA92-45A1-8B8C-1407CC20716C}">
      <dgm:prSet/>
      <dgm:spPr/>
      <dgm:t>
        <a:bodyPr/>
        <a:lstStyle/>
        <a:p>
          <a:r>
            <a:rPr lang="ru-RU" dirty="0">
              <a:hlinkClick xmlns:r="http://schemas.openxmlformats.org/officeDocument/2006/relationships" r:id="rId1"/>
            </a:rPr>
            <a:t>https://ru.wikipedia.org/</a:t>
          </a:r>
          <a:endParaRPr lang="en-US" dirty="0"/>
        </a:p>
      </dgm:t>
    </dgm:pt>
    <dgm:pt modelId="{5EE5DAF5-2E04-4C95-8F74-C8D31CDEBA76}" type="parTrans" cxnId="{931A7288-1E54-4265-8754-CEA0C332212A}">
      <dgm:prSet/>
      <dgm:spPr/>
      <dgm:t>
        <a:bodyPr/>
        <a:lstStyle/>
        <a:p>
          <a:endParaRPr lang="en-US"/>
        </a:p>
      </dgm:t>
    </dgm:pt>
    <dgm:pt modelId="{F74A73AD-7188-40AA-9EFD-B20B3DFCEF76}" type="sibTrans" cxnId="{931A7288-1E54-4265-8754-CEA0C332212A}">
      <dgm:prSet/>
      <dgm:spPr/>
      <dgm:t>
        <a:bodyPr/>
        <a:lstStyle/>
        <a:p>
          <a:endParaRPr lang="en-US"/>
        </a:p>
      </dgm:t>
    </dgm:pt>
    <dgm:pt modelId="{18F81DFC-36FE-4112-830E-81A4F54BA32F}">
      <dgm:prSet/>
      <dgm:spPr/>
      <dgm:t>
        <a:bodyPr/>
        <a:lstStyle/>
        <a:p>
          <a:pPr rtl="0"/>
          <a:r>
            <a:rPr lang="ru-RU" dirty="0"/>
            <a:t>История российской авиации -  </a:t>
          </a:r>
          <a:r>
            <a:rPr lang="ru-RU" dirty="0">
              <a:latin typeface="Calibri Light" panose="020F0302020204030204"/>
            </a:rPr>
            <a:t>            </a:t>
          </a:r>
          <a:r>
            <a:rPr lang="ru-RU" dirty="0"/>
            <a:t>smolbattle.ru</a:t>
          </a:r>
          <a:endParaRPr lang="en-US" dirty="0"/>
        </a:p>
      </dgm:t>
    </dgm:pt>
    <dgm:pt modelId="{A253A84C-1C8B-4E91-9841-DE846587677E}" type="parTrans" cxnId="{B6BDD5CC-88E5-42FD-8CD4-A343A4D26B60}">
      <dgm:prSet/>
      <dgm:spPr/>
      <dgm:t>
        <a:bodyPr/>
        <a:lstStyle/>
        <a:p>
          <a:endParaRPr lang="en-US"/>
        </a:p>
      </dgm:t>
    </dgm:pt>
    <dgm:pt modelId="{4FB52EE2-246A-454A-B290-29768A6451E1}" type="sibTrans" cxnId="{B6BDD5CC-88E5-42FD-8CD4-A343A4D26B60}">
      <dgm:prSet/>
      <dgm:spPr/>
      <dgm:t>
        <a:bodyPr/>
        <a:lstStyle/>
        <a:p>
          <a:endParaRPr lang="en-US"/>
        </a:p>
      </dgm:t>
    </dgm:pt>
    <dgm:pt modelId="{3B0CB618-FC7D-4516-98EA-81FDEEE9D1D8}">
      <dgm:prSet/>
      <dgm:spPr/>
      <dgm:t>
        <a:bodyPr/>
        <a:lstStyle/>
        <a:p>
          <a:r>
            <a:rPr lang="ru-RU" dirty="0"/>
            <a:t>История авиационной промышленности России. Колпаков С.К.</a:t>
          </a:r>
          <a:endParaRPr lang="en-US" dirty="0"/>
        </a:p>
      </dgm:t>
    </dgm:pt>
    <dgm:pt modelId="{278F2AAE-EAE7-4D97-A090-857922B3BB1F}" type="parTrans" cxnId="{A5FF94E8-8F15-4965-A845-BDDA23B825E0}">
      <dgm:prSet/>
      <dgm:spPr/>
      <dgm:t>
        <a:bodyPr/>
        <a:lstStyle/>
        <a:p>
          <a:endParaRPr lang="en-US"/>
        </a:p>
      </dgm:t>
    </dgm:pt>
    <dgm:pt modelId="{8BE87DC6-791F-4C62-9619-634BFFF8E915}" type="sibTrans" cxnId="{A5FF94E8-8F15-4965-A845-BDDA23B825E0}">
      <dgm:prSet/>
      <dgm:spPr/>
      <dgm:t>
        <a:bodyPr/>
        <a:lstStyle/>
        <a:p>
          <a:endParaRPr lang="en-US"/>
        </a:p>
      </dgm:t>
    </dgm:pt>
    <dgm:pt modelId="{34489D70-4671-4BB0-A7CF-020D5ABA6B5C}">
      <dgm:prSet/>
      <dgm:spPr/>
      <dgm:t>
        <a:bodyPr/>
        <a:lstStyle/>
        <a:p>
          <a:pPr rtl="0"/>
          <a:r>
            <a:rPr lang="ru-RU" dirty="0"/>
            <a:t>Зарождение авиации в России</a:t>
          </a:r>
          <a:r>
            <a:rPr lang="ru-RU" dirty="0">
              <a:latin typeface="Calibri Light" panose="020F0302020204030204"/>
            </a:rPr>
            <a:t> </a:t>
          </a:r>
          <a:r>
            <a:rPr lang="ru-RU" dirty="0"/>
            <a:t> - </a:t>
          </a:r>
          <a:r>
            <a:rPr lang="ru-RU" dirty="0">
              <a:latin typeface="Calibri Light" panose="020F0302020204030204"/>
            </a:rPr>
            <a:t>               t-yoke</a:t>
          </a:r>
          <a:r>
            <a:rPr lang="ru-RU" dirty="0"/>
            <a:t>.ru</a:t>
          </a:r>
          <a:endParaRPr lang="en-US" dirty="0">
            <a:latin typeface="Calibri Light" panose="020F0302020204030204"/>
          </a:endParaRPr>
        </a:p>
      </dgm:t>
    </dgm:pt>
    <dgm:pt modelId="{A53E652B-2434-4F13-9D1B-22E18739FF84}" type="parTrans" cxnId="{6E819FA1-7BAC-4B0B-9066-6DB1FB58F0AF}">
      <dgm:prSet/>
      <dgm:spPr/>
      <dgm:t>
        <a:bodyPr/>
        <a:lstStyle/>
        <a:p>
          <a:endParaRPr lang="en-US"/>
        </a:p>
      </dgm:t>
    </dgm:pt>
    <dgm:pt modelId="{5E449427-28D0-40CD-A0C1-D071769BF839}" type="sibTrans" cxnId="{6E819FA1-7BAC-4B0B-9066-6DB1FB58F0AF}">
      <dgm:prSet/>
      <dgm:spPr/>
      <dgm:t>
        <a:bodyPr/>
        <a:lstStyle/>
        <a:p>
          <a:endParaRPr lang="en-US"/>
        </a:p>
      </dgm:t>
    </dgm:pt>
    <dgm:pt modelId="{66EE43BF-37B9-4190-8F83-29CEE4B425DB}" type="pres">
      <dgm:prSet presAssocID="{6F272053-63C4-4C91-AC44-4F67973D9D92}" presName="vert0" presStyleCnt="0">
        <dgm:presLayoutVars>
          <dgm:dir/>
          <dgm:animOne val="branch"/>
          <dgm:animLvl val="lvl"/>
        </dgm:presLayoutVars>
      </dgm:prSet>
      <dgm:spPr/>
    </dgm:pt>
    <dgm:pt modelId="{4EA30631-D120-4AD5-BA0D-52564C5CC81B}" type="pres">
      <dgm:prSet presAssocID="{83A1D068-BA92-45A1-8B8C-1407CC20716C}" presName="thickLine" presStyleLbl="alignNode1" presStyleIdx="0" presStyleCnt="4"/>
      <dgm:spPr/>
    </dgm:pt>
    <dgm:pt modelId="{BCC32388-01FB-42BA-AD8F-5C0AE06B16DD}" type="pres">
      <dgm:prSet presAssocID="{83A1D068-BA92-45A1-8B8C-1407CC20716C}" presName="horz1" presStyleCnt="0"/>
      <dgm:spPr/>
    </dgm:pt>
    <dgm:pt modelId="{9A2C0E36-4080-46C0-9122-036FE752C75B}" type="pres">
      <dgm:prSet presAssocID="{83A1D068-BA92-45A1-8B8C-1407CC20716C}" presName="tx1" presStyleLbl="revTx" presStyleIdx="0" presStyleCnt="4"/>
      <dgm:spPr/>
    </dgm:pt>
    <dgm:pt modelId="{F67F5201-DF81-4BC0-8C9B-CD0DF2293B8C}" type="pres">
      <dgm:prSet presAssocID="{83A1D068-BA92-45A1-8B8C-1407CC20716C}" presName="vert1" presStyleCnt="0"/>
      <dgm:spPr/>
    </dgm:pt>
    <dgm:pt modelId="{F2D02722-0B23-466C-AC6A-681F4E090B21}" type="pres">
      <dgm:prSet presAssocID="{18F81DFC-36FE-4112-830E-81A4F54BA32F}" presName="thickLine" presStyleLbl="alignNode1" presStyleIdx="1" presStyleCnt="4"/>
      <dgm:spPr/>
    </dgm:pt>
    <dgm:pt modelId="{74AD4F06-57E6-48BD-935A-A5481C7489CC}" type="pres">
      <dgm:prSet presAssocID="{18F81DFC-36FE-4112-830E-81A4F54BA32F}" presName="horz1" presStyleCnt="0"/>
      <dgm:spPr/>
    </dgm:pt>
    <dgm:pt modelId="{F151D97B-20A6-4B9C-9890-3EF5C29E9C66}" type="pres">
      <dgm:prSet presAssocID="{18F81DFC-36FE-4112-830E-81A4F54BA32F}" presName="tx1" presStyleLbl="revTx" presStyleIdx="1" presStyleCnt="4"/>
      <dgm:spPr/>
    </dgm:pt>
    <dgm:pt modelId="{D88F1BBF-8D41-49B7-B51C-112ACE632728}" type="pres">
      <dgm:prSet presAssocID="{18F81DFC-36FE-4112-830E-81A4F54BA32F}" presName="vert1" presStyleCnt="0"/>
      <dgm:spPr/>
    </dgm:pt>
    <dgm:pt modelId="{4C5A181F-CF1F-4A9E-9328-8690D168C0A2}" type="pres">
      <dgm:prSet presAssocID="{3B0CB618-FC7D-4516-98EA-81FDEEE9D1D8}" presName="thickLine" presStyleLbl="alignNode1" presStyleIdx="2" presStyleCnt="4"/>
      <dgm:spPr/>
    </dgm:pt>
    <dgm:pt modelId="{6E24B3E0-2F5E-487C-8CC0-632DDF3BE909}" type="pres">
      <dgm:prSet presAssocID="{3B0CB618-FC7D-4516-98EA-81FDEEE9D1D8}" presName="horz1" presStyleCnt="0"/>
      <dgm:spPr/>
    </dgm:pt>
    <dgm:pt modelId="{2C7F00F0-9164-4DE1-BA11-DCFE45B3BB6E}" type="pres">
      <dgm:prSet presAssocID="{3B0CB618-FC7D-4516-98EA-81FDEEE9D1D8}" presName="tx1" presStyleLbl="revTx" presStyleIdx="2" presStyleCnt="4"/>
      <dgm:spPr/>
    </dgm:pt>
    <dgm:pt modelId="{1C3321E1-40E1-4F33-9128-F3F9F37F03AC}" type="pres">
      <dgm:prSet presAssocID="{3B0CB618-FC7D-4516-98EA-81FDEEE9D1D8}" presName="vert1" presStyleCnt="0"/>
      <dgm:spPr/>
    </dgm:pt>
    <dgm:pt modelId="{557D41E3-FB84-4818-A495-972991199249}" type="pres">
      <dgm:prSet presAssocID="{34489D70-4671-4BB0-A7CF-020D5ABA6B5C}" presName="thickLine" presStyleLbl="alignNode1" presStyleIdx="3" presStyleCnt="4"/>
      <dgm:spPr/>
    </dgm:pt>
    <dgm:pt modelId="{BFEC3DAD-C73D-4EC7-B448-AC784CAAEE6F}" type="pres">
      <dgm:prSet presAssocID="{34489D70-4671-4BB0-A7CF-020D5ABA6B5C}" presName="horz1" presStyleCnt="0"/>
      <dgm:spPr/>
    </dgm:pt>
    <dgm:pt modelId="{BA915963-46A6-414A-9452-9DD9FA8D7958}" type="pres">
      <dgm:prSet presAssocID="{34489D70-4671-4BB0-A7CF-020D5ABA6B5C}" presName="tx1" presStyleLbl="revTx" presStyleIdx="3" presStyleCnt="4"/>
      <dgm:spPr/>
    </dgm:pt>
    <dgm:pt modelId="{CFE5BAC7-76CE-443E-84D2-D95ADBE29AFF}" type="pres">
      <dgm:prSet presAssocID="{34489D70-4671-4BB0-A7CF-020D5ABA6B5C}" presName="vert1" presStyleCnt="0"/>
      <dgm:spPr/>
    </dgm:pt>
  </dgm:ptLst>
  <dgm:cxnLst>
    <dgm:cxn modelId="{81582010-69A9-4F52-A538-6B61E24ADE89}" type="presOf" srcId="{3B0CB618-FC7D-4516-98EA-81FDEEE9D1D8}" destId="{2C7F00F0-9164-4DE1-BA11-DCFE45B3BB6E}" srcOrd="0" destOrd="0" presId="urn:microsoft.com/office/officeart/2008/layout/LinedList"/>
    <dgm:cxn modelId="{BEDE0B26-E607-48AE-9A02-0C70C2A6AF46}" type="presOf" srcId="{34489D70-4671-4BB0-A7CF-020D5ABA6B5C}" destId="{BA915963-46A6-414A-9452-9DD9FA8D7958}" srcOrd="0" destOrd="0" presId="urn:microsoft.com/office/officeart/2008/layout/LinedList"/>
    <dgm:cxn modelId="{ADB54529-1717-41C7-9816-645F364F4E1E}" type="presOf" srcId="{6F272053-63C4-4C91-AC44-4F67973D9D92}" destId="{66EE43BF-37B9-4190-8F83-29CEE4B425DB}" srcOrd="0" destOrd="0" presId="urn:microsoft.com/office/officeart/2008/layout/LinedList"/>
    <dgm:cxn modelId="{931A7288-1E54-4265-8754-CEA0C332212A}" srcId="{6F272053-63C4-4C91-AC44-4F67973D9D92}" destId="{83A1D068-BA92-45A1-8B8C-1407CC20716C}" srcOrd="0" destOrd="0" parTransId="{5EE5DAF5-2E04-4C95-8F74-C8D31CDEBA76}" sibTransId="{F74A73AD-7188-40AA-9EFD-B20B3DFCEF76}"/>
    <dgm:cxn modelId="{6E819FA1-7BAC-4B0B-9066-6DB1FB58F0AF}" srcId="{6F272053-63C4-4C91-AC44-4F67973D9D92}" destId="{34489D70-4671-4BB0-A7CF-020D5ABA6B5C}" srcOrd="3" destOrd="0" parTransId="{A53E652B-2434-4F13-9D1B-22E18739FF84}" sibTransId="{5E449427-28D0-40CD-A0C1-D071769BF839}"/>
    <dgm:cxn modelId="{B6BDD5CC-88E5-42FD-8CD4-A343A4D26B60}" srcId="{6F272053-63C4-4C91-AC44-4F67973D9D92}" destId="{18F81DFC-36FE-4112-830E-81A4F54BA32F}" srcOrd="1" destOrd="0" parTransId="{A253A84C-1C8B-4E91-9841-DE846587677E}" sibTransId="{4FB52EE2-246A-454A-B290-29768A6451E1}"/>
    <dgm:cxn modelId="{523139DB-46CD-4D5B-908C-7A6F7656D909}" type="presOf" srcId="{18F81DFC-36FE-4112-830E-81A4F54BA32F}" destId="{F151D97B-20A6-4B9C-9890-3EF5C29E9C66}" srcOrd="0" destOrd="0" presId="urn:microsoft.com/office/officeart/2008/layout/LinedList"/>
    <dgm:cxn modelId="{A5FF94E8-8F15-4965-A845-BDDA23B825E0}" srcId="{6F272053-63C4-4C91-AC44-4F67973D9D92}" destId="{3B0CB618-FC7D-4516-98EA-81FDEEE9D1D8}" srcOrd="2" destOrd="0" parTransId="{278F2AAE-EAE7-4D97-A090-857922B3BB1F}" sibTransId="{8BE87DC6-791F-4C62-9619-634BFFF8E915}"/>
    <dgm:cxn modelId="{7473A5E9-1FE1-4B0B-A98E-25756064AC53}" type="presOf" srcId="{83A1D068-BA92-45A1-8B8C-1407CC20716C}" destId="{9A2C0E36-4080-46C0-9122-036FE752C75B}" srcOrd="0" destOrd="0" presId="urn:microsoft.com/office/officeart/2008/layout/LinedList"/>
    <dgm:cxn modelId="{B373596E-5292-44F3-8285-A9722E520193}" type="presParOf" srcId="{66EE43BF-37B9-4190-8F83-29CEE4B425DB}" destId="{4EA30631-D120-4AD5-BA0D-52564C5CC81B}" srcOrd="0" destOrd="0" presId="urn:microsoft.com/office/officeart/2008/layout/LinedList"/>
    <dgm:cxn modelId="{FD3F900B-7FDD-4096-9489-5A2E4549A169}" type="presParOf" srcId="{66EE43BF-37B9-4190-8F83-29CEE4B425DB}" destId="{BCC32388-01FB-42BA-AD8F-5C0AE06B16DD}" srcOrd="1" destOrd="0" presId="urn:microsoft.com/office/officeart/2008/layout/LinedList"/>
    <dgm:cxn modelId="{0D4EC772-A70E-4FB6-A82D-11F2A5491AB5}" type="presParOf" srcId="{BCC32388-01FB-42BA-AD8F-5C0AE06B16DD}" destId="{9A2C0E36-4080-46C0-9122-036FE752C75B}" srcOrd="0" destOrd="0" presId="urn:microsoft.com/office/officeart/2008/layout/LinedList"/>
    <dgm:cxn modelId="{521FCAAA-EABE-4825-BBE3-275273F8476A}" type="presParOf" srcId="{BCC32388-01FB-42BA-AD8F-5C0AE06B16DD}" destId="{F67F5201-DF81-4BC0-8C9B-CD0DF2293B8C}" srcOrd="1" destOrd="0" presId="urn:microsoft.com/office/officeart/2008/layout/LinedList"/>
    <dgm:cxn modelId="{05172E55-0AD8-4E79-958A-DB6788DF68FE}" type="presParOf" srcId="{66EE43BF-37B9-4190-8F83-29CEE4B425DB}" destId="{F2D02722-0B23-466C-AC6A-681F4E090B21}" srcOrd="2" destOrd="0" presId="urn:microsoft.com/office/officeart/2008/layout/LinedList"/>
    <dgm:cxn modelId="{7FB5422F-3BAC-4816-9D92-6DB5201AA095}" type="presParOf" srcId="{66EE43BF-37B9-4190-8F83-29CEE4B425DB}" destId="{74AD4F06-57E6-48BD-935A-A5481C7489CC}" srcOrd="3" destOrd="0" presId="urn:microsoft.com/office/officeart/2008/layout/LinedList"/>
    <dgm:cxn modelId="{AF312112-6E54-405D-8551-133C12B26BE3}" type="presParOf" srcId="{74AD4F06-57E6-48BD-935A-A5481C7489CC}" destId="{F151D97B-20A6-4B9C-9890-3EF5C29E9C66}" srcOrd="0" destOrd="0" presId="urn:microsoft.com/office/officeart/2008/layout/LinedList"/>
    <dgm:cxn modelId="{640CD163-CA5F-4E7F-9E24-909B56193582}" type="presParOf" srcId="{74AD4F06-57E6-48BD-935A-A5481C7489CC}" destId="{D88F1BBF-8D41-49B7-B51C-112ACE632728}" srcOrd="1" destOrd="0" presId="urn:microsoft.com/office/officeart/2008/layout/LinedList"/>
    <dgm:cxn modelId="{B3A44C1F-7339-4F74-A9AA-0D1FBB575FE2}" type="presParOf" srcId="{66EE43BF-37B9-4190-8F83-29CEE4B425DB}" destId="{4C5A181F-CF1F-4A9E-9328-8690D168C0A2}" srcOrd="4" destOrd="0" presId="urn:microsoft.com/office/officeart/2008/layout/LinedList"/>
    <dgm:cxn modelId="{8074B2C9-CF33-4E18-A4FC-DDB93B7D670B}" type="presParOf" srcId="{66EE43BF-37B9-4190-8F83-29CEE4B425DB}" destId="{6E24B3E0-2F5E-487C-8CC0-632DDF3BE909}" srcOrd="5" destOrd="0" presId="urn:microsoft.com/office/officeart/2008/layout/LinedList"/>
    <dgm:cxn modelId="{E328B0C2-6C43-495D-A9C3-1C1FAC12342B}" type="presParOf" srcId="{6E24B3E0-2F5E-487C-8CC0-632DDF3BE909}" destId="{2C7F00F0-9164-4DE1-BA11-DCFE45B3BB6E}" srcOrd="0" destOrd="0" presId="urn:microsoft.com/office/officeart/2008/layout/LinedList"/>
    <dgm:cxn modelId="{BB69C397-7A82-4317-AAE9-2637ACD513A8}" type="presParOf" srcId="{6E24B3E0-2F5E-487C-8CC0-632DDF3BE909}" destId="{1C3321E1-40E1-4F33-9128-F3F9F37F03AC}" srcOrd="1" destOrd="0" presId="urn:microsoft.com/office/officeart/2008/layout/LinedList"/>
    <dgm:cxn modelId="{01AD238A-785A-4A3B-8074-87BE799C60F9}" type="presParOf" srcId="{66EE43BF-37B9-4190-8F83-29CEE4B425DB}" destId="{557D41E3-FB84-4818-A495-972991199249}" srcOrd="6" destOrd="0" presId="urn:microsoft.com/office/officeart/2008/layout/LinedList"/>
    <dgm:cxn modelId="{C6DCD604-806C-43AE-AF19-4170D0140B03}" type="presParOf" srcId="{66EE43BF-37B9-4190-8F83-29CEE4B425DB}" destId="{BFEC3DAD-C73D-4EC7-B448-AC784CAAEE6F}" srcOrd="7" destOrd="0" presId="urn:microsoft.com/office/officeart/2008/layout/LinedList"/>
    <dgm:cxn modelId="{EB53AFB9-F8F3-47CC-B488-ACA545416368}" type="presParOf" srcId="{BFEC3DAD-C73D-4EC7-B448-AC784CAAEE6F}" destId="{BA915963-46A6-414A-9452-9DD9FA8D7958}" srcOrd="0" destOrd="0" presId="urn:microsoft.com/office/officeart/2008/layout/LinedList"/>
    <dgm:cxn modelId="{4A30121C-DF5B-4B08-9E32-74D2C2A8AFA0}" type="presParOf" srcId="{BFEC3DAD-C73D-4EC7-B448-AC784CAAEE6F}" destId="{CFE5BAC7-76CE-443E-84D2-D95ADBE29AF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A30631-D120-4AD5-BA0D-52564C5CC81B}">
      <dsp:nvSpPr>
        <dsp:cNvPr id="0" name=""/>
        <dsp:cNvSpPr/>
      </dsp:nvSpPr>
      <dsp:spPr>
        <a:xfrm>
          <a:off x="0" y="0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2C0E36-4080-46C0-9122-036FE752C75B}">
      <dsp:nvSpPr>
        <dsp:cNvPr id="0" name=""/>
        <dsp:cNvSpPr/>
      </dsp:nvSpPr>
      <dsp:spPr>
        <a:xfrm>
          <a:off x="0" y="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hlinkClick xmlns:r="http://schemas.openxmlformats.org/officeDocument/2006/relationships" r:id="rId1"/>
            </a:rPr>
            <a:t>https://ru.wikipedia.org/</a:t>
          </a:r>
          <a:endParaRPr lang="en-US" sz="2800" kern="1200" dirty="0"/>
        </a:p>
      </dsp:txBody>
      <dsp:txXfrm>
        <a:off x="0" y="0"/>
        <a:ext cx="6492875" cy="1276350"/>
      </dsp:txXfrm>
    </dsp:sp>
    <dsp:sp modelId="{F2D02722-0B23-466C-AC6A-681F4E090B21}">
      <dsp:nvSpPr>
        <dsp:cNvPr id="0" name=""/>
        <dsp:cNvSpPr/>
      </dsp:nvSpPr>
      <dsp:spPr>
        <a:xfrm>
          <a:off x="0" y="1276350"/>
          <a:ext cx="649287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51D97B-20A6-4B9C-9890-3EF5C29E9C66}">
      <dsp:nvSpPr>
        <dsp:cNvPr id="0" name=""/>
        <dsp:cNvSpPr/>
      </dsp:nvSpPr>
      <dsp:spPr>
        <a:xfrm>
          <a:off x="0" y="127635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История российской авиации -  </a:t>
          </a:r>
          <a:r>
            <a:rPr lang="ru-RU" sz="2800" kern="1200" dirty="0">
              <a:latin typeface="Calibri Light" panose="020F0302020204030204"/>
            </a:rPr>
            <a:t>            </a:t>
          </a:r>
          <a:r>
            <a:rPr lang="ru-RU" sz="2800" kern="1200" dirty="0"/>
            <a:t>smolbattle.ru</a:t>
          </a:r>
          <a:endParaRPr lang="en-US" sz="2800" kern="1200" dirty="0"/>
        </a:p>
      </dsp:txBody>
      <dsp:txXfrm>
        <a:off x="0" y="1276350"/>
        <a:ext cx="6492875" cy="1276350"/>
      </dsp:txXfrm>
    </dsp:sp>
    <dsp:sp modelId="{4C5A181F-CF1F-4A9E-9328-8690D168C0A2}">
      <dsp:nvSpPr>
        <dsp:cNvPr id="0" name=""/>
        <dsp:cNvSpPr/>
      </dsp:nvSpPr>
      <dsp:spPr>
        <a:xfrm>
          <a:off x="0" y="2552700"/>
          <a:ext cx="6492875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F00F0-9164-4DE1-BA11-DCFE45B3BB6E}">
      <dsp:nvSpPr>
        <dsp:cNvPr id="0" name=""/>
        <dsp:cNvSpPr/>
      </dsp:nvSpPr>
      <dsp:spPr>
        <a:xfrm>
          <a:off x="0" y="255270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История авиационной промышленности России. Колпаков С.К.</a:t>
          </a:r>
          <a:endParaRPr lang="en-US" sz="2800" kern="1200" dirty="0"/>
        </a:p>
      </dsp:txBody>
      <dsp:txXfrm>
        <a:off x="0" y="2552700"/>
        <a:ext cx="6492875" cy="1276350"/>
      </dsp:txXfrm>
    </dsp:sp>
    <dsp:sp modelId="{557D41E3-FB84-4818-A495-972991199249}">
      <dsp:nvSpPr>
        <dsp:cNvPr id="0" name=""/>
        <dsp:cNvSpPr/>
      </dsp:nvSpPr>
      <dsp:spPr>
        <a:xfrm>
          <a:off x="0" y="3829050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915963-46A6-414A-9452-9DD9FA8D7958}">
      <dsp:nvSpPr>
        <dsp:cNvPr id="0" name=""/>
        <dsp:cNvSpPr/>
      </dsp:nvSpPr>
      <dsp:spPr>
        <a:xfrm>
          <a:off x="0" y="3829050"/>
          <a:ext cx="6492875" cy="1276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Зарождение авиации в России</a:t>
          </a:r>
          <a:r>
            <a:rPr lang="ru-RU" sz="2800" kern="1200" dirty="0">
              <a:latin typeface="Calibri Light" panose="020F0302020204030204"/>
            </a:rPr>
            <a:t> </a:t>
          </a:r>
          <a:r>
            <a:rPr lang="ru-RU" sz="2800" kern="1200" dirty="0"/>
            <a:t> - </a:t>
          </a:r>
          <a:r>
            <a:rPr lang="ru-RU" sz="2800" kern="1200" dirty="0">
              <a:latin typeface="Calibri Light" panose="020F0302020204030204"/>
            </a:rPr>
            <a:t>               t-yoke</a:t>
          </a:r>
          <a:r>
            <a:rPr lang="ru-RU" sz="2800" kern="1200" dirty="0"/>
            <a:t>.ru</a:t>
          </a:r>
          <a:endParaRPr lang="en-US" sz="2800" kern="1200" dirty="0">
            <a:latin typeface="Calibri Light" panose="020F0302020204030204"/>
          </a:endParaRPr>
        </a:p>
      </dsp:txBody>
      <dsp:txXfrm>
        <a:off x="0" y="3829050"/>
        <a:ext cx="6492875" cy="1276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рава, внешний, природа, холм&#10;&#10;Автоматически созданное описание">
            <a:extLst>
              <a:ext uri="{FF2B5EF4-FFF2-40B4-BE49-F238E27FC236}">
                <a16:creationId xmlns:a16="http://schemas.microsoft.com/office/drawing/2014/main" id="{D32450AB-415E-648F-54E1-E3FB67E126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329"/>
          <a:stretch/>
        </p:blipFill>
        <p:spPr>
          <a:xfrm>
            <a:off x="176068" y="163987"/>
            <a:ext cx="11277600" cy="5943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DDAB33-2D62-E421-3015-73388EAA730A}"/>
              </a:ext>
            </a:extLst>
          </p:cNvPr>
          <p:cNvSpPr txBox="1"/>
          <p:nvPr/>
        </p:nvSpPr>
        <p:spPr>
          <a:xfrm>
            <a:off x="1895960" y="1579535"/>
            <a:ext cx="8671299" cy="13030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  <a:latin typeface="Century Gothic"/>
              </a:rPr>
              <a:t>Презентация на тему:</a:t>
            </a:r>
            <a:endParaRPr lang="ru-RU" b="1">
              <a:solidFill>
                <a:schemeClr val="bg1"/>
              </a:solidFill>
              <a:latin typeface="Century Gothic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  <a:latin typeface="Century Gothic"/>
                <a:cs typeface="Calibri"/>
              </a:rPr>
              <a:t>"</a:t>
            </a:r>
            <a:r>
              <a:rPr lang="ru-RU" sz="2800" b="1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История развития авиации и космонавтики</a:t>
            </a:r>
            <a:r>
              <a:rPr lang="ru-RU" sz="2800" b="1" dirty="0">
                <a:solidFill>
                  <a:schemeClr val="bg1"/>
                </a:solidFill>
                <a:latin typeface="Century Gothic"/>
                <a:cs typeface="Calibri"/>
              </a:rPr>
              <a:t>"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8332" y="4607400"/>
            <a:ext cx="10515600" cy="1500187"/>
          </a:xfrm>
        </p:spPr>
        <p:txBody>
          <a:bodyPr>
            <a:normAutofit fontScale="85000"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chemeClr val="bg1"/>
                </a:solidFill>
              </a:rPr>
              <a:t>                                                                                                                </a:t>
            </a:r>
            <a:r>
              <a:rPr lang="ru-RU" dirty="0">
                <a:solidFill>
                  <a:schemeClr val="bg1"/>
                </a:solidFill>
                <a:latin typeface="Cambria"/>
                <a:ea typeface="Cambria"/>
              </a:rPr>
              <a:t>Выполнил учитель математики</a:t>
            </a:r>
            <a:endParaRPr lang="ru-RU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r">
              <a:buNone/>
            </a:pPr>
            <a:r>
              <a:rPr lang="ru-RU" dirty="0">
                <a:solidFill>
                  <a:schemeClr val="bg1"/>
                </a:solidFill>
                <a:latin typeface="Cambria"/>
                <a:ea typeface="Cambria"/>
              </a:rPr>
              <a:t>                                    МБОУ « </a:t>
            </a:r>
            <a:r>
              <a:rPr lang="ru-RU" dirty="0" err="1">
                <a:solidFill>
                  <a:schemeClr val="bg1"/>
                </a:solidFill>
                <a:latin typeface="Cambria"/>
                <a:ea typeface="Cambria"/>
              </a:rPr>
              <a:t>Солдыбаевская</a:t>
            </a:r>
            <a:r>
              <a:rPr lang="ru-RU" dirty="0">
                <a:solidFill>
                  <a:schemeClr val="bg1"/>
                </a:solidFill>
                <a:latin typeface="Cambria"/>
                <a:ea typeface="Cambria"/>
              </a:rPr>
              <a:t> ООШ 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bg1"/>
                </a:solidFill>
                <a:latin typeface="Cambria"/>
                <a:ea typeface="Cambria"/>
              </a:rPr>
              <a:t>им. А.Г. Журавлева»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ru-RU" dirty="0">
                <a:solidFill>
                  <a:schemeClr val="bg1"/>
                </a:solidFill>
                <a:latin typeface="Cambria"/>
                <a:ea typeface="Cambria"/>
              </a:rPr>
              <a:t>   Сидорова Фелицата Германовна</a:t>
            </a:r>
            <a:endParaRPr lang="ru-RU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7A0B118-67B1-30C7-D177-C4911CD47F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20" r="14475" b="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C9FA39-EF23-7485-A2FA-24E427824130}"/>
              </a:ext>
            </a:extLst>
          </p:cNvPr>
          <p:cNvSpPr txBox="1"/>
          <p:nvPr/>
        </p:nvSpPr>
        <p:spPr>
          <a:xfrm>
            <a:off x="6801436" y="1396289"/>
            <a:ext cx="4819952" cy="13255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dirty="0" err="1">
                <a:latin typeface="+mj-lt"/>
                <a:ea typeface="+mj-ea"/>
                <a:cs typeface="+mj-cs"/>
              </a:rPr>
              <a:t>Первая</a:t>
            </a:r>
            <a:r>
              <a:rPr lang="en-US" sz="2000" dirty="0">
                <a:latin typeface="+mj-lt"/>
                <a:ea typeface="+mj-ea"/>
                <a:cs typeface="+mj-cs"/>
              </a:rPr>
              <a:t> в </a:t>
            </a:r>
            <a:r>
              <a:rPr lang="en-US" sz="2000" dirty="0" err="1">
                <a:latin typeface="+mj-lt"/>
                <a:ea typeface="+mj-ea"/>
                <a:cs typeface="+mj-cs"/>
              </a:rPr>
              <a:t>мире</a:t>
            </a:r>
            <a:r>
              <a:rPr lang="en-US" sz="2000" dirty="0">
                <a:latin typeface="+mj-lt"/>
                <a:ea typeface="+mj-ea"/>
                <a:cs typeface="+mj-cs"/>
              </a:rPr>
              <a:t> </a:t>
            </a:r>
            <a:r>
              <a:rPr lang="en-US" sz="2000" dirty="0" err="1">
                <a:latin typeface="+mj-lt"/>
                <a:ea typeface="+mj-ea"/>
                <a:cs typeface="+mj-cs"/>
              </a:rPr>
              <a:t>женщина-космонавт</a:t>
            </a:r>
            <a:endParaRPr lang="en-US" sz="2000" dirty="0" err="1">
              <a:latin typeface="+mj-lt"/>
              <a:ea typeface="+mj-ea"/>
              <a:cs typeface="Calibri Light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dirty="0" err="1">
                <a:latin typeface="+mj-lt"/>
                <a:ea typeface="+mj-ea"/>
                <a:cs typeface="+mj-cs"/>
              </a:rPr>
              <a:t>Валентина</a:t>
            </a:r>
            <a:r>
              <a:rPr lang="en-US" sz="2400" dirty="0"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latin typeface="+mj-lt"/>
                <a:ea typeface="+mj-ea"/>
                <a:cs typeface="+mj-cs"/>
              </a:rPr>
              <a:t>Владимировна</a:t>
            </a:r>
            <a:r>
              <a:rPr lang="en-US" sz="2400" dirty="0"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latin typeface="+mj-lt"/>
                <a:ea typeface="+mj-ea"/>
                <a:cs typeface="+mj-cs"/>
              </a:rPr>
              <a:t>Терешкова</a:t>
            </a:r>
            <a:endParaRPr lang="en-US" sz="2400">
              <a:latin typeface="+mj-lt"/>
              <a:ea typeface="+mj-ea"/>
              <a:cs typeface="Calibri Ligh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A466B-275E-3571-E218-04AD397F255F}"/>
              </a:ext>
            </a:extLst>
          </p:cNvPr>
          <p:cNvSpPr txBox="1"/>
          <p:nvPr/>
        </p:nvSpPr>
        <p:spPr>
          <a:xfrm>
            <a:off x="6801435" y="2871982"/>
            <a:ext cx="4819951" cy="318168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err="1"/>
              <a:t>Свой</a:t>
            </a:r>
            <a:r>
              <a:rPr lang="en-US" dirty="0"/>
              <a:t> </a:t>
            </a:r>
            <a:r>
              <a:rPr lang="en-US" dirty="0" err="1"/>
              <a:t>космический</a:t>
            </a:r>
            <a:r>
              <a:rPr lang="en-US" dirty="0"/>
              <a:t> </a:t>
            </a:r>
            <a:r>
              <a:rPr lang="en-US" dirty="0" err="1"/>
              <a:t>полёт</a:t>
            </a:r>
            <a:r>
              <a:rPr lang="en-US" dirty="0"/>
              <a:t> (</a:t>
            </a:r>
            <a:r>
              <a:rPr lang="en-US" dirty="0" err="1"/>
              <a:t>первый</a:t>
            </a:r>
            <a:r>
              <a:rPr lang="en-US" dirty="0"/>
              <a:t> в </a:t>
            </a:r>
            <a:r>
              <a:rPr lang="en-US" dirty="0" err="1"/>
              <a:t>мире</a:t>
            </a:r>
            <a:r>
              <a:rPr lang="en-US" dirty="0"/>
              <a:t> </a:t>
            </a:r>
            <a:r>
              <a:rPr lang="en-US" dirty="0" err="1"/>
              <a:t>полёт</a:t>
            </a:r>
            <a:r>
              <a:rPr lang="en-US" dirty="0"/>
              <a:t> </a:t>
            </a:r>
            <a:r>
              <a:rPr lang="en-US" dirty="0" err="1"/>
              <a:t>женщины-космонавта</a:t>
            </a:r>
            <a:r>
              <a:rPr lang="en-US" dirty="0"/>
              <a:t>) </a:t>
            </a:r>
            <a:r>
              <a:rPr lang="en-US" dirty="0" err="1"/>
              <a:t>Валентина</a:t>
            </a:r>
            <a:r>
              <a:rPr lang="en-US" dirty="0"/>
              <a:t> </a:t>
            </a:r>
            <a:r>
              <a:rPr lang="en-US" dirty="0" err="1"/>
              <a:t>Терешкова</a:t>
            </a:r>
            <a:r>
              <a:rPr lang="en-US" dirty="0"/>
              <a:t> </a:t>
            </a:r>
            <a:r>
              <a:rPr lang="en-US" dirty="0" err="1"/>
              <a:t>совершила</a:t>
            </a:r>
            <a:r>
              <a:rPr lang="en-US" dirty="0"/>
              <a:t> 16 </a:t>
            </a:r>
            <a:r>
              <a:rPr lang="en-US" dirty="0" err="1"/>
              <a:t>июня</a:t>
            </a:r>
            <a:r>
              <a:rPr lang="en-US" dirty="0"/>
              <a:t> 1963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950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474F74D6-FB19-7ADC-5B71-FE86804B32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687" b="1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CDE492-9AD2-B4BE-5A8F-6511AF1B81B7}"/>
              </a:ext>
            </a:extLst>
          </p:cNvPr>
          <p:cNvSpPr txBox="1"/>
          <p:nvPr/>
        </p:nvSpPr>
        <p:spPr>
          <a:xfrm>
            <a:off x="277405" y="4148710"/>
            <a:ext cx="9905686" cy="19574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err="1">
                <a:latin typeface="Century Gothic"/>
              </a:rPr>
              <a:t>Эпоха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изучения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единственного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естественного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спутника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Земли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Луны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космическими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средствами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началась</a:t>
            </a:r>
            <a:r>
              <a:rPr lang="en-US" sz="1400" dirty="0">
                <a:latin typeface="Century Gothic"/>
              </a:rPr>
              <a:t> 2 </a:t>
            </a:r>
            <a:r>
              <a:rPr lang="en-US" sz="1400" dirty="0" err="1">
                <a:latin typeface="Century Gothic"/>
              </a:rPr>
              <a:t>января</a:t>
            </a:r>
            <a:r>
              <a:rPr lang="en-US" sz="1400" dirty="0">
                <a:latin typeface="Century Gothic"/>
              </a:rPr>
              <a:t> 1959 </a:t>
            </a:r>
            <a:r>
              <a:rPr lang="en-US" sz="1400" dirty="0" err="1">
                <a:latin typeface="Century Gothic"/>
              </a:rPr>
              <a:t>года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когда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Советском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Союзе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был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произведен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запуск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автоматической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межпланетной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станции</a:t>
            </a:r>
            <a:r>
              <a:rPr lang="en-US" sz="1400" dirty="0">
                <a:latin typeface="Century Gothic"/>
              </a:rPr>
              <a:t> (АМС) "Луна-1" – </a:t>
            </a:r>
            <a:r>
              <a:rPr lang="en-US" sz="1400" dirty="0" err="1">
                <a:latin typeface="Century Gothic"/>
              </a:rPr>
              <a:t>первого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космического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аппарата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отправленного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сторону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Луны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Сблизившись</a:t>
            </a:r>
            <a:r>
              <a:rPr lang="en-US" sz="1400" dirty="0">
                <a:latin typeface="Century Gothic"/>
              </a:rPr>
              <a:t> с </a:t>
            </a:r>
            <a:r>
              <a:rPr lang="en-US" sz="1400" dirty="0" err="1">
                <a:latin typeface="Century Gothic"/>
              </a:rPr>
              <a:t>Луной</a:t>
            </a:r>
            <a:r>
              <a:rPr lang="en-US" sz="1400" dirty="0">
                <a:latin typeface="Century Gothic"/>
              </a:rPr>
              <a:t> 4 </a:t>
            </a:r>
            <a:r>
              <a:rPr lang="en-US" sz="1400" dirty="0" err="1">
                <a:latin typeface="Century Gothic"/>
              </a:rPr>
              <a:t>января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станция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прошла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от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нее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расстоянии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около</a:t>
            </a:r>
            <a:r>
              <a:rPr lang="en-US" sz="1400" dirty="0">
                <a:latin typeface="Century Gothic"/>
              </a:rPr>
              <a:t> 6000 </a:t>
            </a:r>
            <a:r>
              <a:rPr lang="en-US" sz="1400" dirty="0" err="1">
                <a:latin typeface="Century Gothic"/>
              </a:rPr>
              <a:t>километров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стала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первым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мире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искусственным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спутником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Солнца</a:t>
            </a:r>
            <a:r>
              <a:rPr lang="en-US" sz="1400" dirty="0">
                <a:latin typeface="Century Gothic"/>
              </a:rPr>
              <a:t>. С </a:t>
            </a:r>
            <a:r>
              <a:rPr lang="en-US" sz="1400" dirty="0" err="1">
                <a:latin typeface="Century Gothic"/>
              </a:rPr>
              <a:t>помощью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научной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аппаратуры</a:t>
            </a:r>
            <a:r>
              <a:rPr lang="en-US" sz="1400" dirty="0">
                <a:latin typeface="Century Gothic"/>
              </a:rPr>
              <a:t> "Луны-1" </a:t>
            </a:r>
            <a:r>
              <a:rPr lang="en-US" sz="1400" dirty="0" err="1">
                <a:latin typeface="Century Gothic"/>
              </a:rPr>
              <a:t>были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получены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данные</a:t>
            </a:r>
            <a:r>
              <a:rPr lang="en-US" sz="1400" dirty="0">
                <a:latin typeface="Century Gothic"/>
              </a:rPr>
              <a:t> о </a:t>
            </a:r>
            <a:r>
              <a:rPr lang="en-US" sz="1400" dirty="0" err="1">
                <a:latin typeface="Century Gothic"/>
              </a:rPr>
              <a:t>радиационной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обстановке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газовой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составляющей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межпланетного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вещества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окололунном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пространстве</a:t>
            </a:r>
            <a:r>
              <a:rPr lang="en-US" sz="1400" dirty="0">
                <a:latin typeface="Century Gothic"/>
              </a:rPr>
              <a:t>. В </a:t>
            </a:r>
            <a:r>
              <a:rPr lang="en-US" sz="1400" dirty="0" err="1">
                <a:latin typeface="Century Gothic"/>
              </a:rPr>
              <a:t>январе</a:t>
            </a:r>
            <a:r>
              <a:rPr lang="en-US" sz="1400" dirty="0">
                <a:latin typeface="Century Gothic"/>
              </a:rPr>
              <a:t> 1966г. </a:t>
            </a:r>
            <a:r>
              <a:rPr lang="en-US" sz="1400" dirty="0" err="1">
                <a:latin typeface="Century Gothic"/>
              </a:rPr>
              <a:t>мягкую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посадку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Луну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наконец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осуществила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станция</a:t>
            </a:r>
            <a:r>
              <a:rPr lang="en-US" sz="1400" dirty="0">
                <a:latin typeface="Century Gothic"/>
              </a:rPr>
              <a:t> "Луна-9".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землю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была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передана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первая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панорама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Лунной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поверхности</a:t>
            </a:r>
            <a:r>
              <a:rPr lang="en-US" sz="1400" dirty="0">
                <a:latin typeface="Century Gothic"/>
              </a:rPr>
              <a:t>.</a:t>
            </a:r>
            <a:endParaRPr lang="ru-RU" sz="1400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50322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Рисунок 4" descr="Изображение выглядит как внешний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5BDE0E95-62BA-F24C-8795-3A891EA71A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82" b="-1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7FC998-789F-7417-29A2-E68AFE1F6999}"/>
              </a:ext>
            </a:extLst>
          </p:cNvPr>
          <p:cNvSpPr txBox="1"/>
          <p:nvPr/>
        </p:nvSpPr>
        <p:spPr>
          <a:xfrm>
            <a:off x="7831567" y="1001506"/>
            <a:ext cx="4073017" cy="365032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400" dirty="0" err="1">
                <a:latin typeface="Century Gothic"/>
              </a:rPr>
              <a:t>Орбитальная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станция</a:t>
            </a:r>
            <a:r>
              <a:rPr lang="en-US" sz="1400" dirty="0">
                <a:latin typeface="Century Gothic"/>
              </a:rPr>
              <a:t> «</a:t>
            </a:r>
            <a:r>
              <a:rPr lang="en-US" sz="1400" dirty="0" err="1">
                <a:latin typeface="Century Gothic"/>
              </a:rPr>
              <a:t>Мир</a:t>
            </a:r>
            <a:r>
              <a:rPr lang="en-US" sz="1400" dirty="0">
                <a:latin typeface="Century Gothic"/>
              </a:rPr>
              <a:t>»</a:t>
            </a:r>
            <a:endParaRPr lang="ru-RU" sz="1400">
              <a:latin typeface="Century Gothic"/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latin typeface="Century Gothic"/>
              </a:rPr>
              <a:t>     </a:t>
            </a:r>
            <a:r>
              <a:rPr lang="en-US" sz="1400" dirty="0" err="1">
                <a:latin typeface="Century Gothic"/>
              </a:rPr>
              <a:t>Станция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была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обитаема</a:t>
            </a:r>
            <a:r>
              <a:rPr lang="en-US" sz="1400" dirty="0">
                <a:latin typeface="Century Gothic"/>
              </a:rPr>
              <a:t> с 13 </a:t>
            </a:r>
            <a:r>
              <a:rPr lang="en-US" sz="1400" dirty="0" err="1">
                <a:latin typeface="Century Gothic"/>
              </a:rPr>
              <a:t>марта</a:t>
            </a:r>
            <a:r>
              <a:rPr lang="en-US" sz="1400" dirty="0">
                <a:latin typeface="Century Gothic"/>
              </a:rPr>
              <a:t> 1986 </a:t>
            </a:r>
            <a:r>
              <a:rPr lang="en-US" sz="1400" dirty="0" err="1">
                <a:latin typeface="Century Gothic"/>
              </a:rPr>
              <a:t>года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</a:t>
            </a:r>
            <a:r>
              <a:rPr lang="en-US" sz="1400" dirty="0">
                <a:latin typeface="Century Gothic"/>
              </a:rPr>
              <a:t> 16 </a:t>
            </a:r>
            <a:r>
              <a:rPr lang="en-US" sz="1400" dirty="0" err="1">
                <a:latin typeface="Century Gothic"/>
              </a:rPr>
              <a:t>июня</a:t>
            </a:r>
            <a:r>
              <a:rPr lang="en-US" sz="1400" dirty="0">
                <a:latin typeface="Century Gothic"/>
              </a:rPr>
              <a:t> 2000 </a:t>
            </a:r>
            <a:r>
              <a:rPr lang="en-US" sz="1400" dirty="0" err="1">
                <a:latin typeface="Century Gothic"/>
              </a:rPr>
              <a:t>года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Обслуживалась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кораблями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серий</a:t>
            </a:r>
            <a:r>
              <a:rPr lang="en-US" sz="1400" dirty="0">
                <a:latin typeface="Century Gothic"/>
              </a:rPr>
              <a:t> «</a:t>
            </a:r>
            <a:r>
              <a:rPr lang="en-US" sz="1400" dirty="0" err="1">
                <a:latin typeface="Century Gothic"/>
              </a:rPr>
              <a:t>Союз</a:t>
            </a:r>
            <a:r>
              <a:rPr lang="en-US" sz="1400" dirty="0">
                <a:latin typeface="Century Gothic"/>
              </a:rPr>
              <a:t>» и «</a:t>
            </a:r>
            <a:r>
              <a:rPr lang="en-US" sz="1400" dirty="0" err="1">
                <a:latin typeface="Century Gothic"/>
              </a:rPr>
              <a:t>Прогресс</a:t>
            </a:r>
            <a:r>
              <a:rPr lang="en-US" sz="1400" dirty="0">
                <a:latin typeface="Century Gothic"/>
              </a:rPr>
              <a:t>». </a:t>
            </a:r>
            <a:r>
              <a:rPr lang="en-US" sz="1400" dirty="0" err="1">
                <a:latin typeface="Century Gothic"/>
              </a:rPr>
              <a:t>Провела</a:t>
            </a:r>
            <a:r>
              <a:rPr lang="en-US" sz="1400" dirty="0">
                <a:latin typeface="Century Gothic"/>
              </a:rPr>
              <a:t> 5511 </a:t>
            </a:r>
            <a:r>
              <a:rPr lang="en-US" sz="1400" dirty="0" err="1">
                <a:latin typeface="Century Gothic"/>
              </a:rPr>
              <a:t>суток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орбите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Земли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из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них</a:t>
            </a:r>
            <a:r>
              <a:rPr lang="en-US" sz="1400" dirty="0">
                <a:latin typeface="Century Gothic"/>
              </a:rPr>
              <a:t> 4594 </a:t>
            </a:r>
            <a:r>
              <a:rPr lang="en-US" sz="1400" dirty="0" err="1">
                <a:latin typeface="Century Gothic"/>
              </a:rPr>
              <a:t>дня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была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обитаема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совершив</a:t>
            </a:r>
            <a:r>
              <a:rPr lang="en-US" sz="1400" dirty="0">
                <a:latin typeface="Century Gothic"/>
              </a:rPr>
              <a:t> 86 331 </a:t>
            </a:r>
            <a:r>
              <a:rPr lang="en-US" sz="1400" dirty="0" err="1">
                <a:latin typeface="Century Gothic"/>
              </a:rPr>
              <a:t>оборот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вокруг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планеты.За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время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существования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ней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было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проведено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более</a:t>
            </a:r>
            <a:r>
              <a:rPr lang="en-US" sz="1400" dirty="0">
                <a:latin typeface="Century Gothic"/>
              </a:rPr>
              <a:t> 23000 </a:t>
            </a:r>
            <a:r>
              <a:rPr lang="en-US" sz="1400" dirty="0" err="1">
                <a:latin typeface="Century Gothic"/>
              </a:rPr>
              <a:t>экспериментов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поставлены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два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рекорда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продолжительности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пребывания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космосе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Валерием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Поляковым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Шеннон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Лусид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побывали</a:t>
            </a:r>
            <a:r>
              <a:rPr lang="en-US" sz="1400" dirty="0">
                <a:latin typeface="Century Gothic"/>
              </a:rPr>
              <a:t> 104 </a:t>
            </a:r>
            <a:r>
              <a:rPr lang="en-US" sz="1400" dirty="0" err="1">
                <a:latin typeface="Century Gothic"/>
              </a:rPr>
              <a:t>космонавта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из</a:t>
            </a:r>
            <a:r>
              <a:rPr lang="en-US" sz="1400" dirty="0">
                <a:latin typeface="Century Gothic"/>
              </a:rPr>
              <a:t> 12 </a:t>
            </a:r>
            <a:r>
              <a:rPr lang="en-US" sz="1400" dirty="0" err="1">
                <a:latin typeface="Century Gothic"/>
              </a:rPr>
              <a:t>стран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составе</a:t>
            </a:r>
            <a:r>
              <a:rPr lang="en-US" sz="1400" dirty="0">
                <a:latin typeface="Century Gothic"/>
              </a:rPr>
              <a:t> 28 </a:t>
            </a:r>
            <a:r>
              <a:rPr lang="en-US" sz="1400" dirty="0" err="1">
                <a:latin typeface="Century Gothic"/>
              </a:rPr>
              <a:t>экспедиций</a:t>
            </a:r>
            <a:r>
              <a:rPr lang="en-US" sz="1400" dirty="0">
                <a:latin typeface="Century Gothic"/>
              </a:rPr>
              <a:t>. В </a:t>
            </a:r>
            <a:r>
              <a:rPr lang="en-US" sz="1400" dirty="0" err="1">
                <a:latin typeface="Century Gothic"/>
              </a:rPr>
              <a:t>открытый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космос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вышли</a:t>
            </a:r>
            <a:r>
              <a:rPr lang="en-US" sz="1400" dirty="0">
                <a:latin typeface="Century Gothic"/>
              </a:rPr>
              <a:t> 29 </a:t>
            </a:r>
            <a:r>
              <a:rPr lang="en-US" sz="1400" dirty="0" err="1">
                <a:latin typeface="Century Gothic"/>
              </a:rPr>
              <a:t>космонавтов</a:t>
            </a:r>
            <a:r>
              <a:rPr lang="en-US" sz="1400" dirty="0">
                <a:latin typeface="Century Gothic"/>
              </a:rPr>
              <a:t> и 6 </a:t>
            </a:r>
            <a:r>
              <a:rPr lang="en-US" sz="1400" dirty="0" err="1">
                <a:latin typeface="Century Gothic"/>
              </a:rPr>
              <a:t>астронавтов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Были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произведены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первые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эксперименты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над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растениями</a:t>
            </a:r>
            <a:r>
              <a:rPr lang="en-US" sz="1400" dirty="0">
                <a:latin typeface="Century Gothic"/>
              </a:rPr>
              <a:t>. </a:t>
            </a:r>
            <a:endParaRPr lang="en-US" sz="1400">
              <a:latin typeface="Century Gothic"/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err="1">
                <a:latin typeface="Century Gothic"/>
              </a:rPr>
              <a:t>Орбитальная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станция</a:t>
            </a:r>
            <a:r>
              <a:rPr lang="en-US" sz="1400" dirty="0">
                <a:latin typeface="Century Gothic"/>
              </a:rPr>
              <a:t> «</a:t>
            </a:r>
            <a:r>
              <a:rPr lang="en-US" sz="1400" dirty="0" err="1">
                <a:latin typeface="Century Gothic"/>
              </a:rPr>
              <a:t>Мир</a:t>
            </a:r>
            <a:r>
              <a:rPr lang="en-US" sz="1400" dirty="0">
                <a:latin typeface="Century Gothic"/>
              </a:rPr>
              <a:t>» </a:t>
            </a:r>
            <a:r>
              <a:rPr lang="en-US" sz="1400" dirty="0" err="1">
                <a:latin typeface="Century Gothic"/>
              </a:rPr>
              <a:t>была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затоплена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«ККК» в </a:t>
            </a:r>
            <a:r>
              <a:rPr lang="en-US" sz="1400" dirty="0" err="1">
                <a:latin typeface="Century Gothic"/>
              </a:rPr>
              <a:t>Тихом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океане</a:t>
            </a:r>
            <a:r>
              <a:rPr lang="en-US" sz="1400" dirty="0">
                <a:latin typeface="Century Gothic"/>
              </a:rPr>
              <a:t> 23 </a:t>
            </a:r>
            <a:r>
              <a:rPr lang="en-US" sz="1400" dirty="0" err="1">
                <a:latin typeface="Century Gothic"/>
              </a:rPr>
              <a:t>марта</a:t>
            </a:r>
            <a:r>
              <a:rPr lang="en-US" sz="1400" dirty="0">
                <a:latin typeface="Century Gothic"/>
              </a:rPr>
              <a:t> 2001 </a:t>
            </a:r>
            <a:r>
              <a:rPr lang="en-US" sz="1400" dirty="0" err="1">
                <a:latin typeface="Century Gothic"/>
              </a:rPr>
              <a:t>года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причине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устаревания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оборудования</a:t>
            </a:r>
            <a:r>
              <a:rPr lang="en-US" sz="1400" dirty="0">
                <a:latin typeface="Century 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3374261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6" name="Rectangle 75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6C541-CCE7-0058-56FD-0CE7C5ED7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40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Список литературы</a:t>
            </a:r>
          </a:p>
          <a:p>
            <a:endParaRPr lang="en-US" sz="40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2" name="Объект 2">
            <a:extLst>
              <a:ext uri="{FF2B5EF4-FFF2-40B4-BE49-F238E27FC236}">
                <a16:creationId xmlns:a16="http://schemas.microsoft.com/office/drawing/2014/main" id="{144292D4-BC62-D4ED-D94D-B789781068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112076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9610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нешний, облака, день&#10;&#10;Автоматически созданное описание">
            <a:extLst>
              <a:ext uri="{FF2B5EF4-FFF2-40B4-BE49-F238E27FC236}">
                <a16:creationId xmlns:a16="http://schemas.microsoft.com/office/drawing/2014/main" id="{86941E1A-30E7-0505-57FE-5B8D7FFE85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6" b="13497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6" name="Рисунок 6" descr="Изображение выглядит как лодка, внешний, старый, самолет&#10;&#10;Автоматически созданное описание">
            <a:extLst>
              <a:ext uri="{FF2B5EF4-FFF2-40B4-BE49-F238E27FC236}">
                <a16:creationId xmlns:a16="http://schemas.microsoft.com/office/drawing/2014/main" id="{8BA39770-5600-8E9B-DCB9-CFDDD1FFB7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43" r="-2" b="-2"/>
          <a:stretch/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840CF0-8D28-F0EF-6828-9BBB70CE7140}"/>
              </a:ext>
            </a:extLst>
          </p:cNvPr>
          <p:cNvSpPr txBox="1"/>
          <p:nvPr/>
        </p:nvSpPr>
        <p:spPr>
          <a:xfrm>
            <a:off x="448056" y="2512611"/>
            <a:ext cx="4832803" cy="366435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latin typeface="Century Gothic"/>
              </a:rPr>
              <a:t>3 </a:t>
            </a:r>
            <a:r>
              <a:rPr lang="en-US" sz="2000" dirty="0" err="1">
                <a:latin typeface="Century Gothic"/>
              </a:rPr>
              <a:t>ноября</a:t>
            </a:r>
            <a:r>
              <a:rPr lang="en-US" sz="2000" dirty="0">
                <a:latin typeface="Century Gothic"/>
              </a:rPr>
              <a:t> 1881 г.  А. Ф. </a:t>
            </a:r>
            <a:r>
              <a:rPr lang="en-US" sz="2000" dirty="0" err="1">
                <a:latin typeface="Century Gothic"/>
              </a:rPr>
              <a:t>Можайский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получил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первую</a:t>
            </a:r>
            <a:r>
              <a:rPr lang="en-US" sz="2000" dirty="0">
                <a:latin typeface="Century Gothic"/>
              </a:rPr>
              <a:t> в </a:t>
            </a:r>
            <a:r>
              <a:rPr lang="en-US" sz="2000" dirty="0" err="1">
                <a:latin typeface="Century Gothic"/>
              </a:rPr>
              <a:t>России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привилегию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на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изобретенный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им</a:t>
            </a:r>
            <a:r>
              <a:rPr lang="en-US" sz="2000" dirty="0">
                <a:latin typeface="Century Gothic"/>
              </a:rPr>
              <a:t> «</a:t>
            </a:r>
            <a:r>
              <a:rPr lang="en-US" sz="2000" dirty="0" err="1">
                <a:latin typeface="Century Gothic"/>
              </a:rPr>
              <a:t>воздухолетательный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снаряд</a:t>
            </a:r>
            <a:r>
              <a:rPr lang="en-US" sz="2000" dirty="0">
                <a:latin typeface="Century Gothic"/>
              </a:rPr>
              <a:t>» (</a:t>
            </a:r>
            <a:r>
              <a:rPr lang="en-US" sz="2000" dirty="0" err="1">
                <a:latin typeface="Century Gothic"/>
              </a:rPr>
              <a:t>самолет</a:t>
            </a:r>
            <a:r>
              <a:rPr lang="en-US" sz="2000" dirty="0">
                <a:latin typeface="Century Gothic"/>
              </a:rPr>
              <a:t>). В </a:t>
            </a:r>
            <a:r>
              <a:rPr lang="en-US" sz="2000" dirty="0" err="1">
                <a:latin typeface="Century Gothic"/>
              </a:rPr>
              <a:t>том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же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году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он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начал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постройку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самолета</a:t>
            </a:r>
            <a:r>
              <a:rPr lang="en-US" sz="2000" dirty="0">
                <a:latin typeface="Century Gothic"/>
              </a:rPr>
              <a:t> с </a:t>
            </a:r>
            <a:r>
              <a:rPr lang="en-US" sz="2000" dirty="0" err="1">
                <a:latin typeface="Century Gothic"/>
              </a:rPr>
              <a:t>двумя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паровыми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двигателями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мощностью</a:t>
            </a:r>
            <a:r>
              <a:rPr lang="en-US" sz="2000" dirty="0">
                <a:latin typeface="Century Gothic"/>
              </a:rPr>
              <a:t> 20 и 10 л/с </a:t>
            </a:r>
            <a:r>
              <a:rPr lang="en-US" sz="2000" dirty="0" err="1">
                <a:latin typeface="Century Gothic"/>
              </a:rPr>
              <a:t>на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военном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поле</a:t>
            </a:r>
            <a:r>
              <a:rPr lang="en-US" sz="2000" dirty="0">
                <a:latin typeface="Century Gothic"/>
              </a:rPr>
              <a:t> в </a:t>
            </a:r>
            <a:r>
              <a:rPr lang="en-US" sz="2000" dirty="0" err="1">
                <a:latin typeface="Century Gothic"/>
              </a:rPr>
              <a:t>Красном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Селе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под</a:t>
            </a:r>
            <a:r>
              <a:rPr lang="en-US" sz="2000" dirty="0">
                <a:latin typeface="Century Gothic"/>
              </a:rPr>
              <a:t> </a:t>
            </a:r>
            <a:r>
              <a:rPr lang="en-US" sz="2000" dirty="0" err="1">
                <a:latin typeface="Century Gothic"/>
              </a:rPr>
              <a:t>Петербургом</a:t>
            </a:r>
            <a:endParaRPr lang="ru-RU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4342783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текст, мужчина, старый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2CE2F224-1F82-CE30-E445-0EDD9C5B3E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59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2A37BF-14FF-6DBB-DB00-1971EB20DAA8}"/>
              </a:ext>
            </a:extLst>
          </p:cNvPr>
          <p:cNvSpPr txBox="1"/>
          <p:nvPr/>
        </p:nvSpPr>
        <p:spPr>
          <a:xfrm>
            <a:off x="6170135" y="1079408"/>
            <a:ext cx="6222023" cy="92691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Century Gothic"/>
              </a:rPr>
              <a:t>«</a:t>
            </a:r>
            <a:r>
              <a:rPr lang="en-US" dirty="0" err="1">
                <a:latin typeface="Century Gothic"/>
              </a:rPr>
              <a:t>Невозможное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сегодня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станет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возможным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завтра</a:t>
            </a:r>
            <a:r>
              <a:rPr lang="en-US" dirty="0">
                <a:latin typeface="Century Gothic"/>
              </a:rPr>
              <a:t>»</a:t>
            </a:r>
            <a:endParaRPr lang="ru-RU" dirty="0">
              <a:latin typeface="Century Gothic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i="1" dirty="0">
                <a:latin typeface="Century Gothic"/>
              </a:rPr>
              <a:t>К. Э. </a:t>
            </a:r>
            <a:r>
              <a:rPr lang="en-US" sz="1000" i="1" dirty="0" err="1">
                <a:latin typeface="Century Gothic"/>
              </a:rPr>
              <a:t>Циолковский</a:t>
            </a:r>
            <a:endParaRPr lang="en-US" sz="1000" dirty="0" err="1">
              <a:latin typeface="Century Gothic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056CF1-1C11-4E1C-38FC-4B8487611E39}"/>
              </a:ext>
            </a:extLst>
          </p:cNvPr>
          <p:cNvSpPr txBox="1"/>
          <p:nvPr/>
        </p:nvSpPr>
        <p:spPr>
          <a:xfrm>
            <a:off x="6328287" y="2106560"/>
            <a:ext cx="488171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ea typeface="+mn-lt"/>
                <a:cs typeface="+mn-lt"/>
              </a:rPr>
              <a:t>Он пред­ви­дел ра­кеты, ис­кусс­твен­ные спут­ни­ки, ор­би­таль­ные стан­ции и вы­ход в от­кры­тый кос­мос за­дол­го до то­го, как они ста­ли реаль­ностью. Кон­стан­тин Циол­ков­ский — ос­но­вопо­лож­ник теоре­тичес­кой кос­мо­нав­ти­ки.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641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человек, мужчина, костюм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996F6AD1-0E0C-EBE8-E3C6-56A3F320DC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3" t="9091" r="24386" b="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BF9399-D5F6-9212-D3CC-82EBD0811519}"/>
              </a:ext>
            </a:extLst>
          </p:cNvPr>
          <p:cNvSpPr txBox="1"/>
          <p:nvPr/>
        </p:nvSpPr>
        <p:spPr>
          <a:xfrm>
            <a:off x="358179" y="2543698"/>
            <a:ext cx="3438906" cy="41113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err="1">
                <a:latin typeface="Century Gothic"/>
              </a:rPr>
              <a:t>Выдающийся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конструктор</a:t>
            </a:r>
            <a:r>
              <a:rPr lang="en-US" sz="1200" dirty="0">
                <a:latin typeface="Century Gothic"/>
              </a:rPr>
              <a:t> и </a:t>
            </a:r>
            <a:r>
              <a:rPr lang="en-US" sz="1200" dirty="0" err="1">
                <a:latin typeface="Century Gothic"/>
              </a:rPr>
              <a:t>ученый</a:t>
            </a:r>
            <a:r>
              <a:rPr lang="en-US" sz="1200" dirty="0">
                <a:latin typeface="Century Gothic"/>
              </a:rPr>
              <a:t>, </a:t>
            </a:r>
            <a:r>
              <a:rPr lang="en-US" sz="1200" dirty="0" err="1">
                <a:latin typeface="Century Gothic"/>
              </a:rPr>
              <a:t>работавший</a:t>
            </a:r>
            <a:r>
              <a:rPr lang="en-US" sz="1200" dirty="0">
                <a:latin typeface="Century Gothic"/>
              </a:rPr>
              <a:t> в </a:t>
            </a:r>
            <a:r>
              <a:rPr lang="en-US" sz="1200" dirty="0" err="1">
                <a:latin typeface="Century Gothic"/>
              </a:rPr>
              <a:t>области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ракетной</a:t>
            </a:r>
            <a:r>
              <a:rPr lang="en-US" sz="1200" dirty="0">
                <a:latin typeface="Century Gothic"/>
              </a:rPr>
              <a:t> и </a:t>
            </a:r>
            <a:r>
              <a:rPr lang="en-US" sz="1200" dirty="0" err="1">
                <a:latin typeface="Century Gothic"/>
              </a:rPr>
              <a:t>ракетно-космической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техники</a:t>
            </a:r>
            <a:r>
              <a:rPr lang="en-US" sz="1200" dirty="0">
                <a:latin typeface="Century Gothic"/>
              </a:rPr>
              <a:t>. </a:t>
            </a:r>
            <a:r>
              <a:rPr lang="en-US" sz="1200" dirty="0" err="1">
                <a:latin typeface="Century Gothic"/>
              </a:rPr>
              <a:t>Дважды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Герой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Социалистического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Труда</a:t>
            </a:r>
            <a:r>
              <a:rPr lang="en-US" sz="1200" dirty="0">
                <a:latin typeface="Century Gothic"/>
              </a:rPr>
              <a:t>, </a:t>
            </a:r>
            <a:r>
              <a:rPr lang="en-US" sz="1200" dirty="0" err="1">
                <a:latin typeface="Century Gothic"/>
              </a:rPr>
              <a:t>лауреат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Ленинской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премии</a:t>
            </a:r>
            <a:r>
              <a:rPr lang="en-US" sz="1200" dirty="0">
                <a:latin typeface="Century Gothic"/>
              </a:rPr>
              <a:t>, </a:t>
            </a:r>
            <a:r>
              <a:rPr lang="en-US" sz="1200" dirty="0" err="1">
                <a:latin typeface="Century Gothic"/>
              </a:rPr>
              <a:t>академик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Академии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наук</a:t>
            </a:r>
            <a:r>
              <a:rPr lang="en-US" sz="1200" dirty="0">
                <a:latin typeface="Century Gothic"/>
              </a:rPr>
              <a:t> СССР, </a:t>
            </a:r>
            <a:r>
              <a:rPr lang="en-US" sz="1200" dirty="0" err="1">
                <a:latin typeface="Century Gothic"/>
              </a:rPr>
              <a:t>он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является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создателем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отечественного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стратегического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оружия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средней</a:t>
            </a:r>
            <a:r>
              <a:rPr lang="en-US" sz="1200" dirty="0">
                <a:latin typeface="Century Gothic"/>
              </a:rPr>
              <a:t> и </a:t>
            </a:r>
            <a:r>
              <a:rPr lang="en-US" sz="1200" dirty="0" err="1">
                <a:latin typeface="Century Gothic"/>
              </a:rPr>
              <a:t>межконтинентальной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дальности</a:t>
            </a:r>
            <a:r>
              <a:rPr lang="en-US" sz="1200" dirty="0">
                <a:latin typeface="Century Gothic"/>
              </a:rPr>
              <a:t> и </a:t>
            </a:r>
            <a:r>
              <a:rPr lang="en-US" sz="1200" dirty="0" err="1">
                <a:latin typeface="Century Gothic"/>
              </a:rPr>
              <a:t>основоположником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практической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космонавтики</a:t>
            </a:r>
            <a:r>
              <a:rPr lang="en-US" sz="1200" dirty="0">
                <a:latin typeface="Century Gothic"/>
              </a:rPr>
              <a:t>. </a:t>
            </a:r>
            <a:r>
              <a:rPr lang="en-US" sz="1200" dirty="0" err="1">
                <a:latin typeface="Century Gothic"/>
              </a:rPr>
              <a:t>Его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конструкторские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разработки</a:t>
            </a:r>
            <a:r>
              <a:rPr lang="en-US" sz="1200" dirty="0">
                <a:latin typeface="Century Gothic"/>
              </a:rPr>
              <a:t> в </a:t>
            </a:r>
            <a:r>
              <a:rPr lang="en-US" sz="1200" dirty="0" err="1">
                <a:latin typeface="Century Gothic"/>
              </a:rPr>
              <a:t>области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техники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представляют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исключительную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ценность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для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развития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отечественного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ракетного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вооружения</a:t>
            </a:r>
            <a:r>
              <a:rPr lang="en-US" sz="1200" dirty="0">
                <a:latin typeface="Century Gothic"/>
              </a:rPr>
              <a:t>, а в </a:t>
            </a:r>
            <a:r>
              <a:rPr lang="en-US" sz="1200" dirty="0" err="1">
                <a:latin typeface="Century Gothic"/>
              </a:rPr>
              <a:t>области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космонавтики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имеют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мировое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значение</a:t>
            </a:r>
            <a:r>
              <a:rPr lang="en-US" sz="1200" dirty="0">
                <a:latin typeface="Century Gothic"/>
              </a:rPr>
              <a:t>. </a:t>
            </a:r>
            <a:r>
              <a:rPr lang="en-US" sz="1200" dirty="0" err="1">
                <a:latin typeface="Century Gothic"/>
              </a:rPr>
              <a:t>Он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праву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является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отцом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отечественной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ракетно-космической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техники</a:t>
            </a:r>
            <a:r>
              <a:rPr lang="en-US" sz="1200" dirty="0">
                <a:latin typeface="Century Gothic"/>
              </a:rPr>
              <a:t>, </a:t>
            </a:r>
            <a:r>
              <a:rPr lang="en-US" sz="1200" dirty="0" err="1">
                <a:latin typeface="Century Gothic"/>
              </a:rPr>
              <a:t>обеспечившей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стратегический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паритет</a:t>
            </a:r>
            <a:r>
              <a:rPr lang="en-US" sz="1200" dirty="0">
                <a:latin typeface="Century Gothic"/>
              </a:rPr>
              <a:t> и </a:t>
            </a:r>
            <a:r>
              <a:rPr lang="en-US" sz="1200" dirty="0" err="1">
                <a:latin typeface="Century Gothic"/>
              </a:rPr>
              <a:t>сделавшей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наше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государство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передовой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ракетно-космической</a:t>
            </a:r>
            <a:r>
              <a:rPr lang="en-US" sz="1200" dirty="0">
                <a:latin typeface="Century Gothic"/>
              </a:rPr>
              <a:t> </a:t>
            </a:r>
            <a:r>
              <a:rPr lang="en-US" sz="1200" dirty="0" err="1">
                <a:latin typeface="Century Gothic"/>
              </a:rPr>
              <a:t>державой</a:t>
            </a:r>
            <a:r>
              <a:rPr lang="en-US" sz="1200" dirty="0">
                <a:latin typeface="Century Gothic"/>
              </a:rPr>
              <a:t>.</a:t>
            </a:r>
            <a:endParaRPr lang="ru-RU" sz="1200">
              <a:latin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635FB4-55B0-5629-E6FF-1BAB85E0971D}"/>
              </a:ext>
            </a:extLst>
          </p:cNvPr>
          <p:cNvSpPr txBox="1"/>
          <p:nvPr/>
        </p:nvSpPr>
        <p:spPr>
          <a:xfrm>
            <a:off x="546315" y="1347060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ea typeface="+mn-lt"/>
                <a:cs typeface="+mn-lt"/>
              </a:rPr>
              <a:t>Сергей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Павлович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Королёв</a:t>
            </a:r>
            <a:endParaRPr lang="ru-RU" dirty="0" err="1"/>
          </a:p>
        </p:txBody>
      </p:sp>
    </p:spTree>
    <p:extLst>
      <p:ext uri="{BB962C8B-B14F-4D97-AF65-F5344CB8AC3E}">
        <p14:creationId xmlns:p14="http://schemas.microsoft.com/office/powerpoint/2010/main" val="2472705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здание, внешний, старый, нарисованный&#10;&#10;Автоматически созданное описание">
            <a:extLst>
              <a:ext uri="{FF2B5EF4-FFF2-40B4-BE49-F238E27FC236}">
                <a16:creationId xmlns:a16="http://schemas.microsoft.com/office/drawing/2014/main" id="{7821654A-FB8C-BD92-FFE3-20E1CD6652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1" t="9310" b="21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E8B7B8-158A-732F-9781-E30F021BC595}"/>
              </a:ext>
            </a:extLst>
          </p:cNvPr>
          <p:cNvSpPr txBox="1"/>
          <p:nvPr/>
        </p:nvSpPr>
        <p:spPr>
          <a:xfrm>
            <a:off x="7621031" y="1774372"/>
            <a:ext cx="4062642" cy="275408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700" dirty="0"/>
              <a:t>В 1910-х </a:t>
            </a:r>
            <a:r>
              <a:rPr lang="en-US" sz="1700" dirty="0" err="1"/>
              <a:t>годах</a:t>
            </a:r>
            <a:r>
              <a:rPr lang="en-US" sz="1700" dirty="0"/>
              <a:t> в </a:t>
            </a:r>
            <a:r>
              <a:rPr lang="en-US" sz="1700" dirty="0" err="1"/>
              <a:t>России</a:t>
            </a:r>
            <a:r>
              <a:rPr lang="en-US" sz="1700" dirty="0"/>
              <a:t> </a:t>
            </a:r>
            <a:r>
              <a:rPr lang="en-US" sz="1700" dirty="0" err="1"/>
              <a:t>начали</a:t>
            </a:r>
            <a:r>
              <a:rPr lang="en-US" sz="1700" dirty="0"/>
              <a:t> </a:t>
            </a:r>
            <a:r>
              <a:rPr lang="en-US" sz="1700" dirty="0" err="1"/>
              <a:t>открываться</a:t>
            </a:r>
            <a:r>
              <a:rPr lang="en-US" sz="1700" dirty="0"/>
              <a:t> </a:t>
            </a:r>
            <a:r>
              <a:rPr lang="en-US" sz="1700" dirty="0" err="1"/>
              <a:t>первые</a:t>
            </a:r>
            <a:r>
              <a:rPr lang="en-US" sz="1700" dirty="0"/>
              <a:t> </a:t>
            </a:r>
            <a:r>
              <a:rPr lang="en-US" sz="1700" dirty="0" err="1"/>
              <a:t>полноценные</a:t>
            </a:r>
            <a:r>
              <a:rPr lang="en-US" sz="1700" dirty="0"/>
              <a:t> </a:t>
            </a:r>
            <a:r>
              <a:rPr lang="en-US" sz="1700" dirty="0" err="1"/>
              <a:t>авиационные</a:t>
            </a:r>
            <a:r>
              <a:rPr lang="en-US" sz="1700" dirty="0"/>
              <a:t> </a:t>
            </a:r>
            <a:r>
              <a:rPr lang="en-US" sz="1700" dirty="0" err="1"/>
              <a:t>заводы</a:t>
            </a:r>
            <a:r>
              <a:rPr lang="en-US" sz="1700" dirty="0"/>
              <a:t>. В </a:t>
            </a:r>
            <a:r>
              <a:rPr lang="en-US" sz="1700" dirty="0" err="1"/>
              <a:t>том</a:t>
            </a:r>
            <a:r>
              <a:rPr lang="en-US" sz="1700" dirty="0"/>
              <a:t> </a:t>
            </a:r>
            <a:r>
              <a:rPr lang="en-US" sz="1700" dirty="0" err="1"/>
              <a:t>же</a:t>
            </a:r>
            <a:r>
              <a:rPr lang="en-US" sz="1700" dirty="0"/>
              <a:t> </a:t>
            </a:r>
            <a:r>
              <a:rPr lang="en-US" sz="1700" dirty="0" err="1"/>
              <a:t>году</a:t>
            </a:r>
            <a:r>
              <a:rPr lang="en-US" sz="1700" dirty="0"/>
              <a:t> </a:t>
            </a:r>
            <a:r>
              <a:rPr lang="en-US" sz="1700" dirty="0" err="1"/>
              <a:t>первый</a:t>
            </a:r>
            <a:r>
              <a:rPr lang="en-US" sz="1700" dirty="0"/>
              <a:t> </a:t>
            </a:r>
            <a:r>
              <a:rPr lang="en-US" sz="1700" dirty="0" err="1"/>
              <a:t>самолёт</a:t>
            </a:r>
            <a:r>
              <a:rPr lang="en-US" sz="1700" dirty="0"/>
              <a:t> </a:t>
            </a:r>
            <a:r>
              <a:rPr lang="en-US" sz="1700" dirty="0" err="1"/>
              <a:t>был</a:t>
            </a:r>
            <a:r>
              <a:rPr lang="en-US" sz="1700" dirty="0"/>
              <a:t> </a:t>
            </a:r>
            <a:r>
              <a:rPr lang="en-US" sz="1700" dirty="0" err="1"/>
              <a:t>выпущен</a:t>
            </a:r>
            <a:r>
              <a:rPr lang="en-US" sz="1700" dirty="0"/>
              <a:t> </a:t>
            </a:r>
            <a:r>
              <a:rPr lang="en-US" sz="1700" dirty="0" err="1"/>
              <a:t>на</a:t>
            </a:r>
            <a:r>
              <a:rPr lang="en-US" sz="1700" dirty="0"/>
              <a:t> </a:t>
            </a:r>
            <a:r>
              <a:rPr lang="en-US" sz="1700" dirty="0" err="1"/>
              <a:t>заводе</a:t>
            </a:r>
            <a:r>
              <a:rPr lang="en-US" sz="1700" dirty="0"/>
              <a:t> «</a:t>
            </a:r>
            <a:r>
              <a:rPr lang="en-US" sz="1700" dirty="0" err="1"/>
              <a:t>Дукс</a:t>
            </a:r>
            <a:r>
              <a:rPr lang="en-US" sz="1700" dirty="0"/>
              <a:t>», </a:t>
            </a:r>
            <a:r>
              <a:rPr lang="en-US" sz="1700" dirty="0" err="1"/>
              <a:t>который</a:t>
            </a:r>
            <a:r>
              <a:rPr lang="en-US" sz="1700" dirty="0"/>
              <a:t> </a:t>
            </a:r>
            <a:r>
              <a:rPr lang="en-US" sz="1700" dirty="0" err="1"/>
              <a:t>первоначально</a:t>
            </a:r>
            <a:r>
              <a:rPr lang="en-US" sz="1700" dirty="0"/>
              <a:t> </a:t>
            </a:r>
            <a:r>
              <a:rPr lang="en-US" sz="1700" dirty="0" err="1"/>
              <a:t>выпускал</a:t>
            </a:r>
            <a:r>
              <a:rPr lang="en-US" sz="1700" dirty="0"/>
              <a:t> </a:t>
            </a:r>
            <a:r>
              <a:rPr lang="en-US" sz="1700" dirty="0" err="1"/>
              <a:t>велосипеды</a:t>
            </a:r>
            <a:r>
              <a:rPr lang="en-US" sz="1700" dirty="0"/>
              <a:t> и </a:t>
            </a:r>
            <a:r>
              <a:rPr lang="en-US" sz="1700" dirty="0" err="1"/>
              <a:t>мотоциклеты</a:t>
            </a:r>
            <a:r>
              <a:rPr lang="en-US" sz="1700" dirty="0"/>
              <a:t>, </a:t>
            </a:r>
            <a:r>
              <a:rPr lang="en-US" sz="1700" dirty="0" err="1"/>
              <a:t>но</a:t>
            </a:r>
            <a:r>
              <a:rPr lang="en-US" sz="1700" dirty="0"/>
              <a:t> </a:t>
            </a:r>
            <a:r>
              <a:rPr lang="en-US" sz="1700" dirty="0" err="1"/>
              <a:t>очень</a:t>
            </a:r>
            <a:r>
              <a:rPr lang="en-US" sz="1700" dirty="0"/>
              <a:t> </a:t>
            </a:r>
            <a:r>
              <a:rPr lang="en-US" sz="1700" dirty="0" err="1"/>
              <a:t>быстро</a:t>
            </a:r>
            <a:r>
              <a:rPr lang="en-US" sz="1700" dirty="0"/>
              <a:t> </a:t>
            </a:r>
            <a:r>
              <a:rPr lang="en-US" sz="1700" dirty="0" err="1"/>
              <a:t>перешел</a:t>
            </a:r>
            <a:r>
              <a:rPr lang="en-US" sz="1700" dirty="0"/>
              <a:t> </a:t>
            </a:r>
            <a:r>
              <a:rPr lang="en-US" sz="1700" dirty="0" err="1"/>
              <a:t>на</a:t>
            </a:r>
            <a:r>
              <a:rPr lang="en-US" sz="1700" dirty="0"/>
              <a:t> </a:t>
            </a:r>
            <a:r>
              <a:rPr lang="en-US" sz="1700" dirty="0" err="1"/>
              <a:t>производство</a:t>
            </a:r>
            <a:r>
              <a:rPr lang="en-US" sz="1700" dirty="0"/>
              <a:t> </a:t>
            </a:r>
            <a:r>
              <a:rPr lang="en-US" sz="1700" dirty="0" err="1"/>
              <a:t>самолётов</a:t>
            </a:r>
            <a:r>
              <a:rPr lang="en-US" sz="1700" dirty="0"/>
              <a:t>, </a:t>
            </a:r>
            <a:r>
              <a:rPr lang="en-US" sz="1700" dirty="0" err="1"/>
              <a:t>ставшем</a:t>
            </a:r>
            <a:r>
              <a:rPr lang="en-US" sz="1700" dirty="0"/>
              <a:t> </a:t>
            </a:r>
            <a:r>
              <a:rPr lang="en-US" sz="1700" dirty="0" err="1"/>
              <a:t>спустя</a:t>
            </a:r>
            <a:r>
              <a:rPr lang="en-US" sz="1700" dirty="0"/>
              <a:t> </a:t>
            </a:r>
            <a:r>
              <a:rPr lang="en-US" sz="1700" dirty="0" err="1"/>
              <a:t>несколько</a:t>
            </a:r>
            <a:r>
              <a:rPr lang="en-US" sz="1700" dirty="0"/>
              <a:t> </a:t>
            </a:r>
            <a:r>
              <a:rPr lang="en-US" sz="1700" dirty="0" err="1"/>
              <a:t>лет</a:t>
            </a:r>
            <a:r>
              <a:rPr lang="en-US" sz="1700" dirty="0"/>
              <a:t> </a:t>
            </a:r>
            <a:r>
              <a:rPr lang="en-US" sz="1700" dirty="0" err="1"/>
              <a:t>основным</a:t>
            </a:r>
            <a:r>
              <a:rPr lang="en-US" sz="1700" dirty="0"/>
              <a:t> </a:t>
            </a:r>
            <a:r>
              <a:rPr lang="en-US" sz="1700" dirty="0" err="1"/>
              <a:t>авиационным</a:t>
            </a:r>
            <a:r>
              <a:rPr lang="en-US" sz="1700" dirty="0"/>
              <a:t> </a:t>
            </a:r>
            <a:r>
              <a:rPr lang="en-US" sz="1700" dirty="0" err="1"/>
              <a:t>поставщиком</a:t>
            </a:r>
            <a:r>
              <a:rPr lang="en-US" sz="1700" dirty="0"/>
              <a:t> </a:t>
            </a:r>
            <a:r>
              <a:rPr lang="en-US" sz="1700" dirty="0" err="1"/>
              <a:t>русской</a:t>
            </a:r>
            <a:r>
              <a:rPr lang="en-US" sz="1700" dirty="0"/>
              <a:t> </a:t>
            </a:r>
            <a:r>
              <a:rPr lang="en-US" sz="1700" dirty="0" err="1"/>
              <a:t>армии</a:t>
            </a:r>
            <a:r>
              <a:rPr lang="en-US" sz="1700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8897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ешний, небо, трава, плоский&#10;&#10;Автоматически созданное описание">
            <a:extLst>
              <a:ext uri="{FF2B5EF4-FFF2-40B4-BE49-F238E27FC236}">
                <a16:creationId xmlns:a16="http://schemas.microsoft.com/office/drawing/2014/main" id="{158FC2D5-4A8C-DF50-C299-DB974A47D3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8" r="3764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2EB4A7-1479-65E2-3A53-A11A02E5A0B8}"/>
              </a:ext>
            </a:extLst>
          </p:cNvPr>
          <p:cNvSpPr txBox="1"/>
          <p:nvPr/>
        </p:nvSpPr>
        <p:spPr>
          <a:xfrm>
            <a:off x="210670" y="354389"/>
            <a:ext cx="3813225" cy="356346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Century Gothic"/>
              </a:rPr>
              <a:t> Ил-2 — </a:t>
            </a:r>
            <a:r>
              <a:rPr lang="en-US" dirty="0" err="1">
                <a:latin typeface="Century Gothic"/>
              </a:rPr>
              <a:t>советский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штурмовик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времён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Второй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мировой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войны</a:t>
            </a:r>
            <a:r>
              <a:rPr lang="en-US" dirty="0">
                <a:latin typeface="Century Gothic"/>
              </a:rPr>
              <a:t>, </a:t>
            </a:r>
            <a:r>
              <a:rPr lang="en-US" dirty="0" err="1">
                <a:latin typeface="Century Gothic"/>
              </a:rPr>
              <a:t>созданный</a:t>
            </a:r>
            <a:r>
              <a:rPr lang="en-US" dirty="0">
                <a:latin typeface="Century Gothic"/>
              </a:rPr>
              <a:t> в ОКБ-240 </a:t>
            </a:r>
            <a:r>
              <a:rPr lang="en-US" dirty="0" err="1">
                <a:latin typeface="Century Gothic"/>
              </a:rPr>
              <a:t>под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руководством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Сергея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Ильюшина</a:t>
            </a:r>
            <a:r>
              <a:rPr lang="en-US" dirty="0">
                <a:latin typeface="Century Gothic"/>
              </a:rPr>
              <a:t>.  Ил-2 </a:t>
            </a:r>
            <a:r>
              <a:rPr lang="en-US" dirty="0" err="1">
                <a:latin typeface="Century Gothic"/>
              </a:rPr>
              <a:t>принимал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участие</a:t>
            </a:r>
            <a:r>
              <a:rPr lang="en-US" dirty="0">
                <a:latin typeface="Century Gothic"/>
              </a:rPr>
              <a:t> в </a:t>
            </a:r>
            <a:r>
              <a:rPr lang="en-US" dirty="0" err="1">
                <a:latin typeface="Century Gothic"/>
              </a:rPr>
              <a:t>боях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на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всех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театрах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военных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действий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Великой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Отечественной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войны</a:t>
            </a:r>
            <a:r>
              <a:rPr lang="en-US" dirty="0">
                <a:latin typeface="Century Gothic"/>
              </a:rPr>
              <a:t>, а </a:t>
            </a:r>
            <a:r>
              <a:rPr lang="en-US" dirty="0" err="1">
                <a:latin typeface="Century Gothic"/>
              </a:rPr>
              <a:t>также</a:t>
            </a:r>
            <a:r>
              <a:rPr lang="en-US" dirty="0">
                <a:latin typeface="Century Gothic"/>
              </a:rPr>
              <a:t> в </a:t>
            </a:r>
            <a:r>
              <a:rPr lang="en-US" dirty="0" err="1">
                <a:latin typeface="Century Gothic"/>
              </a:rPr>
              <a:t>Советско-японской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войне</a:t>
            </a:r>
            <a:r>
              <a:rPr lang="en-US" dirty="0">
                <a:latin typeface="Century Gothic"/>
              </a:rPr>
              <a:t>. Ил-2 — </a:t>
            </a:r>
            <a:r>
              <a:rPr lang="en-US" dirty="0" err="1">
                <a:latin typeface="Century Gothic"/>
              </a:rPr>
              <a:t>одномоторный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классический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моноплан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смешанной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конструкции</a:t>
            </a:r>
            <a:r>
              <a:rPr lang="en-US" dirty="0">
                <a:latin typeface="Century Gothic"/>
              </a:rPr>
              <a:t> с </a:t>
            </a:r>
            <a:r>
              <a:rPr lang="en-US" dirty="0" err="1">
                <a:latin typeface="Century Gothic"/>
              </a:rPr>
              <a:t>низкорасположенным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крылом</a:t>
            </a:r>
            <a:r>
              <a:rPr lang="en-US" dirty="0">
                <a:latin typeface="Century Gothic"/>
              </a:rPr>
              <a:t> и </a:t>
            </a:r>
            <a:r>
              <a:rPr lang="en-US" dirty="0" err="1">
                <a:latin typeface="Century Gothic"/>
              </a:rPr>
              <a:t>убираемым</a:t>
            </a:r>
            <a:r>
              <a:rPr lang="en-US" dirty="0">
                <a:latin typeface="Century Gothic"/>
              </a:rPr>
              <a:t> в </a:t>
            </a:r>
            <a:r>
              <a:rPr lang="en-US" dirty="0" err="1">
                <a:latin typeface="Century Gothic"/>
              </a:rPr>
              <a:t>полёте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двухстоечным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шасси</a:t>
            </a:r>
            <a:r>
              <a:rPr lang="en-US" dirty="0">
                <a:latin typeface="Century Gothic"/>
              </a:rPr>
              <a:t> с </a:t>
            </a:r>
            <a:r>
              <a:rPr lang="en-US" dirty="0" err="1">
                <a:latin typeface="Century Gothic"/>
              </a:rPr>
              <a:t>хвостовым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колесом</a:t>
            </a:r>
            <a:r>
              <a:rPr lang="en-US" dirty="0">
                <a:latin typeface="Century Gothic"/>
              </a:rPr>
              <a:t>. </a:t>
            </a:r>
            <a:r>
              <a:rPr lang="en-US" dirty="0" err="1">
                <a:latin typeface="Century Gothic"/>
              </a:rPr>
              <a:t>За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время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производства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несколько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раз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подвергался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модификациям</a:t>
            </a:r>
            <a:r>
              <a:rPr lang="en-US" dirty="0">
                <a:latin typeface="Century Gothic"/>
              </a:rPr>
              <a:t> и </a:t>
            </a:r>
            <a:r>
              <a:rPr lang="en-US" dirty="0" err="1">
                <a:latin typeface="Century Gothic"/>
              </a:rPr>
              <a:t>целому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ряду</a:t>
            </a:r>
            <a:r>
              <a:rPr lang="en-US" dirty="0">
                <a:latin typeface="Century Gothic"/>
              </a:rPr>
              <a:t> </a:t>
            </a:r>
            <a:r>
              <a:rPr lang="en-US" dirty="0" err="1">
                <a:latin typeface="Century Gothic"/>
              </a:rPr>
              <a:t>доработок</a:t>
            </a:r>
            <a:r>
              <a:rPr lang="en-US" dirty="0">
                <a:latin typeface="Century Gothic"/>
              </a:rPr>
              <a:t>.</a:t>
            </a:r>
            <a:endParaRPr lang="ru-RU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2570100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0C0961-5142-88C6-CD5C-A9747EB8DD6E}"/>
              </a:ext>
            </a:extLst>
          </p:cNvPr>
          <p:cNvSpPr txBox="1"/>
          <p:nvPr/>
        </p:nvSpPr>
        <p:spPr>
          <a:xfrm>
            <a:off x="8643193" y="489507"/>
            <a:ext cx="3091607" cy="165548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dirty="0" err="1">
                <a:latin typeface="Century Gothic"/>
                <a:ea typeface="+mj-ea"/>
                <a:cs typeface="+mj-cs"/>
              </a:rPr>
              <a:t>Белка</a:t>
            </a:r>
            <a:r>
              <a:rPr lang="en-US" sz="2000" dirty="0">
                <a:latin typeface="Century Gothic"/>
                <a:ea typeface="+mj-ea"/>
                <a:cs typeface="+mj-cs"/>
              </a:rPr>
              <a:t> и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Стрелка</a:t>
            </a:r>
            <a:r>
              <a:rPr lang="en-US" sz="2000" dirty="0">
                <a:latin typeface="Century Gothic"/>
                <a:ea typeface="+mj-ea"/>
                <a:cs typeface="+mj-cs"/>
              </a:rPr>
              <a:t> –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собаки-космонавты</a:t>
            </a:r>
            <a:r>
              <a:rPr lang="en-US" sz="2000" dirty="0">
                <a:latin typeface="Century Gothic"/>
                <a:ea typeface="+mj-ea"/>
                <a:cs typeface="+mj-cs"/>
              </a:rPr>
              <a:t>,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которые</a:t>
            </a:r>
            <a:r>
              <a:rPr lang="en-US" sz="2000" dirty="0">
                <a:latin typeface="Century Gothic"/>
                <a:ea typeface="+mj-ea"/>
                <a:cs typeface="+mj-cs"/>
              </a:rPr>
              <a:t>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первыми</a:t>
            </a:r>
            <a:r>
              <a:rPr lang="en-US" sz="2000" dirty="0">
                <a:latin typeface="Century Gothic"/>
                <a:ea typeface="+mj-ea"/>
                <a:cs typeface="+mj-cs"/>
              </a:rPr>
              <a:t>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побывали</a:t>
            </a:r>
            <a:r>
              <a:rPr lang="en-US" sz="2000" dirty="0">
                <a:latin typeface="Century Gothic"/>
                <a:ea typeface="+mj-ea"/>
                <a:cs typeface="+mj-cs"/>
              </a:rPr>
              <a:t> в </a:t>
            </a:r>
            <a:r>
              <a:rPr lang="en-US" sz="2000" dirty="0" err="1">
                <a:latin typeface="Century Gothic"/>
                <a:ea typeface="+mj-ea"/>
                <a:cs typeface="+mj-cs"/>
              </a:rPr>
              <a:t>космосе</a:t>
            </a:r>
            <a:endParaRPr lang="en-US" sz="2000" dirty="0">
              <a:latin typeface="Century Gothic"/>
              <a:ea typeface="+mj-ea"/>
              <a:cs typeface="+mj-cs"/>
            </a:endParaRPr>
          </a:p>
        </p:txBody>
      </p:sp>
      <p:pic>
        <p:nvPicPr>
          <p:cNvPr id="4" name="Рисунок 4" descr="Изображение выглядит как собака, внутренний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33A95CB7-AA89-8806-2AEC-E54661E25C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2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D8C748-41F3-0FEB-D483-05945C28D594}"/>
              </a:ext>
            </a:extLst>
          </p:cNvPr>
          <p:cNvSpPr txBox="1"/>
          <p:nvPr/>
        </p:nvSpPr>
        <p:spPr>
          <a:xfrm>
            <a:off x="8643193" y="2418408"/>
            <a:ext cx="2942813" cy="354026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latin typeface="Century Gothic"/>
              </a:rPr>
              <a:t>19 </a:t>
            </a:r>
            <a:r>
              <a:rPr lang="en-US" sz="1400" dirty="0" err="1">
                <a:latin typeface="Century Gothic"/>
              </a:rPr>
              <a:t>августа</a:t>
            </a:r>
            <a:r>
              <a:rPr lang="en-US" sz="1400" dirty="0">
                <a:latin typeface="Century Gothic"/>
              </a:rPr>
              <a:t> 1960 </a:t>
            </a:r>
            <a:r>
              <a:rPr lang="en-US" sz="1400" dirty="0" err="1">
                <a:latin typeface="Century Gothic"/>
              </a:rPr>
              <a:t>года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они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совершили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полет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космос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корабле</a:t>
            </a:r>
            <a:r>
              <a:rPr lang="en-US" sz="1400" dirty="0">
                <a:latin typeface="Century Gothic"/>
              </a:rPr>
              <a:t> «Спутник-5». </a:t>
            </a:r>
            <a:r>
              <a:rPr lang="en-US" sz="1400" dirty="0" err="1">
                <a:latin typeface="Century Gothic"/>
              </a:rPr>
              <a:t>Длительность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этого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полета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составила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более</a:t>
            </a:r>
            <a:r>
              <a:rPr lang="en-US" sz="1400" dirty="0">
                <a:latin typeface="Century Gothic"/>
              </a:rPr>
              <a:t> 25 </a:t>
            </a:r>
            <a:r>
              <a:rPr lang="en-US" sz="1400" dirty="0" err="1">
                <a:latin typeface="Century Gothic"/>
              </a:rPr>
              <a:t>часов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За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это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время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корабль</a:t>
            </a:r>
            <a:r>
              <a:rPr lang="en-US" sz="1400" dirty="0">
                <a:latin typeface="Century Gothic"/>
              </a:rPr>
              <a:t> 17 </a:t>
            </a:r>
            <a:r>
              <a:rPr lang="en-US" sz="1400" dirty="0" err="1">
                <a:latin typeface="Century Gothic"/>
              </a:rPr>
              <a:t>раз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обошел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вокруг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Земли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преодолел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расстояние</a:t>
            </a:r>
            <a:r>
              <a:rPr lang="en-US" sz="1400" dirty="0">
                <a:latin typeface="Century Gothic"/>
              </a:rPr>
              <a:t> 700 </a:t>
            </a:r>
            <a:r>
              <a:rPr lang="en-US" sz="1400" dirty="0" err="1">
                <a:latin typeface="Century Gothic"/>
              </a:rPr>
              <a:t>тысяч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километров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Белка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Стрелка</a:t>
            </a:r>
            <a:r>
              <a:rPr lang="en-US" sz="1400" dirty="0">
                <a:latin typeface="Century Gothic"/>
              </a:rPr>
              <a:t> – </a:t>
            </a:r>
            <a:r>
              <a:rPr lang="en-US" sz="1400" dirty="0" err="1">
                <a:latin typeface="Century Gothic"/>
              </a:rPr>
              <a:t>первые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животные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которые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совершили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полет</a:t>
            </a:r>
            <a:r>
              <a:rPr lang="en-US" sz="1400" dirty="0">
                <a:latin typeface="Century Gothic"/>
              </a:rPr>
              <a:t> в </a:t>
            </a:r>
            <a:r>
              <a:rPr lang="en-US" sz="1400" dirty="0" err="1">
                <a:latin typeface="Century Gothic"/>
              </a:rPr>
              <a:t>космос</a:t>
            </a:r>
            <a:r>
              <a:rPr lang="en-US" sz="1400" dirty="0">
                <a:latin typeface="Century Gothic"/>
              </a:rPr>
              <a:t> и </a:t>
            </a:r>
            <a:r>
              <a:rPr lang="en-US" sz="1400" dirty="0" err="1">
                <a:latin typeface="Century Gothic"/>
              </a:rPr>
              <a:t>благополучно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вернулись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на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Землю</a:t>
            </a:r>
            <a:r>
              <a:rPr lang="en-US" sz="1400" dirty="0">
                <a:latin typeface="Century Gothic"/>
              </a:rPr>
              <a:t>.</a:t>
            </a:r>
            <a:endParaRPr lang="en-US" sz="1400">
              <a:latin typeface="Century Gothic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67200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гора&#10;&#10;Автоматически созданное описание">
            <a:extLst>
              <a:ext uri="{FF2B5EF4-FFF2-40B4-BE49-F238E27FC236}">
                <a16:creationId xmlns:a16="http://schemas.microsoft.com/office/drawing/2014/main" id="{AC251075-47C0-8B4F-1211-00BE981111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091" b="9091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5F0BFF-F513-06A2-48DD-24463700D9CC}"/>
              </a:ext>
            </a:extLst>
          </p:cNvPr>
          <p:cNvSpPr txBox="1"/>
          <p:nvPr/>
        </p:nvSpPr>
        <p:spPr>
          <a:xfrm>
            <a:off x="289" y="483454"/>
            <a:ext cx="5102547" cy="230585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entury Gothic"/>
              </a:rPr>
              <a:t>Спутник</a:t>
            </a:r>
            <a:r>
              <a:rPr lang="en-US" sz="1600" dirty="0">
                <a:latin typeface="Century Gothic"/>
              </a:rPr>
              <a:t> 1</a:t>
            </a:r>
            <a:endParaRPr lang="ru-RU" sz="1600" dirty="0">
              <a:latin typeface="Century Gothic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br>
              <a:rPr lang="en-US" sz="1600" dirty="0">
                <a:latin typeface="Century Gothic"/>
              </a:rPr>
            </a:br>
            <a:r>
              <a:rPr lang="en-US" sz="1600" dirty="0">
                <a:latin typeface="Century Gothic"/>
              </a:rPr>
              <a:t>4 </a:t>
            </a:r>
            <a:r>
              <a:rPr lang="en-US" sz="1600" dirty="0" err="1">
                <a:latin typeface="Century Gothic"/>
              </a:rPr>
              <a:t>октября</a:t>
            </a:r>
            <a:r>
              <a:rPr lang="en-US" sz="1600" dirty="0">
                <a:latin typeface="Century Gothic"/>
              </a:rPr>
              <a:t> 1957 </a:t>
            </a:r>
            <a:r>
              <a:rPr lang="en-US" sz="1600" dirty="0" err="1">
                <a:latin typeface="Century Gothic"/>
              </a:rPr>
              <a:t>года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на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околоземную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орбиту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был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выведен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первый</a:t>
            </a:r>
            <a:r>
              <a:rPr lang="en-US" sz="1600" dirty="0">
                <a:latin typeface="Century Gothic"/>
              </a:rPr>
              <a:t> в </a:t>
            </a:r>
            <a:r>
              <a:rPr lang="en-US" sz="1600" dirty="0" err="1">
                <a:latin typeface="Century Gothic"/>
              </a:rPr>
              <a:t>мире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искусственный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спутник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Земли</a:t>
            </a:r>
            <a:r>
              <a:rPr lang="en-US" sz="1600" dirty="0">
                <a:latin typeface="Century Gothic"/>
              </a:rPr>
              <a:t>, </a:t>
            </a:r>
            <a:r>
              <a:rPr lang="en-US" sz="1600" dirty="0" err="1">
                <a:latin typeface="Century Gothic"/>
              </a:rPr>
              <a:t>открывший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космическую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эру</a:t>
            </a:r>
            <a:r>
              <a:rPr lang="en-US" sz="1600" dirty="0">
                <a:latin typeface="Century Gothic"/>
              </a:rPr>
              <a:t> в </a:t>
            </a:r>
            <a:r>
              <a:rPr lang="en-US" sz="1600" dirty="0" err="1">
                <a:latin typeface="Century Gothic"/>
              </a:rPr>
              <a:t>истории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человечества</a:t>
            </a:r>
            <a:r>
              <a:rPr lang="en-US" sz="1600" dirty="0">
                <a:latin typeface="Century Gothic"/>
              </a:rPr>
              <a:t>. </a:t>
            </a:r>
            <a:r>
              <a:rPr lang="en-US" sz="1600" dirty="0" err="1">
                <a:latin typeface="Century Gothic"/>
              </a:rPr>
              <a:t>Спутник</a:t>
            </a:r>
            <a:r>
              <a:rPr lang="en-US" sz="1600" dirty="0">
                <a:latin typeface="Century Gothic"/>
              </a:rPr>
              <a:t>, </a:t>
            </a:r>
            <a:r>
              <a:rPr lang="en-US" sz="1600" dirty="0" err="1">
                <a:latin typeface="Century Gothic"/>
              </a:rPr>
              <a:t>ставший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первым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искусственным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небесным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телом</a:t>
            </a:r>
            <a:r>
              <a:rPr lang="en-US" sz="1600" dirty="0">
                <a:latin typeface="Century Gothic"/>
              </a:rPr>
              <a:t>, </a:t>
            </a:r>
            <a:r>
              <a:rPr lang="en-US" sz="1600" dirty="0" err="1">
                <a:latin typeface="Century Gothic"/>
              </a:rPr>
              <a:t>был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выведен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на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орбиту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ракетой-носителем</a:t>
            </a:r>
            <a:r>
              <a:rPr lang="en-US" sz="1600" dirty="0">
                <a:latin typeface="Century Gothic"/>
              </a:rPr>
              <a:t> Р-7 с 5-го </a:t>
            </a:r>
            <a:r>
              <a:rPr lang="en-US" sz="1600" dirty="0" err="1">
                <a:latin typeface="Century Gothic"/>
              </a:rPr>
              <a:t>научно-исследовательского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полигона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министерства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обороны</a:t>
            </a:r>
            <a:r>
              <a:rPr lang="en-US" sz="1600" dirty="0">
                <a:latin typeface="Century Gothic"/>
              </a:rPr>
              <a:t> СССР, </a:t>
            </a:r>
            <a:r>
              <a:rPr lang="en-US" sz="1600" dirty="0" err="1">
                <a:latin typeface="Century Gothic"/>
              </a:rPr>
              <a:t>получившего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впоследствии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открытое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наименование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космодром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Байконур</a:t>
            </a:r>
            <a:r>
              <a:rPr lang="en-US" sz="1600" dirty="0">
                <a:latin typeface="Century Gothic"/>
              </a:rPr>
              <a:t>. </a:t>
            </a:r>
            <a:r>
              <a:rPr lang="en-US" sz="1600" dirty="0" err="1">
                <a:latin typeface="Century Gothic"/>
              </a:rPr>
              <a:t>Космический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аппарат</a:t>
            </a:r>
            <a:r>
              <a:rPr lang="en-US" sz="1600" dirty="0">
                <a:latin typeface="Century Gothic"/>
              </a:rPr>
              <a:t> ПС-1 </a:t>
            </a:r>
            <a:r>
              <a:rPr lang="en-US" sz="1600" dirty="0" err="1">
                <a:latin typeface="Century Gothic"/>
              </a:rPr>
              <a:t>представлял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собой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шар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диаметром</a:t>
            </a:r>
            <a:r>
              <a:rPr lang="en-US" sz="1600" dirty="0">
                <a:latin typeface="Century Gothic"/>
              </a:rPr>
              <a:t> 58 </a:t>
            </a:r>
            <a:r>
              <a:rPr lang="en-US" sz="1600" dirty="0" err="1">
                <a:latin typeface="Century Gothic"/>
              </a:rPr>
              <a:t>сантиметров</a:t>
            </a:r>
            <a:r>
              <a:rPr lang="en-US" sz="1600" dirty="0">
                <a:latin typeface="Century Gothic"/>
              </a:rPr>
              <a:t>, </a:t>
            </a:r>
            <a:r>
              <a:rPr lang="en-US" sz="1600" dirty="0" err="1">
                <a:latin typeface="Century Gothic"/>
              </a:rPr>
              <a:t>весил</a:t>
            </a:r>
            <a:r>
              <a:rPr lang="en-US" sz="1600" dirty="0">
                <a:latin typeface="Century Gothic"/>
              </a:rPr>
              <a:t> 83,6 </a:t>
            </a:r>
            <a:r>
              <a:rPr lang="en-US" sz="1600" dirty="0" err="1">
                <a:latin typeface="Century Gothic"/>
              </a:rPr>
              <a:t>килограмма</a:t>
            </a:r>
            <a:r>
              <a:rPr lang="en-US" sz="1600" dirty="0">
                <a:latin typeface="Century Gothic"/>
              </a:rPr>
              <a:t>, </a:t>
            </a:r>
            <a:r>
              <a:rPr lang="en-US" sz="1600" dirty="0" err="1">
                <a:latin typeface="Century Gothic"/>
              </a:rPr>
              <a:t>был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оснащен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четырьмя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штырьковыми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антеннами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длиной</a:t>
            </a:r>
            <a:r>
              <a:rPr lang="en-US" sz="1600" dirty="0">
                <a:latin typeface="Century Gothic"/>
              </a:rPr>
              <a:t> 2,4 и 2,9 </a:t>
            </a:r>
            <a:r>
              <a:rPr lang="en-US" sz="1600" dirty="0" err="1">
                <a:latin typeface="Century Gothic"/>
              </a:rPr>
              <a:t>метра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для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передачи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сигналов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работающих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от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батареек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передатчиков</a:t>
            </a:r>
            <a:r>
              <a:rPr lang="en-US" sz="1600" dirty="0">
                <a:latin typeface="Century Gothic"/>
              </a:rPr>
              <a:t>. </a:t>
            </a:r>
            <a:r>
              <a:rPr lang="en-US" sz="1600" dirty="0" err="1">
                <a:latin typeface="Century Gothic"/>
              </a:rPr>
              <a:t>Масса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первого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спутника</a:t>
            </a:r>
            <a:r>
              <a:rPr lang="en-US" sz="1600" dirty="0">
                <a:latin typeface="Century Gothic"/>
              </a:rPr>
              <a:t>: 83,6 </a:t>
            </a:r>
            <a:r>
              <a:rPr lang="en-US" sz="1600" dirty="0" err="1">
                <a:latin typeface="Century Gothic"/>
              </a:rPr>
              <a:t>кг</a:t>
            </a:r>
            <a:r>
              <a:rPr lang="en-US" sz="1600" dirty="0">
                <a:latin typeface="Century Gothic"/>
              </a:rPr>
              <a:t>.</a:t>
            </a:r>
            <a:endParaRPr lang="ru-RU" sz="160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7214293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6" descr="Изображение выглядит как текст, гидрант, наружный объект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7F2408F0-A39F-73D2-5A41-A5A54A45C7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884ADB-4445-AD6D-CC1C-B829FE03B3C7}"/>
              </a:ext>
            </a:extLst>
          </p:cNvPr>
          <p:cNvSpPr txBox="1"/>
          <p:nvPr/>
        </p:nvSpPr>
        <p:spPr>
          <a:xfrm>
            <a:off x="6472857" y="2263237"/>
            <a:ext cx="5170861" cy="407204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 err="1">
                <a:solidFill>
                  <a:srgbClr val="FFFFFF"/>
                </a:solidFill>
              </a:rPr>
              <a:t>Первый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пилотируемый</a:t>
            </a:r>
            <a:r>
              <a:rPr lang="en-US" sz="2000" dirty="0">
                <a:solidFill>
                  <a:srgbClr val="FFFFFF"/>
                </a:solidFill>
              </a:rPr>
              <a:t> «</a:t>
            </a:r>
            <a:r>
              <a:rPr lang="en-US" sz="2000" dirty="0" err="1">
                <a:solidFill>
                  <a:srgbClr val="FFFFFF"/>
                </a:solidFill>
              </a:rPr>
              <a:t>Восток</a:t>
            </a:r>
            <a:r>
              <a:rPr lang="en-US" sz="2000" dirty="0">
                <a:solidFill>
                  <a:srgbClr val="FFFFFF"/>
                </a:solidFill>
              </a:rPr>
              <a:t>», </a:t>
            </a:r>
            <a:r>
              <a:rPr lang="en-US" sz="2000" dirty="0" err="1">
                <a:solidFill>
                  <a:srgbClr val="FFFFFF"/>
                </a:solidFill>
              </a:rPr>
              <a:t>запуск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которого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состоялся</a:t>
            </a:r>
            <a:r>
              <a:rPr lang="en-US" sz="2000" dirty="0">
                <a:solidFill>
                  <a:srgbClr val="FFFFFF"/>
                </a:solidFill>
              </a:rPr>
              <a:t> 12 </a:t>
            </a:r>
            <a:r>
              <a:rPr lang="en-US" sz="2000" dirty="0" err="1">
                <a:solidFill>
                  <a:srgbClr val="FFFFFF"/>
                </a:solidFill>
              </a:rPr>
              <a:t>апреля</a:t>
            </a:r>
            <a:r>
              <a:rPr lang="en-US" sz="2000" dirty="0">
                <a:solidFill>
                  <a:srgbClr val="FFFFFF"/>
                </a:solidFill>
              </a:rPr>
              <a:t> 1961 </a:t>
            </a:r>
            <a:r>
              <a:rPr lang="en-US" sz="2000" dirty="0" err="1">
                <a:solidFill>
                  <a:srgbClr val="FFFFFF"/>
                </a:solidFill>
              </a:rPr>
              <a:t>года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стал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первым</a:t>
            </a:r>
            <a:r>
              <a:rPr lang="en-US" sz="2000" dirty="0">
                <a:solidFill>
                  <a:srgbClr val="FFFFFF"/>
                </a:solidFill>
              </a:rPr>
              <a:t> в </a:t>
            </a:r>
            <a:r>
              <a:rPr lang="en-US" sz="2000" dirty="0" err="1">
                <a:solidFill>
                  <a:srgbClr val="FFFFFF"/>
                </a:solidFill>
              </a:rPr>
              <a:t>мире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космическим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аппаратом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позволившим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осуществить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полёт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человека</a:t>
            </a:r>
            <a:r>
              <a:rPr lang="en-US" sz="2000" dirty="0">
                <a:solidFill>
                  <a:srgbClr val="FFFFFF"/>
                </a:solidFill>
              </a:rPr>
              <a:t> в </a:t>
            </a:r>
            <a:r>
              <a:rPr lang="en-US" sz="2000" dirty="0" err="1">
                <a:solidFill>
                  <a:srgbClr val="FFFFFF"/>
                </a:solidFill>
              </a:rPr>
              <a:t>космическое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пространство.Если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первый</a:t>
            </a:r>
            <a:r>
              <a:rPr lang="en-US" sz="2000" dirty="0">
                <a:solidFill>
                  <a:srgbClr val="FFFFFF"/>
                </a:solidFill>
              </a:rPr>
              <a:t> «</a:t>
            </a:r>
            <a:r>
              <a:rPr lang="en-US" sz="2000" dirty="0" err="1">
                <a:solidFill>
                  <a:srgbClr val="FFFFFF"/>
                </a:solidFill>
              </a:rPr>
              <a:t>Восток</a:t>
            </a:r>
            <a:r>
              <a:rPr lang="en-US" sz="2000" dirty="0">
                <a:solidFill>
                  <a:srgbClr val="FFFFFF"/>
                </a:solidFill>
              </a:rPr>
              <a:t>» с Ю. А. </a:t>
            </a:r>
            <a:r>
              <a:rPr lang="en-US" sz="2000" dirty="0" err="1">
                <a:solidFill>
                  <a:srgbClr val="FFFFFF"/>
                </a:solidFill>
              </a:rPr>
              <a:t>Гагариным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на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борту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совершил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только</a:t>
            </a:r>
            <a:r>
              <a:rPr lang="en-US" sz="2000" dirty="0">
                <a:solidFill>
                  <a:srgbClr val="FFFFFF"/>
                </a:solidFill>
              </a:rPr>
              <a:t> 1 </a:t>
            </a:r>
            <a:r>
              <a:rPr lang="en-US" sz="2000" dirty="0" err="1">
                <a:solidFill>
                  <a:srgbClr val="FFFFFF"/>
                </a:solidFill>
              </a:rPr>
              <a:t>оборот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вокруг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Земли</a:t>
            </a:r>
            <a:r>
              <a:rPr lang="en-US" sz="2000" dirty="0">
                <a:solidFill>
                  <a:srgbClr val="FFFFFF"/>
                </a:solidFill>
              </a:rPr>
              <a:t>, </a:t>
            </a:r>
            <a:r>
              <a:rPr lang="en-US" sz="2000" dirty="0" err="1">
                <a:solidFill>
                  <a:srgbClr val="FFFFFF"/>
                </a:solidFill>
              </a:rPr>
              <a:t>облетев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планету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за</a:t>
            </a:r>
            <a:r>
              <a:rPr lang="en-US" sz="2000" dirty="0">
                <a:solidFill>
                  <a:srgbClr val="FFFFFF"/>
                </a:solidFill>
              </a:rPr>
              <a:t> 108 </a:t>
            </a:r>
            <a:r>
              <a:rPr lang="en-US" sz="2000" dirty="0" err="1">
                <a:solidFill>
                  <a:srgbClr val="FFFFFF"/>
                </a:solidFill>
              </a:rPr>
              <a:t>минут</a:t>
            </a:r>
            <a:r>
              <a:rPr lang="en-US" sz="2000" dirty="0">
                <a:solidFill>
                  <a:srgbClr val="FFFFFF"/>
                </a:solidFill>
              </a:rPr>
              <a:t>.</a:t>
            </a:r>
            <a:endParaRPr lang="ru-RU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 err="1">
                <a:solidFill>
                  <a:srgbClr val="FFFFFF"/>
                </a:solidFill>
              </a:rPr>
              <a:t>Этот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день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вошел</a:t>
            </a:r>
            <a:r>
              <a:rPr lang="en-US" sz="2000" dirty="0">
                <a:solidFill>
                  <a:srgbClr val="FFFFFF"/>
                </a:solidFill>
              </a:rPr>
              <a:t> в </a:t>
            </a:r>
            <a:r>
              <a:rPr lang="en-US" sz="2000" dirty="0" err="1">
                <a:solidFill>
                  <a:srgbClr val="FFFFFF"/>
                </a:solidFill>
              </a:rPr>
              <a:t>нашу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историю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как</a:t>
            </a:r>
            <a:r>
              <a:rPr lang="en-US" sz="2000" dirty="0">
                <a:solidFill>
                  <a:srgbClr val="FFFFFF"/>
                </a:solidFill>
              </a:rPr>
              <a:t> "</a:t>
            </a:r>
            <a:r>
              <a:rPr lang="en-US" sz="2000" dirty="0" err="1">
                <a:solidFill>
                  <a:srgbClr val="FFFFFF"/>
                </a:solidFill>
              </a:rPr>
              <a:t>День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космонавтики</a:t>
            </a:r>
            <a:r>
              <a:rPr lang="en-US" sz="2000" dirty="0">
                <a:solidFill>
                  <a:srgbClr val="FFFFFF"/>
                </a:solidFill>
              </a:rPr>
              <a:t>"</a:t>
            </a:r>
            <a:endParaRPr lang="en-US" sz="1700" dirty="0">
              <a:solidFill>
                <a:srgbClr val="FFFFFF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5793555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931</Words>
  <Application>Microsoft Office PowerPoint</Application>
  <PresentationFormat>Широкоэкранный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Meiryo</vt:lpstr>
      <vt:lpstr>Arial</vt:lpstr>
      <vt:lpstr>Calibri</vt:lpstr>
      <vt:lpstr>Calibri Light</vt:lpstr>
      <vt:lpstr>Cambria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Список литературы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Дмитрий Сидоров</cp:lastModifiedBy>
  <cp:revision>317</cp:revision>
  <dcterms:created xsi:type="dcterms:W3CDTF">2022-04-04T13:08:03Z</dcterms:created>
  <dcterms:modified xsi:type="dcterms:W3CDTF">2022-12-30T09:51:45Z</dcterms:modified>
</cp:coreProperties>
</file>